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6"/>
  </p:notesMasterIdLst>
  <p:sldIdLst>
    <p:sldId id="256" r:id="rId2"/>
    <p:sldId id="377" r:id="rId3"/>
    <p:sldId id="378" r:id="rId4"/>
    <p:sldId id="535" r:id="rId5"/>
    <p:sldId id="379" r:id="rId6"/>
    <p:sldId id="376" r:id="rId7"/>
    <p:sldId id="561" r:id="rId8"/>
    <p:sldId id="562" r:id="rId9"/>
    <p:sldId id="570" r:id="rId10"/>
    <p:sldId id="563" r:id="rId11"/>
    <p:sldId id="564" r:id="rId12"/>
    <p:sldId id="571" r:id="rId13"/>
    <p:sldId id="565" r:id="rId14"/>
    <p:sldId id="566" r:id="rId15"/>
    <p:sldId id="572" r:id="rId16"/>
    <p:sldId id="573" r:id="rId17"/>
    <p:sldId id="567" r:id="rId18"/>
    <p:sldId id="574" r:id="rId19"/>
    <p:sldId id="385" r:id="rId20"/>
    <p:sldId id="576" r:id="rId21"/>
    <p:sldId id="386" r:id="rId22"/>
    <p:sldId id="387" r:id="rId23"/>
    <p:sldId id="389" r:id="rId24"/>
    <p:sldId id="390" r:id="rId25"/>
    <p:sldId id="391" r:id="rId26"/>
    <p:sldId id="392" r:id="rId27"/>
    <p:sldId id="558" r:id="rId28"/>
    <p:sldId id="396" r:id="rId29"/>
    <p:sldId id="559" r:id="rId30"/>
    <p:sldId id="575" r:id="rId31"/>
    <p:sldId id="402" r:id="rId32"/>
    <p:sldId id="403" r:id="rId33"/>
    <p:sldId id="404" r:id="rId34"/>
    <p:sldId id="407" r:id="rId35"/>
    <p:sldId id="560" r:id="rId36"/>
    <p:sldId id="408" r:id="rId37"/>
    <p:sldId id="579" r:id="rId38"/>
    <p:sldId id="410" r:id="rId39"/>
    <p:sldId id="411" r:id="rId40"/>
    <p:sldId id="412" r:id="rId41"/>
    <p:sldId id="413" r:id="rId42"/>
    <p:sldId id="415" r:id="rId43"/>
    <p:sldId id="416" r:id="rId44"/>
    <p:sldId id="418" r:id="rId45"/>
    <p:sldId id="419" r:id="rId46"/>
    <p:sldId id="420" r:id="rId47"/>
    <p:sldId id="421" r:id="rId48"/>
    <p:sldId id="422" r:id="rId49"/>
    <p:sldId id="581" r:id="rId50"/>
    <p:sldId id="423" r:id="rId51"/>
    <p:sldId id="582" r:id="rId52"/>
    <p:sldId id="583" r:id="rId53"/>
    <p:sldId id="584" r:id="rId54"/>
    <p:sldId id="585" r:id="rId55"/>
    <p:sldId id="430" r:id="rId56"/>
    <p:sldId id="431" r:id="rId57"/>
    <p:sldId id="586" r:id="rId58"/>
    <p:sldId id="432" r:id="rId59"/>
    <p:sldId id="433" r:id="rId60"/>
    <p:sldId id="434" r:id="rId61"/>
    <p:sldId id="435" r:id="rId62"/>
    <p:sldId id="436" r:id="rId63"/>
    <p:sldId id="437" r:id="rId64"/>
    <p:sldId id="438" r:id="rId65"/>
    <p:sldId id="439" r:id="rId66"/>
    <p:sldId id="440" r:id="rId67"/>
    <p:sldId id="441" r:id="rId68"/>
    <p:sldId id="442" r:id="rId69"/>
    <p:sldId id="443" r:id="rId70"/>
    <p:sldId id="444" r:id="rId71"/>
    <p:sldId id="445" r:id="rId72"/>
    <p:sldId id="446" r:id="rId73"/>
    <p:sldId id="447" r:id="rId74"/>
    <p:sldId id="448" r:id="rId75"/>
    <p:sldId id="449" r:id="rId76"/>
    <p:sldId id="450" r:id="rId77"/>
    <p:sldId id="451" r:id="rId78"/>
    <p:sldId id="452" r:id="rId79"/>
    <p:sldId id="453" r:id="rId80"/>
    <p:sldId id="454" r:id="rId81"/>
    <p:sldId id="455" r:id="rId82"/>
    <p:sldId id="456" r:id="rId83"/>
    <p:sldId id="457" r:id="rId84"/>
    <p:sldId id="458" r:id="rId85"/>
    <p:sldId id="459" r:id="rId86"/>
    <p:sldId id="460" r:id="rId87"/>
    <p:sldId id="588" r:id="rId88"/>
    <p:sldId id="589" r:id="rId89"/>
    <p:sldId id="590" r:id="rId90"/>
    <p:sldId id="592" r:id="rId91"/>
    <p:sldId id="591" r:id="rId92"/>
    <p:sldId id="464" r:id="rId93"/>
    <p:sldId id="599" r:id="rId94"/>
    <p:sldId id="600" r:id="rId95"/>
    <p:sldId id="605" r:id="rId96"/>
    <p:sldId id="606" r:id="rId97"/>
    <p:sldId id="604" r:id="rId98"/>
    <p:sldId id="601" r:id="rId99"/>
    <p:sldId id="608" r:id="rId100"/>
    <p:sldId id="602" r:id="rId101"/>
    <p:sldId id="610" r:id="rId102"/>
    <p:sldId id="597" r:id="rId103"/>
    <p:sldId id="611" r:id="rId104"/>
    <p:sldId id="632" r:id="rId105"/>
    <p:sldId id="612" r:id="rId106"/>
    <p:sldId id="613" r:id="rId107"/>
    <p:sldId id="614" r:id="rId108"/>
    <p:sldId id="615" r:id="rId109"/>
    <p:sldId id="616" r:id="rId110"/>
    <p:sldId id="633" r:id="rId111"/>
    <p:sldId id="634" r:id="rId112"/>
    <p:sldId id="617" r:id="rId113"/>
    <p:sldId id="618" r:id="rId114"/>
    <p:sldId id="635" r:id="rId115"/>
    <p:sldId id="620" r:id="rId116"/>
    <p:sldId id="622" r:id="rId117"/>
    <p:sldId id="623" r:id="rId118"/>
    <p:sldId id="636" r:id="rId119"/>
    <p:sldId id="637" r:id="rId120"/>
    <p:sldId id="638" r:id="rId121"/>
    <p:sldId id="639" r:id="rId122"/>
    <p:sldId id="641" r:id="rId123"/>
    <p:sldId id="642" r:id="rId124"/>
    <p:sldId id="643" r:id="rId125"/>
    <p:sldId id="625" r:id="rId126"/>
    <p:sldId id="626" r:id="rId127"/>
    <p:sldId id="477" r:id="rId128"/>
    <p:sldId id="478" r:id="rId129"/>
    <p:sldId id="479" r:id="rId130"/>
    <p:sldId id="644" r:id="rId131"/>
    <p:sldId id="640" r:id="rId132"/>
    <p:sldId id="480" r:id="rId133"/>
    <p:sldId id="646" r:id="rId134"/>
    <p:sldId id="647" r:id="rId135"/>
    <p:sldId id="648" r:id="rId136"/>
    <p:sldId id="650" r:id="rId137"/>
    <p:sldId id="649" r:id="rId138"/>
    <p:sldId id="481" r:id="rId139"/>
    <p:sldId id="501" r:id="rId140"/>
    <p:sldId id="502" r:id="rId141"/>
    <p:sldId id="490" r:id="rId142"/>
    <p:sldId id="491" r:id="rId143"/>
    <p:sldId id="492" r:id="rId144"/>
    <p:sldId id="493" r:id="rId145"/>
    <p:sldId id="494" r:id="rId146"/>
    <p:sldId id="495" r:id="rId147"/>
    <p:sldId id="496" r:id="rId148"/>
    <p:sldId id="497" r:id="rId149"/>
    <p:sldId id="498" r:id="rId150"/>
    <p:sldId id="651" r:id="rId151"/>
    <p:sldId id="645" r:id="rId152"/>
    <p:sldId id="484" r:id="rId153"/>
    <p:sldId id="654" r:id="rId154"/>
    <p:sldId id="655" r:id="rId155"/>
    <p:sldId id="656" r:id="rId156"/>
    <p:sldId id="272" r:id="rId157"/>
    <p:sldId id="657" r:id="rId158"/>
    <p:sldId id="652" r:id="rId159"/>
    <p:sldId id="273" r:id="rId160"/>
    <p:sldId id="274" r:id="rId161"/>
    <p:sldId id="275" r:id="rId162"/>
    <p:sldId id="286" r:id="rId163"/>
    <p:sldId id="658" r:id="rId164"/>
    <p:sldId id="277" r:id="rId165"/>
    <p:sldId id="278" r:id="rId166"/>
    <p:sldId id="653" r:id="rId167"/>
    <p:sldId id="290" r:id="rId168"/>
    <p:sldId id="279" r:id="rId169"/>
    <p:sldId id="280" r:id="rId170"/>
    <p:sldId id="281" r:id="rId171"/>
    <p:sldId id="282" r:id="rId172"/>
    <p:sldId id="287" r:id="rId173"/>
    <p:sldId id="666" r:id="rId174"/>
    <p:sldId id="289" r:id="rId175"/>
    <p:sldId id="283" r:id="rId176"/>
    <p:sldId id="284" r:id="rId177"/>
    <p:sldId id="285" r:id="rId178"/>
    <p:sldId id="258" r:id="rId179"/>
    <p:sldId id="259" r:id="rId180"/>
    <p:sldId id="667" r:id="rId181"/>
    <p:sldId id="659" r:id="rId182"/>
    <p:sldId id="660" r:id="rId183"/>
    <p:sldId id="319" r:id="rId184"/>
    <p:sldId id="293" r:id="rId185"/>
    <p:sldId id="294" r:id="rId186"/>
    <p:sldId id="295" r:id="rId187"/>
    <p:sldId id="296" r:id="rId188"/>
    <p:sldId id="297" r:id="rId189"/>
    <p:sldId id="298" r:id="rId190"/>
    <p:sldId id="299" r:id="rId191"/>
    <p:sldId id="300" r:id="rId192"/>
    <p:sldId id="312" r:id="rId193"/>
    <p:sldId id="311" r:id="rId194"/>
    <p:sldId id="310" r:id="rId195"/>
    <p:sldId id="301" r:id="rId196"/>
    <p:sldId id="302" r:id="rId197"/>
    <p:sldId id="661" r:id="rId198"/>
    <p:sldId id="662" r:id="rId199"/>
    <p:sldId id="663" r:id="rId200"/>
    <p:sldId id="664" r:id="rId201"/>
    <p:sldId id="665" r:id="rId202"/>
    <p:sldId id="303" r:id="rId203"/>
    <p:sldId id="304" r:id="rId204"/>
    <p:sldId id="314" r:id="rId205"/>
    <p:sldId id="320" r:id="rId206"/>
    <p:sldId id="321" r:id="rId207"/>
    <p:sldId id="336" r:id="rId208"/>
    <p:sldId id="337" r:id="rId209"/>
    <p:sldId id="345" r:id="rId210"/>
    <p:sldId id="322" r:id="rId211"/>
    <p:sldId id="323" r:id="rId212"/>
    <p:sldId id="324" r:id="rId213"/>
    <p:sldId id="325" r:id="rId214"/>
    <p:sldId id="326" r:id="rId215"/>
    <p:sldId id="327" r:id="rId216"/>
    <p:sldId id="329" r:id="rId217"/>
    <p:sldId id="330" r:id="rId218"/>
    <p:sldId id="331" r:id="rId219"/>
    <p:sldId id="339" r:id="rId220"/>
    <p:sldId id="340" r:id="rId221"/>
    <p:sldId id="341" r:id="rId222"/>
    <p:sldId id="342" r:id="rId223"/>
    <p:sldId id="343" r:id="rId224"/>
    <p:sldId id="338" r:id="rId225"/>
    <p:sldId id="332" r:id="rId226"/>
    <p:sldId id="333" r:id="rId227"/>
    <p:sldId id="334" r:id="rId228"/>
    <p:sldId id="335" r:id="rId229"/>
    <p:sldId id="346" r:id="rId230"/>
    <p:sldId id="347" r:id="rId231"/>
    <p:sldId id="348" r:id="rId232"/>
    <p:sldId id="672" r:id="rId233"/>
    <p:sldId id="364" r:id="rId234"/>
    <p:sldId id="349" r:id="rId235"/>
    <p:sldId id="372" r:id="rId236"/>
    <p:sldId id="373" r:id="rId237"/>
    <p:sldId id="361" r:id="rId238"/>
    <p:sldId id="350" r:id="rId239"/>
    <p:sldId id="351" r:id="rId240"/>
    <p:sldId id="352" r:id="rId241"/>
    <p:sldId id="353" r:id="rId242"/>
    <p:sldId id="354" r:id="rId243"/>
    <p:sldId id="355" r:id="rId244"/>
    <p:sldId id="362" r:id="rId245"/>
    <p:sldId id="363" r:id="rId246"/>
    <p:sldId id="374" r:id="rId247"/>
    <p:sldId id="375" r:id="rId248"/>
    <p:sldId id="356" r:id="rId249"/>
    <p:sldId id="357" r:id="rId250"/>
    <p:sldId id="358" r:id="rId251"/>
    <p:sldId id="504" r:id="rId252"/>
    <p:sldId id="668" r:id="rId253"/>
    <p:sldId id="505" r:id="rId254"/>
    <p:sldId id="669"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359" r:id="rId2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tableStyles" Target="tableStyles.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EE594E-423E-4A0F-951A-5216A380ACDF}" type="datetimeFigureOut">
              <a:rPr lang="en-US" smtClean="0"/>
              <a:t>9/9/2022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1EE89-A508-42F1-8914-14DF121CA8B3}" type="slidenum">
              <a:rPr lang="en-US" smtClean="0"/>
              <a:t>‹#›</a:t>
            </a:fld>
            <a:endParaRPr lang="en-US"/>
          </a:p>
        </p:txBody>
      </p:sp>
    </p:spTree>
    <p:extLst>
      <p:ext uri="{BB962C8B-B14F-4D97-AF65-F5344CB8AC3E}">
        <p14:creationId xmlns:p14="http://schemas.microsoft.com/office/powerpoint/2010/main" val="3681291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82"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13249" algn="l"/>
                <a:tab pos="827963" algn="l"/>
                <a:tab pos="1242677" algn="l"/>
                <a:tab pos="1657392" algn="l"/>
                <a:tab pos="2072106" algn="l"/>
                <a:tab pos="2486820" algn="l"/>
                <a:tab pos="2901534" algn="l"/>
                <a:tab pos="3316249" algn="l"/>
                <a:tab pos="3730963" algn="l"/>
                <a:tab pos="4145677" algn="l"/>
                <a:tab pos="4560391" algn="l"/>
                <a:tab pos="4975106" algn="l"/>
                <a:tab pos="5389819" algn="l"/>
                <a:tab pos="5804534" algn="l"/>
                <a:tab pos="6219248" algn="l"/>
                <a:tab pos="6633962" algn="l"/>
                <a:tab pos="7048676" algn="l"/>
                <a:tab pos="7463391" algn="l"/>
                <a:tab pos="7878105" algn="l"/>
                <a:tab pos="8292819" algn="l"/>
              </a:tabLst>
              <a:defRPr sz="2200">
                <a:solidFill>
                  <a:schemeClr val="bg1"/>
                </a:solidFill>
                <a:latin typeface="Times New Roman" pitchFamily="18" charset="0"/>
              </a:defRPr>
            </a:lvl1pPr>
            <a:lvl2pPr>
              <a:tabLst>
                <a:tab pos="0" algn="l"/>
                <a:tab pos="413249" algn="l"/>
                <a:tab pos="827963" algn="l"/>
                <a:tab pos="1242677" algn="l"/>
                <a:tab pos="1657392" algn="l"/>
                <a:tab pos="2072106" algn="l"/>
                <a:tab pos="2486820" algn="l"/>
                <a:tab pos="2901534" algn="l"/>
                <a:tab pos="3316249" algn="l"/>
                <a:tab pos="3730963" algn="l"/>
                <a:tab pos="4145677" algn="l"/>
                <a:tab pos="4560391" algn="l"/>
                <a:tab pos="4975106" algn="l"/>
                <a:tab pos="5389819" algn="l"/>
                <a:tab pos="5804534" algn="l"/>
                <a:tab pos="6219248" algn="l"/>
                <a:tab pos="6633962" algn="l"/>
                <a:tab pos="7048676" algn="l"/>
                <a:tab pos="7463391" algn="l"/>
                <a:tab pos="7878105" algn="l"/>
                <a:tab pos="8292819" algn="l"/>
              </a:tabLst>
              <a:defRPr sz="2200">
                <a:solidFill>
                  <a:schemeClr val="bg1"/>
                </a:solidFill>
                <a:latin typeface="Times New Roman" pitchFamily="18" charset="0"/>
              </a:defRPr>
            </a:lvl2pPr>
            <a:lvl3pPr>
              <a:tabLst>
                <a:tab pos="0" algn="l"/>
                <a:tab pos="413249" algn="l"/>
                <a:tab pos="827963" algn="l"/>
                <a:tab pos="1242677" algn="l"/>
                <a:tab pos="1657392" algn="l"/>
                <a:tab pos="2072106" algn="l"/>
                <a:tab pos="2486820" algn="l"/>
                <a:tab pos="2901534" algn="l"/>
                <a:tab pos="3316249" algn="l"/>
                <a:tab pos="3730963" algn="l"/>
                <a:tab pos="4145677" algn="l"/>
                <a:tab pos="4560391" algn="l"/>
                <a:tab pos="4975106" algn="l"/>
                <a:tab pos="5389819" algn="l"/>
                <a:tab pos="5804534" algn="l"/>
                <a:tab pos="6219248" algn="l"/>
                <a:tab pos="6633962" algn="l"/>
                <a:tab pos="7048676" algn="l"/>
                <a:tab pos="7463391" algn="l"/>
                <a:tab pos="7878105" algn="l"/>
                <a:tab pos="8292819" algn="l"/>
              </a:tabLst>
              <a:defRPr sz="2200">
                <a:solidFill>
                  <a:schemeClr val="bg1"/>
                </a:solidFill>
                <a:latin typeface="Times New Roman" pitchFamily="18" charset="0"/>
              </a:defRPr>
            </a:lvl3pPr>
            <a:lvl4pPr>
              <a:tabLst>
                <a:tab pos="0" algn="l"/>
                <a:tab pos="413249" algn="l"/>
                <a:tab pos="827963" algn="l"/>
                <a:tab pos="1242677" algn="l"/>
                <a:tab pos="1657392" algn="l"/>
                <a:tab pos="2072106" algn="l"/>
                <a:tab pos="2486820" algn="l"/>
                <a:tab pos="2901534" algn="l"/>
                <a:tab pos="3316249" algn="l"/>
                <a:tab pos="3730963" algn="l"/>
                <a:tab pos="4145677" algn="l"/>
                <a:tab pos="4560391" algn="l"/>
                <a:tab pos="4975106" algn="l"/>
                <a:tab pos="5389819" algn="l"/>
                <a:tab pos="5804534" algn="l"/>
                <a:tab pos="6219248" algn="l"/>
                <a:tab pos="6633962" algn="l"/>
                <a:tab pos="7048676" algn="l"/>
                <a:tab pos="7463391" algn="l"/>
                <a:tab pos="7878105" algn="l"/>
                <a:tab pos="8292819" algn="l"/>
              </a:tabLst>
              <a:defRPr sz="2200">
                <a:solidFill>
                  <a:schemeClr val="bg1"/>
                </a:solidFill>
                <a:latin typeface="Times New Roman" pitchFamily="18" charset="0"/>
              </a:defRPr>
            </a:lvl4pPr>
            <a:lvl5pPr>
              <a:tabLst>
                <a:tab pos="0" algn="l"/>
                <a:tab pos="413249" algn="l"/>
                <a:tab pos="827963" algn="l"/>
                <a:tab pos="1242677" algn="l"/>
                <a:tab pos="1657392" algn="l"/>
                <a:tab pos="2072106" algn="l"/>
                <a:tab pos="2486820" algn="l"/>
                <a:tab pos="2901534" algn="l"/>
                <a:tab pos="3316249" algn="l"/>
                <a:tab pos="3730963" algn="l"/>
                <a:tab pos="4145677" algn="l"/>
                <a:tab pos="4560391" algn="l"/>
                <a:tab pos="4975106" algn="l"/>
                <a:tab pos="5389819" algn="l"/>
                <a:tab pos="5804534" algn="l"/>
                <a:tab pos="6219248" algn="l"/>
                <a:tab pos="6633962" algn="l"/>
                <a:tab pos="7048676" algn="l"/>
                <a:tab pos="7463391" algn="l"/>
                <a:tab pos="7878105" algn="l"/>
                <a:tab pos="8292819" algn="l"/>
              </a:tabLst>
              <a:defRPr sz="2200">
                <a:solidFill>
                  <a:schemeClr val="bg1"/>
                </a:solidFill>
                <a:latin typeface="Times New Roman" pitchFamily="18" charset="0"/>
              </a:defRPr>
            </a:lvl5pPr>
            <a:lvl6pPr marL="2321227" indent="-211021" defTabSz="414715" eaLnBrk="0" fontAlgn="base" hangingPunct="0">
              <a:spcBef>
                <a:spcPct val="0"/>
              </a:spcBef>
              <a:spcAft>
                <a:spcPct val="0"/>
              </a:spcAft>
              <a:tabLst>
                <a:tab pos="0" algn="l"/>
                <a:tab pos="413249" algn="l"/>
                <a:tab pos="827963" algn="l"/>
                <a:tab pos="1242677" algn="l"/>
                <a:tab pos="1657392" algn="l"/>
                <a:tab pos="2072106" algn="l"/>
                <a:tab pos="2486820" algn="l"/>
                <a:tab pos="2901534" algn="l"/>
                <a:tab pos="3316249" algn="l"/>
                <a:tab pos="3730963" algn="l"/>
                <a:tab pos="4145677" algn="l"/>
                <a:tab pos="4560391" algn="l"/>
                <a:tab pos="4975106" algn="l"/>
                <a:tab pos="5389819" algn="l"/>
                <a:tab pos="5804534" algn="l"/>
                <a:tab pos="6219248" algn="l"/>
                <a:tab pos="6633962" algn="l"/>
                <a:tab pos="7048676" algn="l"/>
                <a:tab pos="7463391" algn="l"/>
                <a:tab pos="7878105" algn="l"/>
                <a:tab pos="8292819" algn="l"/>
              </a:tabLst>
              <a:defRPr sz="2200">
                <a:solidFill>
                  <a:schemeClr val="bg1"/>
                </a:solidFill>
                <a:latin typeface="Times New Roman" pitchFamily="18" charset="0"/>
              </a:defRPr>
            </a:lvl6pPr>
            <a:lvl7pPr marL="2743269" indent="-211021" defTabSz="414715" eaLnBrk="0" fontAlgn="base" hangingPunct="0">
              <a:spcBef>
                <a:spcPct val="0"/>
              </a:spcBef>
              <a:spcAft>
                <a:spcPct val="0"/>
              </a:spcAft>
              <a:tabLst>
                <a:tab pos="0" algn="l"/>
                <a:tab pos="413249" algn="l"/>
                <a:tab pos="827963" algn="l"/>
                <a:tab pos="1242677" algn="l"/>
                <a:tab pos="1657392" algn="l"/>
                <a:tab pos="2072106" algn="l"/>
                <a:tab pos="2486820" algn="l"/>
                <a:tab pos="2901534" algn="l"/>
                <a:tab pos="3316249" algn="l"/>
                <a:tab pos="3730963" algn="l"/>
                <a:tab pos="4145677" algn="l"/>
                <a:tab pos="4560391" algn="l"/>
                <a:tab pos="4975106" algn="l"/>
                <a:tab pos="5389819" algn="l"/>
                <a:tab pos="5804534" algn="l"/>
                <a:tab pos="6219248" algn="l"/>
                <a:tab pos="6633962" algn="l"/>
                <a:tab pos="7048676" algn="l"/>
                <a:tab pos="7463391" algn="l"/>
                <a:tab pos="7878105" algn="l"/>
                <a:tab pos="8292819" algn="l"/>
              </a:tabLst>
              <a:defRPr sz="2200">
                <a:solidFill>
                  <a:schemeClr val="bg1"/>
                </a:solidFill>
                <a:latin typeface="Times New Roman" pitchFamily="18" charset="0"/>
              </a:defRPr>
            </a:lvl7pPr>
            <a:lvl8pPr marL="3165310" indent="-211021" defTabSz="414715" eaLnBrk="0" fontAlgn="base" hangingPunct="0">
              <a:spcBef>
                <a:spcPct val="0"/>
              </a:spcBef>
              <a:spcAft>
                <a:spcPct val="0"/>
              </a:spcAft>
              <a:tabLst>
                <a:tab pos="0" algn="l"/>
                <a:tab pos="413249" algn="l"/>
                <a:tab pos="827963" algn="l"/>
                <a:tab pos="1242677" algn="l"/>
                <a:tab pos="1657392" algn="l"/>
                <a:tab pos="2072106" algn="l"/>
                <a:tab pos="2486820" algn="l"/>
                <a:tab pos="2901534" algn="l"/>
                <a:tab pos="3316249" algn="l"/>
                <a:tab pos="3730963" algn="l"/>
                <a:tab pos="4145677" algn="l"/>
                <a:tab pos="4560391" algn="l"/>
                <a:tab pos="4975106" algn="l"/>
                <a:tab pos="5389819" algn="l"/>
                <a:tab pos="5804534" algn="l"/>
                <a:tab pos="6219248" algn="l"/>
                <a:tab pos="6633962" algn="l"/>
                <a:tab pos="7048676" algn="l"/>
                <a:tab pos="7463391" algn="l"/>
                <a:tab pos="7878105" algn="l"/>
                <a:tab pos="8292819" algn="l"/>
              </a:tabLst>
              <a:defRPr sz="2200">
                <a:solidFill>
                  <a:schemeClr val="bg1"/>
                </a:solidFill>
                <a:latin typeface="Times New Roman" pitchFamily="18" charset="0"/>
              </a:defRPr>
            </a:lvl8pPr>
            <a:lvl9pPr marL="3587351" indent="-211021" defTabSz="414715" eaLnBrk="0" fontAlgn="base" hangingPunct="0">
              <a:spcBef>
                <a:spcPct val="0"/>
              </a:spcBef>
              <a:spcAft>
                <a:spcPct val="0"/>
              </a:spcAft>
              <a:tabLst>
                <a:tab pos="0" algn="l"/>
                <a:tab pos="413249" algn="l"/>
                <a:tab pos="827963" algn="l"/>
                <a:tab pos="1242677" algn="l"/>
                <a:tab pos="1657392" algn="l"/>
                <a:tab pos="2072106" algn="l"/>
                <a:tab pos="2486820" algn="l"/>
                <a:tab pos="2901534" algn="l"/>
                <a:tab pos="3316249" algn="l"/>
                <a:tab pos="3730963" algn="l"/>
                <a:tab pos="4145677" algn="l"/>
                <a:tab pos="4560391" algn="l"/>
                <a:tab pos="4975106" algn="l"/>
                <a:tab pos="5389819" algn="l"/>
                <a:tab pos="5804534" algn="l"/>
                <a:tab pos="6219248" algn="l"/>
                <a:tab pos="6633962" algn="l"/>
                <a:tab pos="7048676" algn="l"/>
                <a:tab pos="7463391" algn="l"/>
                <a:tab pos="7878105" algn="l"/>
                <a:tab pos="8292819" algn="l"/>
              </a:tabLst>
              <a:defRPr sz="2200">
                <a:solidFill>
                  <a:schemeClr val="bg1"/>
                </a:solidFill>
                <a:latin typeface="Times New Roman" pitchFamily="18" charset="0"/>
              </a:defRPr>
            </a:lvl9pPr>
          </a:lstStyle>
          <a:p>
            <a:fld id="{82F77B0A-9806-4D2B-8477-F20F3F233E08}" type="slidenum">
              <a:rPr lang="en-GB" altLang="en-US" sz="1200">
                <a:solidFill>
                  <a:srgbClr val="000000"/>
                </a:solidFill>
              </a:rPr>
              <a:pPr/>
              <a:t>5</a:t>
            </a:fld>
            <a:endParaRPr lang="en-GB" altLang="en-US" sz="1200">
              <a:solidFill>
                <a:srgbClr val="000000"/>
              </a:solidFill>
            </a:endParaRPr>
          </a:p>
        </p:txBody>
      </p:sp>
      <p:sp>
        <p:nvSpPr>
          <p:cNvPr id="174083" name="Text Box 1"/>
          <p:cNvSpPr txBox="1">
            <a:spLocks noChangeArrowheads="1"/>
          </p:cNvSpPr>
          <p:nvPr/>
        </p:nvSpPr>
        <p:spPr bwMode="auto">
          <a:xfrm>
            <a:off x="958464" y="686474"/>
            <a:ext cx="4942606" cy="3428114"/>
          </a:xfrm>
          <a:prstGeom prst="rect">
            <a:avLst/>
          </a:prstGeom>
          <a:solidFill>
            <a:srgbClr val="FFFFFF"/>
          </a:solidFill>
          <a:ln w="9360">
            <a:solidFill>
              <a:srgbClr val="000000"/>
            </a:solidFill>
            <a:miter lim="800000"/>
            <a:headEnd/>
            <a:tailEnd/>
          </a:ln>
        </p:spPr>
        <p:txBody>
          <a:bodyPr wrap="none" lIns="84408" tIns="42204" rIns="84408" bIns="42204" anchor="ctr"/>
          <a:lstStyle/>
          <a:p>
            <a:pPr eaLnBrk="1" hangingPunct="1">
              <a:lnSpc>
                <a:spcPct val="80000"/>
              </a:lnSpc>
              <a:buClr>
                <a:srgbClr val="000000"/>
              </a:buClr>
              <a:buSzPct val="100000"/>
              <a:buFont typeface="Times New Roman" pitchFamily="18" charset="0"/>
              <a:buNone/>
            </a:pPr>
            <a:endParaRPr lang="en-US" altLang="en-US">
              <a:ea typeface="DejaVu LGC Sans"/>
              <a:cs typeface="DejaVu LGC Sans"/>
            </a:endParaRPr>
          </a:p>
        </p:txBody>
      </p:sp>
      <p:sp>
        <p:nvSpPr>
          <p:cNvPr id="174084" name="Rectangle 2"/>
          <p:cNvSpPr>
            <a:spLocks noGrp="1" noChangeArrowheads="1"/>
          </p:cNvSpPr>
          <p:nvPr>
            <p:ph type="body"/>
          </p:nvPr>
        </p:nvSpPr>
        <p:spPr>
          <a:xfrm>
            <a:off x="913991" y="4341522"/>
            <a:ext cx="5025418" cy="42011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latin typeface="Times New Roman" pitchFamily="18" charset="0"/>
            </a:endParaRPr>
          </a:p>
        </p:txBody>
      </p:sp>
    </p:spTree>
    <p:extLst>
      <p:ext uri="{BB962C8B-B14F-4D97-AF65-F5344CB8AC3E}">
        <p14:creationId xmlns:p14="http://schemas.microsoft.com/office/powerpoint/2010/main" val="1230713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F1EE89-A508-42F1-8914-14DF121CA8B3}" type="slidenum">
              <a:rPr lang="en-US" smtClean="0"/>
              <a:t>213</a:t>
            </a:fld>
            <a:endParaRPr lang="en-US"/>
          </a:p>
        </p:txBody>
      </p:sp>
    </p:spTree>
    <p:extLst>
      <p:ext uri="{BB962C8B-B14F-4D97-AF65-F5344CB8AC3E}">
        <p14:creationId xmlns:p14="http://schemas.microsoft.com/office/powerpoint/2010/main" val="2026380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106"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13249" algn="l"/>
                <a:tab pos="827963" algn="l"/>
                <a:tab pos="1242677" algn="l"/>
                <a:tab pos="1657392" algn="l"/>
                <a:tab pos="2072106" algn="l"/>
                <a:tab pos="2486820" algn="l"/>
                <a:tab pos="2901534" algn="l"/>
                <a:tab pos="3316249" algn="l"/>
                <a:tab pos="3730963" algn="l"/>
                <a:tab pos="4145677" algn="l"/>
                <a:tab pos="4560391" algn="l"/>
                <a:tab pos="4975106" algn="l"/>
                <a:tab pos="5389819" algn="l"/>
                <a:tab pos="5804534" algn="l"/>
                <a:tab pos="6219248" algn="l"/>
                <a:tab pos="6633962" algn="l"/>
                <a:tab pos="7048676" algn="l"/>
                <a:tab pos="7463391" algn="l"/>
                <a:tab pos="7878105" algn="l"/>
                <a:tab pos="8292819" algn="l"/>
              </a:tabLst>
              <a:defRPr sz="2200">
                <a:solidFill>
                  <a:schemeClr val="bg1"/>
                </a:solidFill>
                <a:latin typeface="Times New Roman" pitchFamily="18" charset="0"/>
              </a:defRPr>
            </a:lvl1pPr>
            <a:lvl2pPr>
              <a:tabLst>
                <a:tab pos="0" algn="l"/>
                <a:tab pos="413249" algn="l"/>
                <a:tab pos="827963" algn="l"/>
                <a:tab pos="1242677" algn="l"/>
                <a:tab pos="1657392" algn="l"/>
                <a:tab pos="2072106" algn="l"/>
                <a:tab pos="2486820" algn="l"/>
                <a:tab pos="2901534" algn="l"/>
                <a:tab pos="3316249" algn="l"/>
                <a:tab pos="3730963" algn="l"/>
                <a:tab pos="4145677" algn="l"/>
                <a:tab pos="4560391" algn="l"/>
                <a:tab pos="4975106" algn="l"/>
                <a:tab pos="5389819" algn="l"/>
                <a:tab pos="5804534" algn="l"/>
                <a:tab pos="6219248" algn="l"/>
                <a:tab pos="6633962" algn="l"/>
                <a:tab pos="7048676" algn="l"/>
                <a:tab pos="7463391" algn="l"/>
                <a:tab pos="7878105" algn="l"/>
                <a:tab pos="8292819" algn="l"/>
              </a:tabLst>
              <a:defRPr sz="2200">
                <a:solidFill>
                  <a:schemeClr val="bg1"/>
                </a:solidFill>
                <a:latin typeface="Times New Roman" pitchFamily="18" charset="0"/>
              </a:defRPr>
            </a:lvl2pPr>
            <a:lvl3pPr>
              <a:tabLst>
                <a:tab pos="0" algn="l"/>
                <a:tab pos="413249" algn="l"/>
                <a:tab pos="827963" algn="l"/>
                <a:tab pos="1242677" algn="l"/>
                <a:tab pos="1657392" algn="l"/>
                <a:tab pos="2072106" algn="l"/>
                <a:tab pos="2486820" algn="l"/>
                <a:tab pos="2901534" algn="l"/>
                <a:tab pos="3316249" algn="l"/>
                <a:tab pos="3730963" algn="l"/>
                <a:tab pos="4145677" algn="l"/>
                <a:tab pos="4560391" algn="l"/>
                <a:tab pos="4975106" algn="l"/>
                <a:tab pos="5389819" algn="l"/>
                <a:tab pos="5804534" algn="l"/>
                <a:tab pos="6219248" algn="l"/>
                <a:tab pos="6633962" algn="l"/>
                <a:tab pos="7048676" algn="l"/>
                <a:tab pos="7463391" algn="l"/>
                <a:tab pos="7878105" algn="l"/>
                <a:tab pos="8292819" algn="l"/>
              </a:tabLst>
              <a:defRPr sz="2200">
                <a:solidFill>
                  <a:schemeClr val="bg1"/>
                </a:solidFill>
                <a:latin typeface="Times New Roman" pitchFamily="18" charset="0"/>
              </a:defRPr>
            </a:lvl3pPr>
            <a:lvl4pPr>
              <a:tabLst>
                <a:tab pos="0" algn="l"/>
                <a:tab pos="413249" algn="l"/>
                <a:tab pos="827963" algn="l"/>
                <a:tab pos="1242677" algn="l"/>
                <a:tab pos="1657392" algn="l"/>
                <a:tab pos="2072106" algn="l"/>
                <a:tab pos="2486820" algn="l"/>
                <a:tab pos="2901534" algn="l"/>
                <a:tab pos="3316249" algn="l"/>
                <a:tab pos="3730963" algn="l"/>
                <a:tab pos="4145677" algn="l"/>
                <a:tab pos="4560391" algn="l"/>
                <a:tab pos="4975106" algn="l"/>
                <a:tab pos="5389819" algn="l"/>
                <a:tab pos="5804534" algn="l"/>
                <a:tab pos="6219248" algn="l"/>
                <a:tab pos="6633962" algn="l"/>
                <a:tab pos="7048676" algn="l"/>
                <a:tab pos="7463391" algn="l"/>
                <a:tab pos="7878105" algn="l"/>
                <a:tab pos="8292819" algn="l"/>
              </a:tabLst>
              <a:defRPr sz="2200">
                <a:solidFill>
                  <a:schemeClr val="bg1"/>
                </a:solidFill>
                <a:latin typeface="Times New Roman" pitchFamily="18" charset="0"/>
              </a:defRPr>
            </a:lvl4pPr>
            <a:lvl5pPr>
              <a:tabLst>
                <a:tab pos="0" algn="l"/>
                <a:tab pos="413249" algn="l"/>
                <a:tab pos="827963" algn="l"/>
                <a:tab pos="1242677" algn="l"/>
                <a:tab pos="1657392" algn="l"/>
                <a:tab pos="2072106" algn="l"/>
                <a:tab pos="2486820" algn="l"/>
                <a:tab pos="2901534" algn="l"/>
                <a:tab pos="3316249" algn="l"/>
                <a:tab pos="3730963" algn="l"/>
                <a:tab pos="4145677" algn="l"/>
                <a:tab pos="4560391" algn="l"/>
                <a:tab pos="4975106" algn="l"/>
                <a:tab pos="5389819" algn="l"/>
                <a:tab pos="5804534" algn="l"/>
                <a:tab pos="6219248" algn="l"/>
                <a:tab pos="6633962" algn="l"/>
                <a:tab pos="7048676" algn="l"/>
                <a:tab pos="7463391" algn="l"/>
                <a:tab pos="7878105" algn="l"/>
                <a:tab pos="8292819" algn="l"/>
              </a:tabLst>
              <a:defRPr sz="2200">
                <a:solidFill>
                  <a:schemeClr val="bg1"/>
                </a:solidFill>
                <a:latin typeface="Times New Roman" pitchFamily="18" charset="0"/>
              </a:defRPr>
            </a:lvl5pPr>
            <a:lvl6pPr marL="2321227" indent="-211021" defTabSz="414715" eaLnBrk="0" fontAlgn="base" hangingPunct="0">
              <a:spcBef>
                <a:spcPct val="0"/>
              </a:spcBef>
              <a:spcAft>
                <a:spcPct val="0"/>
              </a:spcAft>
              <a:tabLst>
                <a:tab pos="0" algn="l"/>
                <a:tab pos="413249" algn="l"/>
                <a:tab pos="827963" algn="l"/>
                <a:tab pos="1242677" algn="l"/>
                <a:tab pos="1657392" algn="l"/>
                <a:tab pos="2072106" algn="l"/>
                <a:tab pos="2486820" algn="l"/>
                <a:tab pos="2901534" algn="l"/>
                <a:tab pos="3316249" algn="l"/>
                <a:tab pos="3730963" algn="l"/>
                <a:tab pos="4145677" algn="l"/>
                <a:tab pos="4560391" algn="l"/>
                <a:tab pos="4975106" algn="l"/>
                <a:tab pos="5389819" algn="l"/>
                <a:tab pos="5804534" algn="l"/>
                <a:tab pos="6219248" algn="l"/>
                <a:tab pos="6633962" algn="l"/>
                <a:tab pos="7048676" algn="l"/>
                <a:tab pos="7463391" algn="l"/>
                <a:tab pos="7878105" algn="l"/>
                <a:tab pos="8292819" algn="l"/>
              </a:tabLst>
              <a:defRPr sz="2200">
                <a:solidFill>
                  <a:schemeClr val="bg1"/>
                </a:solidFill>
                <a:latin typeface="Times New Roman" pitchFamily="18" charset="0"/>
              </a:defRPr>
            </a:lvl6pPr>
            <a:lvl7pPr marL="2743269" indent="-211021" defTabSz="414715" eaLnBrk="0" fontAlgn="base" hangingPunct="0">
              <a:spcBef>
                <a:spcPct val="0"/>
              </a:spcBef>
              <a:spcAft>
                <a:spcPct val="0"/>
              </a:spcAft>
              <a:tabLst>
                <a:tab pos="0" algn="l"/>
                <a:tab pos="413249" algn="l"/>
                <a:tab pos="827963" algn="l"/>
                <a:tab pos="1242677" algn="l"/>
                <a:tab pos="1657392" algn="l"/>
                <a:tab pos="2072106" algn="l"/>
                <a:tab pos="2486820" algn="l"/>
                <a:tab pos="2901534" algn="l"/>
                <a:tab pos="3316249" algn="l"/>
                <a:tab pos="3730963" algn="l"/>
                <a:tab pos="4145677" algn="l"/>
                <a:tab pos="4560391" algn="l"/>
                <a:tab pos="4975106" algn="l"/>
                <a:tab pos="5389819" algn="l"/>
                <a:tab pos="5804534" algn="l"/>
                <a:tab pos="6219248" algn="l"/>
                <a:tab pos="6633962" algn="l"/>
                <a:tab pos="7048676" algn="l"/>
                <a:tab pos="7463391" algn="l"/>
                <a:tab pos="7878105" algn="l"/>
                <a:tab pos="8292819" algn="l"/>
              </a:tabLst>
              <a:defRPr sz="2200">
                <a:solidFill>
                  <a:schemeClr val="bg1"/>
                </a:solidFill>
                <a:latin typeface="Times New Roman" pitchFamily="18" charset="0"/>
              </a:defRPr>
            </a:lvl7pPr>
            <a:lvl8pPr marL="3165310" indent="-211021" defTabSz="414715" eaLnBrk="0" fontAlgn="base" hangingPunct="0">
              <a:spcBef>
                <a:spcPct val="0"/>
              </a:spcBef>
              <a:spcAft>
                <a:spcPct val="0"/>
              </a:spcAft>
              <a:tabLst>
                <a:tab pos="0" algn="l"/>
                <a:tab pos="413249" algn="l"/>
                <a:tab pos="827963" algn="l"/>
                <a:tab pos="1242677" algn="l"/>
                <a:tab pos="1657392" algn="l"/>
                <a:tab pos="2072106" algn="l"/>
                <a:tab pos="2486820" algn="l"/>
                <a:tab pos="2901534" algn="l"/>
                <a:tab pos="3316249" algn="l"/>
                <a:tab pos="3730963" algn="l"/>
                <a:tab pos="4145677" algn="l"/>
                <a:tab pos="4560391" algn="l"/>
                <a:tab pos="4975106" algn="l"/>
                <a:tab pos="5389819" algn="l"/>
                <a:tab pos="5804534" algn="l"/>
                <a:tab pos="6219248" algn="l"/>
                <a:tab pos="6633962" algn="l"/>
                <a:tab pos="7048676" algn="l"/>
                <a:tab pos="7463391" algn="l"/>
                <a:tab pos="7878105" algn="l"/>
                <a:tab pos="8292819" algn="l"/>
              </a:tabLst>
              <a:defRPr sz="2200">
                <a:solidFill>
                  <a:schemeClr val="bg1"/>
                </a:solidFill>
                <a:latin typeface="Times New Roman" pitchFamily="18" charset="0"/>
              </a:defRPr>
            </a:lvl8pPr>
            <a:lvl9pPr marL="3587351" indent="-211021" defTabSz="414715" eaLnBrk="0" fontAlgn="base" hangingPunct="0">
              <a:spcBef>
                <a:spcPct val="0"/>
              </a:spcBef>
              <a:spcAft>
                <a:spcPct val="0"/>
              </a:spcAft>
              <a:tabLst>
                <a:tab pos="0" algn="l"/>
                <a:tab pos="413249" algn="l"/>
                <a:tab pos="827963" algn="l"/>
                <a:tab pos="1242677" algn="l"/>
                <a:tab pos="1657392" algn="l"/>
                <a:tab pos="2072106" algn="l"/>
                <a:tab pos="2486820" algn="l"/>
                <a:tab pos="2901534" algn="l"/>
                <a:tab pos="3316249" algn="l"/>
                <a:tab pos="3730963" algn="l"/>
                <a:tab pos="4145677" algn="l"/>
                <a:tab pos="4560391" algn="l"/>
                <a:tab pos="4975106" algn="l"/>
                <a:tab pos="5389819" algn="l"/>
                <a:tab pos="5804534" algn="l"/>
                <a:tab pos="6219248" algn="l"/>
                <a:tab pos="6633962" algn="l"/>
                <a:tab pos="7048676" algn="l"/>
                <a:tab pos="7463391" algn="l"/>
                <a:tab pos="7878105" algn="l"/>
                <a:tab pos="8292819" algn="l"/>
              </a:tabLst>
              <a:defRPr sz="2200">
                <a:solidFill>
                  <a:schemeClr val="bg1"/>
                </a:solidFill>
                <a:latin typeface="Times New Roman" pitchFamily="18" charset="0"/>
              </a:defRPr>
            </a:lvl9pPr>
          </a:lstStyle>
          <a:p>
            <a:fld id="{02EEEC34-6E73-407A-AB0B-CBE31811AABB}" type="slidenum">
              <a:rPr lang="en-GB" altLang="en-US" sz="1200">
                <a:solidFill>
                  <a:srgbClr val="000000"/>
                </a:solidFill>
              </a:rPr>
              <a:pPr/>
              <a:t>41</a:t>
            </a:fld>
            <a:endParaRPr lang="en-GB" altLang="en-US" sz="1200">
              <a:solidFill>
                <a:srgbClr val="000000"/>
              </a:solidFill>
            </a:endParaRPr>
          </a:p>
        </p:txBody>
      </p:sp>
      <p:sp>
        <p:nvSpPr>
          <p:cNvPr id="175107" name="Text Box 1"/>
          <p:cNvSpPr txBox="1">
            <a:spLocks noChangeArrowheads="1"/>
          </p:cNvSpPr>
          <p:nvPr/>
        </p:nvSpPr>
        <p:spPr bwMode="auto">
          <a:xfrm>
            <a:off x="958464" y="686474"/>
            <a:ext cx="4942606" cy="3428114"/>
          </a:xfrm>
          <a:prstGeom prst="rect">
            <a:avLst/>
          </a:prstGeom>
          <a:solidFill>
            <a:srgbClr val="FFFFFF"/>
          </a:solidFill>
          <a:ln w="9360">
            <a:solidFill>
              <a:srgbClr val="000000"/>
            </a:solidFill>
            <a:miter lim="800000"/>
            <a:headEnd/>
            <a:tailEnd/>
          </a:ln>
        </p:spPr>
        <p:txBody>
          <a:bodyPr wrap="none" lIns="84408" tIns="42204" rIns="84408" bIns="42204" anchor="ctr"/>
          <a:lstStyle/>
          <a:p>
            <a:pPr eaLnBrk="1" hangingPunct="1">
              <a:lnSpc>
                <a:spcPct val="80000"/>
              </a:lnSpc>
              <a:buClr>
                <a:srgbClr val="000000"/>
              </a:buClr>
              <a:buSzPct val="100000"/>
              <a:buFont typeface="Times New Roman" pitchFamily="18" charset="0"/>
              <a:buNone/>
            </a:pPr>
            <a:endParaRPr lang="en-US" altLang="en-US">
              <a:ea typeface="DejaVu LGC Sans"/>
              <a:cs typeface="DejaVu LGC Sans"/>
            </a:endParaRPr>
          </a:p>
        </p:txBody>
      </p:sp>
      <p:sp>
        <p:nvSpPr>
          <p:cNvPr id="175108" name="Rectangle 2"/>
          <p:cNvSpPr>
            <a:spLocks noGrp="1" noChangeArrowheads="1"/>
          </p:cNvSpPr>
          <p:nvPr>
            <p:ph type="body"/>
          </p:nvPr>
        </p:nvSpPr>
        <p:spPr>
          <a:xfrm>
            <a:off x="913991" y="4341522"/>
            <a:ext cx="5025418" cy="42011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latin typeface="Times New Roman" pitchFamily="18" charset="0"/>
            </a:endParaRPr>
          </a:p>
        </p:txBody>
      </p:sp>
    </p:spTree>
    <p:extLst>
      <p:ext uri="{BB962C8B-B14F-4D97-AF65-F5344CB8AC3E}">
        <p14:creationId xmlns:p14="http://schemas.microsoft.com/office/powerpoint/2010/main" val="7302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0DAF9F-5990-463C-B4A2-A591B5C2B3BE}" type="slidenum">
              <a:rPr lang="en-US" smtClean="0"/>
              <a:pPr/>
              <a:t>60</a:t>
            </a:fld>
            <a:endParaRPr lang="en-US"/>
          </a:p>
        </p:txBody>
      </p:sp>
    </p:spTree>
    <p:extLst>
      <p:ext uri="{BB962C8B-B14F-4D97-AF65-F5344CB8AC3E}">
        <p14:creationId xmlns:p14="http://schemas.microsoft.com/office/powerpoint/2010/main" val="1455086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0DAF9F-5990-463C-B4A2-A591B5C2B3BE}" type="slidenum">
              <a:rPr lang="en-US" smtClean="0"/>
              <a:pPr/>
              <a:t>67</a:t>
            </a:fld>
            <a:endParaRPr lang="en-US"/>
          </a:p>
        </p:txBody>
      </p:sp>
    </p:spTree>
    <p:extLst>
      <p:ext uri="{BB962C8B-B14F-4D97-AF65-F5344CB8AC3E}">
        <p14:creationId xmlns:p14="http://schemas.microsoft.com/office/powerpoint/2010/main" val="100412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0DAF9F-5990-463C-B4A2-A591B5C2B3BE}" type="slidenum">
              <a:rPr lang="en-US" smtClean="0"/>
              <a:pPr/>
              <a:t>71</a:t>
            </a:fld>
            <a:endParaRPr lang="en-US"/>
          </a:p>
        </p:txBody>
      </p:sp>
    </p:spTree>
    <p:extLst>
      <p:ext uri="{BB962C8B-B14F-4D97-AF65-F5344CB8AC3E}">
        <p14:creationId xmlns:p14="http://schemas.microsoft.com/office/powerpoint/2010/main" val="1507203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0DAF9F-5990-463C-B4A2-A591B5C2B3BE}" type="slidenum">
              <a:rPr lang="en-US" smtClean="0"/>
              <a:pPr/>
              <a:t>72</a:t>
            </a:fld>
            <a:endParaRPr lang="en-US"/>
          </a:p>
        </p:txBody>
      </p:sp>
    </p:spTree>
    <p:extLst>
      <p:ext uri="{BB962C8B-B14F-4D97-AF65-F5344CB8AC3E}">
        <p14:creationId xmlns:p14="http://schemas.microsoft.com/office/powerpoint/2010/main" val="1158441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0DAF9F-5990-463C-B4A2-A591B5C2B3BE}" type="slidenum">
              <a:rPr lang="en-US" smtClean="0"/>
              <a:pPr/>
              <a:t>80</a:t>
            </a:fld>
            <a:endParaRPr lang="en-US"/>
          </a:p>
        </p:txBody>
      </p:sp>
    </p:spTree>
    <p:extLst>
      <p:ext uri="{BB962C8B-B14F-4D97-AF65-F5344CB8AC3E}">
        <p14:creationId xmlns:p14="http://schemas.microsoft.com/office/powerpoint/2010/main" val="3734330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AB46A4F-DF70-4028-9F5E-8953953A7D67}" type="slidenum">
              <a:rPr lang="en-US" altLang="en-US" sz="1200">
                <a:latin typeface="Arial" panose="020B0604020202020204" pitchFamily="34" charset="0"/>
              </a:rPr>
              <a:pPr eaLnBrk="1" hangingPunct="1"/>
              <a:t>154</a:t>
            </a:fld>
            <a:endParaRPr lang="en-US" altLang="en-US" sz="1200">
              <a:latin typeface="Arial" panose="020B0604020202020204" pitchFamily="34" charset="0"/>
            </a:endParaRPr>
          </a:p>
        </p:txBody>
      </p:sp>
      <p:sp>
        <p:nvSpPr>
          <p:cNvPr id="56323" name="Rectangle 2"/>
          <p:cNvSpPr>
            <a:spLocks noGrp="1" noRot="1" noChangeAspect="1" noChangeArrowheads="1" noTextEdit="1"/>
          </p:cNvSpPr>
          <p:nvPr>
            <p:ph type="sldImg"/>
          </p:nvPr>
        </p:nvSpPr>
        <p:spPr>
          <a:xfrm>
            <a:off x="1212850" y="704850"/>
            <a:ext cx="4506913" cy="3379788"/>
          </a:xfrm>
          <a:ln/>
        </p:spPr>
      </p:sp>
      <p:sp>
        <p:nvSpPr>
          <p:cNvPr id="56324" name="Rectangle 3"/>
          <p:cNvSpPr>
            <a:spLocks noGrp="1" noChangeArrowheads="1"/>
          </p:cNvSpPr>
          <p:nvPr>
            <p:ph type="body" idx="1"/>
          </p:nvPr>
        </p:nvSpPr>
        <p:spPr>
          <a:xfrm>
            <a:off x="946150" y="4367213"/>
            <a:ext cx="5035550" cy="408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970779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19275FA-1866-40C4-97F1-B3573FF43994}" type="slidenum">
              <a:rPr lang="en-US" altLang="en-US" sz="1200">
                <a:latin typeface="Arial" panose="020B0604020202020204" pitchFamily="34" charset="0"/>
              </a:rPr>
              <a:pPr eaLnBrk="1" hangingPunct="1"/>
              <a:t>163</a:t>
            </a:fld>
            <a:endParaRPr lang="en-US" altLang="en-US" sz="1200">
              <a:latin typeface="Arial" panose="020B0604020202020204" pitchFamily="34" charset="0"/>
            </a:endParaRPr>
          </a:p>
        </p:txBody>
      </p:sp>
      <p:sp>
        <p:nvSpPr>
          <p:cNvPr id="58371" name="Rectangle 2"/>
          <p:cNvSpPr>
            <a:spLocks noGrp="1" noRot="1" noChangeAspect="1" noChangeArrowheads="1" noTextEdit="1"/>
          </p:cNvSpPr>
          <p:nvPr>
            <p:ph type="sldImg"/>
          </p:nvPr>
        </p:nvSpPr>
        <p:spPr>
          <a:xfrm>
            <a:off x="1212850" y="704850"/>
            <a:ext cx="4506913" cy="3379788"/>
          </a:xfrm>
          <a:ln/>
        </p:spPr>
      </p:sp>
      <p:sp>
        <p:nvSpPr>
          <p:cNvPr id="58372" name="Rectangle 3"/>
          <p:cNvSpPr>
            <a:spLocks noGrp="1" noChangeArrowheads="1"/>
          </p:cNvSpPr>
          <p:nvPr>
            <p:ph type="body" idx="1"/>
          </p:nvPr>
        </p:nvSpPr>
        <p:spPr>
          <a:xfrm>
            <a:off x="946150" y="4367213"/>
            <a:ext cx="5035550" cy="408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040673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B8195FD4-C781-4C30-8F33-2AFA8F856CE1}" type="datetimeFigureOut">
              <a:rPr lang="en-US" smtClean="0"/>
              <a:t>9/9/2022</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888CE2FC-9CEC-4CCC-9506-B57F33EBA48E}"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8195FD4-C781-4C30-8F33-2AFA8F856CE1}" type="datetimeFigureOut">
              <a:rPr lang="en-US" smtClean="0"/>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8CE2FC-9CEC-4CCC-9506-B57F33EBA48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8195FD4-C781-4C30-8F33-2AFA8F856CE1}" type="datetimeFigureOut">
              <a:rPr lang="en-US" smtClean="0"/>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8CE2FC-9CEC-4CCC-9506-B57F33EBA48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66050" cy="984250"/>
          </a:xfrm>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58E5806F-EE3D-4449-84CD-CDD91194C5DC}" type="slidenum">
              <a:rPr lang="en-GB" altLang="en-US"/>
              <a:pPr>
                <a:defRPr/>
              </a:pPr>
              <a:t>‹#›</a:t>
            </a:fld>
            <a:endParaRPr lang="en-GB" altLang="en-US"/>
          </a:p>
        </p:txBody>
      </p:sp>
    </p:spTree>
    <p:extLst>
      <p:ext uri="{BB962C8B-B14F-4D97-AF65-F5344CB8AC3E}">
        <p14:creationId xmlns:p14="http://schemas.microsoft.com/office/powerpoint/2010/main" val="1068274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Rectangle 4"/>
          <p:cNvSpPr>
            <a:spLocks noGrp="1" noChangeArrowheads="1"/>
          </p:cNvSpPr>
          <p:nvPr>
            <p:ph type="dt" sz="half" idx="10"/>
          </p:nvPr>
        </p:nvSpPr>
        <p:spPr>
          <a:ln/>
        </p:spPr>
        <p:txBody>
          <a:bodyPr/>
          <a:lstStyle>
            <a:lvl1pPr>
              <a:defRPr/>
            </a:lvl1pPr>
          </a:lstStyle>
          <a:p>
            <a:pPr>
              <a:defRPr/>
            </a:pPr>
            <a:endParaRPr lang="en-IN"/>
          </a:p>
        </p:txBody>
      </p:sp>
      <p:sp>
        <p:nvSpPr>
          <p:cNvPr id="7" name="Rectangle 5"/>
          <p:cNvSpPr>
            <a:spLocks noGrp="1" noChangeArrowheads="1"/>
          </p:cNvSpPr>
          <p:nvPr>
            <p:ph type="ftr" sz="quarter" idx="11"/>
          </p:nvPr>
        </p:nvSpPr>
        <p:spPr>
          <a:ln/>
        </p:spPr>
        <p:txBody>
          <a:bodyPr/>
          <a:lstStyle>
            <a:lvl1pPr>
              <a:defRPr/>
            </a:lvl1pPr>
          </a:lstStyle>
          <a:p>
            <a:pPr>
              <a:defRPr/>
            </a:pPr>
            <a:endParaRPr lang="en-IN"/>
          </a:p>
        </p:txBody>
      </p:sp>
      <p:sp>
        <p:nvSpPr>
          <p:cNvPr id="8" name="Rectangle 6"/>
          <p:cNvSpPr>
            <a:spLocks noGrp="1" noChangeArrowheads="1"/>
          </p:cNvSpPr>
          <p:nvPr>
            <p:ph type="sldNum" sz="quarter" idx="12"/>
          </p:nvPr>
        </p:nvSpPr>
        <p:spPr>
          <a:ln/>
        </p:spPr>
        <p:txBody>
          <a:bodyPr/>
          <a:lstStyle>
            <a:lvl1pPr>
              <a:defRPr/>
            </a:lvl1pPr>
          </a:lstStyle>
          <a:p>
            <a:fld id="{1F9FD1A1-ED68-4635-B02A-8A2CB3A36BF4}" type="slidenum">
              <a:rPr lang="en-IN" altLang="en-US"/>
              <a:pPr/>
              <a:t>‹#›</a:t>
            </a:fld>
            <a:endParaRPr lang="en-IN" altLang="en-US"/>
          </a:p>
        </p:txBody>
      </p:sp>
    </p:spTree>
    <p:extLst>
      <p:ext uri="{BB962C8B-B14F-4D97-AF65-F5344CB8AC3E}">
        <p14:creationId xmlns:p14="http://schemas.microsoft.com/office/powerpoint/2010/main" val="4197330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IN"/>
          </a:p>
        </p:txBody>
      </p:sp>
      <p:sp>
        <p:nvSpPr>
          <p:cNvPr id="6" name="Rectangle 5"/>
          <p:cNvSpPr>
            <a:spLocks noGrp="1" noChangeArrowheads="1"/>
          </p:cNvSpPr>
          <p:nvPr>
            <p:ph type="ftr" sz="quarter" idx="11"/>
          </p:nvPr>
        </p:nvSpPr>
        <p:spPr>
          <a:ln/>
        </p:spPr>
        <p:txBody>
          <a:bodyPr/>
          <a:lstStyle>
            <a:lvl1pPr>
              <a:defRPr/>
            </a:lvl1pPr>
          </a:lstStyle>
          <a:p>
            <a:pPr>
              <a:defRPr/>
            </a:pPr>
            <a:endParaRPr lang="en-IN"/>
          </a:p>
        </p:txBody>
      </p:sp>
      <p:sp>
        <p:nvSpPr>
          <p:cNvPr id="7" name="Rectangle 6"/>
          <p:cNvSpPr>
            <a:spLocks noGrp="1" noChangeArrowheads="1"/>
          </p:cNvSpPr>
          <p:nvPr>
            <p:ph type="sldNum" sz="quarter" idx="12"/>
          </p:nvPr>
        </p:nvSpPr>
        <p:spPr>
          <a:ln/>
        </p:spPr>
        <p:txBody>
          <a:bodyPr/>
          <a:lstStyle>
            <a:lvl1pPr>
              <a:defRPr/>
            </a:lvl1pPr>
          </a:lstStyle>
          <a:p>
            <a:fld id="{898AA51D-79CF-4461-9F18-D5BBE876B92F}" type="slidenum">
              <a:rPr lang="en-IN" altLang="en-US"/>
              <a:pPr/>
              <a:t>‹#›</a:t>
            </a:fld>
            <a:endParaRPr lang="en-IN" altLang="en-US"/>
          </a:p>
        </p:txBody>
      </p:sp>
    </p:spTree>
    <p:extLst>
      <p:ext uri="{BB962C8B-B14F-4D97-AF65-F5344CB8AC3E}">
        <p14:creationId xmlns:p14="http://schemas.microsoft.com/office/powerpoint/2010/main" val="113125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B8195FD4-C781-4C30-8F33-2AFA8F856CE1}" type="datetimeFigureOut">
              <a:rPr lang="en-US" smtClean="0"/>
              <a:t>9/9/2022</a:t>
            </a:fld>
            <a:endParaRPr lang="en-US"/>
          </a:p>
        </p:txBody>
      </p:sp>
      <p:sp>
        <p:nvSpPr>
          <p:cNvPr id="9" name="Slide Number Placeholder 8"/>
          <p:cNvSpPr>
            <a:spLocks noGrp="1"/>
          </p:cNvSpPr>
          <p:nvPr>
            <p:ph type="sldNum" sz="quarter" idx="15"/>
          </p:nvPr>
        </p:nvSpPr>
        <p:spPr/>
        <p:txBody>
          <a:bodyPr rtlCol="0"/>
          <a:lstStyle/>
          <a:p>
            <a:fld id="{888CE2FC-9CEC-4CCC-9506-B57F33EBA48E}"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B8195FD4-C781-4C30-8F33-2AFA8F856CE1}" type="datetimeFigureOut">
              <a:rPr lang="en-US" smtClean="0"/>
              <a:t>9/9/2022</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888CE2FC-9CEC-4CCC-9506-B57F33EBA48E}"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B8195FD4-C781-4C30-8F33-2AFA8F856CE1}" type="datetimeFigureOut">
              <a:rPr lang="en-US" smtClean="0"/>
              <a:t>9/9/2022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8CE2FC-9CEC-4CCC-9506-B57F33EBA48E}"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B8195FD4-C781-4C30-8F33-2AFA8F856CE1}" type="datetimeFigureOut">
              <a:rPr lang="en-US" smtClean="0"/>
              <a:t>9/9/2022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8CE2FC-9CEC-4CCC-9506-B57F33EBA48E}"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B8195FD4-C781-4C30-8F33-2AFA8F856CE1}" type="datetimeFigureOut">
              <a:rPr lang="en-US" smtClean="0"/>
              <a:t>9/9/2022</a:t>
            </a:fld>
            <a:endParaRPr lang="en-US"/>
          </a:p>
        </p:txBody>
      </p:sp>
      <p:sp>
        <p:nvSpPr>
          <p:cNvPr id="7" name="Slide Number Placeholder 6"/>
          <p:cNvSpPr>
            <a:spLocks noGrp="1"/>
          </p:cNvSpPr>
          <p:nvPr>
            <p:ph type="sldNum" sz="quarter" idx="11"/>
          </p:nvPr>
        </p:nvSpPr>
        <p:spPr/>
        <p:txBody>
          <a:bodyPr rtlCol="0"/>
          <a:lstStyle/>
          <a:p>
            <a:fld id="{888CE2FC-9CEC-4CCC-9506-B57F33EBA48E}"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195FD4-C781-4C30-8F33-2AFA8F856CE1}" type="datetimeFigureOut">
              <a:rPr lang="en-US" smtClean="0"/>
              <a:t>9/9/2022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8CE2FC-9CEC-4CCC-9506-B57F33EBA48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B8195FD4-C781-4C30-8F33-2AFA8F856CE1}" type="datetimeFigureOut">
              <a:rPr lang="en-US" smtClean="0"/>
              <a:t>9/9/2022</a:t>
            </a:fld>
            <a:endParaRPr lang="en-US"/>
          </a:p>
        </p:txBody>
      </p:sp>
      <p:sp>
        <p:nvSpPr>
          <p:cNvPr id="22" name="Slide Number Placeholder 21"/>
          <p:cNvSpPr>
            <a:spLocks noGrp="1"/>
          </p:cNvSpPr>
          <p:nvPr>
            <p:ph type="sldNum" sz="quarter" idx="15"/>
          </p:nvPr>
        </p:nvSpPr>
        <p:spPr/>
        <p:txBody>
          <a:bodyPr rtlCol="0"/>
          <a:lstStyle/>
          <a:p>
            <a:fld id="{888CE2FC-9CEC-4CCC-9506-B57F33EBA48E}"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B8195FD4-C781-4C30-8F33-2AFA8F856CE1}" type="datetimeFigureOut">
              <a:rPr lang="en-US" smtClean="0"/>
              <a:t>9/9/2022</a:t>
            </a:fld>
            <a:endParaRPr lang="en-US"/>
          </a:p>
        </p:txBody>
      </p:sp>
      <p:sp>
        <p:nvSpPr>
          <p:cNvPr id="18" name="Slide Number Placeholder 17"/>
          <p:cNvSpPr>
            <a:spLocks noGrp="1"/>
          </p:cNvSpPr>
          <p:nvPr>
            <p:ph type="sldNum" sz="quarter" idx="11"/>
          </p:nvPr>
        </p:nvSpPr>
        <p:spPr/>
        <p:txBody>
          <a:bodyPr rtlCol="0"/>
          <a:lstStyle/>
          <a:p>
            <a:fld id="{888CE2FC-9CEC-4CCC-9506-B57F33EBA48E}"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B8195FD4-C781-4C30-8F33-2AFA8F856CE1}" type="datetimeFigureOut">
              <a:rPr lang="en-US" smtClean="0"/>
              <a:t>9/9/2022</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888CE2FC-9CEC-4CCC-9506-B57F33EBA48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www.clker.com/clipart-3651.html" TargetMode="Externa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slide" Target="slide126.xml"/><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30.wmf"/></Relationships>
</file>

<file path=ppt/slides/_rels/slide1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8.png"/></Relationships>
</file>

<file path=ppt/slides/_rels/slide27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27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5" Type="http://schemas.openxmlformats.org/officeDocument/2006/relationships/image" Target="../media/image177.png"/><Relationship Id="rId4" Type="http://schemas.openxmlformats.org/officeDocument/2006/relationships/image" Target="../media/image176.png"/></Relationships>
</file>

<file path=ppt/slides/_rels/slide27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27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www.pixar.com/shorts/shorts.html"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hyperlink" Target="http://www.lost-world.com/Lost_World02/Jurassic_Park.Site/Jurassic_Park.html" TargetMode="External"/><Relationship Id="rId4" Type="http://schemas.openxmlformats.org/officeDocument/2006/relationships/image" Target="../media/image26.jpeg"/></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79.png"/></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 Id="rId5" Type="http://schemas.openxmlformats.org/officeDocument/2006/relationships/image" Target="../media/image84.jpeg"/><Relationship Id="rId4" Type="http://schemas.openxmlformats.org/officeDocument/2006/relationships/image" Target="../media/image83.jpeg"/></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86.png"/><Relationship Id="rId4" Type="http://schemas.openxmlformats.org/officeDocument/2006/relationships/image" Target="../media/image85.png"/></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COMPUTER GRAPHICS AND MULTIMEDIA</a:t>
            </a:r>
            <a:endParaRPr lang="en-US" dirty="0"/>
          </a:p>
        </p:txBody>
      </p:sp>
      <p:sp>
        <p:nvSpPr>
          <p:cNvPr id="3" name="Subtitle 2"/>
          <p:cNvSpPr>
            <a:spLocks noGrp="1"/>
          </p:cNvSpPr>
          <p:nvPr>
            <p:ph type="subTitle" idx="1"/>
          </p:nvPr>
        </p:nvSpPr>
        <p:spPr/>
        <p:txBody>
          <a:bodyPr/>
          <a:lstStyle/>
          <a:p>
            <a:r>
              <a:rPr lang="en-US" dirty="0" smtClean="0"/>
              <a:t>CS3CO24</a:t>
            </a:r>
            <a:endParaRPr lang="en-US" dirty="0"/>
          </a:p>
        </p:txBody>
      </p:sp>
    </p:spTree>
    <p:extLst>
      <p:ext uri="{BB962C8B-B14F-4D97-AF65-F5344CB8AC3E}">
        <p14:creationId xmlns:p14="http://schemas.microsoft.com/office/powerpoint/2010/main" val="34332046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 is mix of characters and images</a:t>
            </a:r>
            <a:endParaRPr lang="en-US" dirty="0"/>
          </a:p>
        </p:txBody>
      </p:sp>
      <p:pic>
        <p:nvPicPr>
          <p:cNvPr id="4" name="Content Placeholder 3"/>
          <p:cNvPicPr>
            <a:picLocks noGrp="1" noChangeAspect="1"/>
          </p:cNvPicPr>
          <p:nvPr>
            <p:ph sz="quarter" idx="1"/>
          </p:nvPr>
        </p:nvPicPr>
        <p:blipFill>
          <a:blip r:embed="rId2"/>
          <a:stretch>
            <a:fillRect/>
          </a:stretch>
        </p:blipFill>
        <p:spPr>
          <a:xfrm>
            <a:off x="534258" y="1600200"/>
            <a:ext cx="7313483" cy="4873625"/>
          </a:xfrm>
          <a:prstGeom prst="rect">
            <a:avLst/>
          </a:prstGeom>
        </p:spPr>
      </p:pic>
    </p:spTree>
    <p:extLst>
      <p:ext uri="{BB962C8B-B14F-4D97-AF65-F5344CB8AC3E}">
        <p14:creationId xmlns:p14="http://schemas.microsoft.com/office/powerpoint/2010/main" val="34059170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r>
              <a:rPr lang="en-US" sz="3200" dirty="0" smtClean="0">
                <a:solidFill>
                  <a:schemeClr val="accent1"/>
                </a:solidFill>
                <a:effectLst>
                  <a:outerShdw blurRad="38100" dist="38100" dir="2700000" algn="tl">
                    <a:srgbClr val="FFFFFF"/>
                  </a:outerShdw>
                </a:effectLst>
                <a:latin typeface="Comic Sans MS" pitchFamily="66" charset="0"/>
              </a:rPr>
              <a:t>Terminology related to display devices</a:t>
            </a:r>
            <a:endParaRPr lang="en-IN" sz="3200" dirty="0" smtClean="0">
              <a:solidFill>
                <a:schemeClr val="accent1"/>
              </a:solidFill>
              <a:effectLst>
                <a:outerShdw blurRad="38100" dist="38100" dir="2700000" algn="tl">
                  <a:srgbClr val="FFFFFF"/>
                </a:outerShdw>
              </a:effectLst>
              <a:latin typeface="Comic Sans MS" pitchFamily="66" charset="0"/>
            </a:endParaRPr>
          </a:p>
        </p:txBody>
      </p:sp>
      <p:sp>
        <p:nvSpPr>
          <p:cNvPr id="7171" name="Rectangle 7"/>
          <p:cNvSpPr>
            <a:spLocks noGrp="1" noChangeArrowheads="1"/>
          </p:cNvSpPr>
          <p:nvPr>
            <p:ph type="body" sz="half" idx="1"/>
          </p:nvPr>
        </p:nvSpPr>
        <p:spPr>
          <a:xfrm>
            <a:off x="-14288" y="1484313"/>
            <a:ext cx="8701088" cy="5113337"/>
          </a:xfrm>
          <a:noFill/>
        </p:spPr>
        <p:txBody>
          <a:bodyPr/>
          <a:lstStyle/>
          <a:p>
            <a:pPr algn="just" eaLnBrk="1" hangingPunct="1"/>
            <a:r>
              <a:rPr lang="en-US" altLang="en-US" sz="2400" dirty="0" smtClean="0">
                <a:solidFill>
                  <a:schemeClr val="accent1"/>
                </a:solidFill>
                <a:latin typeface="Comic Sans MS" panose="030F0702030302020204" pitchFamily="66" charset="0"/>
              </a:rPr>
              <a:t>Aspect ratio </a:t>
            </a:r>
            <a:r>
              <a:rPr lang="en-US" altLang="en-US" sz="2400" dirty="0" smtClean="0">
                <a:latin typeface="Comic Sans MS" panose="030F0702030302020204" pitchFamily="66" charset="0"/>
              </a:rPr>
              <a:t>of the image is the ratio of the number of X pixels(width)  to the number of Y pixels(height). </a:t>
            </a:r>
          </a:p>
          <a:p>
            <a:pPr algn="just" eaLnBrk="1" hangingPunct="1"/>
            <a:r>
              <a:rPr lang="en-US" altLang="en-US" sz="2400" dirty="0" smtClean="0">
                <a:latin typeface="Comic Sans MS" panose="030F0702030302020204" pitchFamily="66" charset="0"/>
              </a:rPr>
              <a:t>The standard aspect ratio for a PC is 4:3</a:t>
            </a:r>
          </a:p>
          <a:p>
            <a:pPr marL="0" indent="0" algn="just" eaLnBrk="1" hangingPunct="1">
              <a:buNone/>
            </a:pPr>
            <a:endParaRPr lang="en-US" altLang="en-US" dirty="0">
              <a:latin typeface="Comic Sans MS" panose="030F0702030302020204" pitchFamily="66" charset="0"/>
            </a:endParaRPr>
          </a:p>
          <a:p>
            <a:pPr marL="0" indent="0" algn="just" eaLnBrk="1" hangingPunct="1">
              <a:buNone/>
            </a:pPr>
            <a:r>
              <a:rPr lang="en-US" altLang="en-US" sz="2400" dirty="0" smtClean="0">
                <a:latin typeface="Comic Sans MS" panose="030F0702030302020204" pitchFamily="66" charset="0"/>
              </a:rPr>
              <a:t>Example</a:t>
            </a:r>
          </a:p>
          <a:p>
            <a:pPr marL="0" indent="0" algn="just" eaLnBrk="1" hangingPunct="1">
              <a:buNone/>
            </a:pPr>
            <a:r>
              <a:rPr lang="en-US" altLang="en-US" dirty="0" smtClean="0">
                <a:latin typeface="Comic Sans MS" panose="030F0702030302020204" pitchFamily="66" charset="0"/>
              </a:rPr>
              <a:t>Width =720 and height =480</a:t>
            </a:r>
          </a:p>
          <a:p>
            <a:pPr marL="0" indent="0" algn="just" eaLnBrk="1" hangingPunct="1">
              <a:buNone/>
            </a:pPr>
            <a:endParaRPr lang="en-US" altLang="en-US" sz="2400" dirty="0">
              <a:latin typeface="Comic Sans MS" panose="030F0702030302020204" pitchFamily="66" charset="0"/>
            </a:endParaRPr>
          </a:p>
          <a:p>
            <a:pPr marL="0" indent="0" algn="just" eaLnBrk="1" hangingPunct="1">
              <a:buNone/>
            </a:pPr>
            <a:r>
              <a:rPr lang="en-US" altLang="en-US" dirty="0" smtClean="0">
                <a:latin typeface="Comic Sans MS" panose="030F0702030302020204" pitchFamily="66" charset="0"/>
              </a:rPr>
              <a:t>Aspect ratio = width/height</a:t>
            </a:r>
          </a:p>
          <a:p>
            <a:pPr marL="0" indent="0" algn="just" eaLnBrk="1" hangingPunct="1">
              <a:buNone/>
            </a:pPr>
            <a:r>
              <a:rPr lang="en-US" altLang="en-US" sz="2400" dirty="0">
                <a:latin typeface="Comic Sans MS" panose="030F0702030302020204" pitchFamily="66" charset="0"/>
              </a:rPr>
              <a:t> </a:t>
            </a:r>
            <a:r>
              <a:rPr lang="en-US" altLang="en-US" sz="2400" dirty="0" smtClean="0">
                <a:latin typeface="Comic Sans MS" panose="030F0702030302020204" pitchFamily="66" charset="0"/>
              </a:rPr>
              <a:t>                    = 720/480</a:t>
            </a:r>
          </a:p>
          <a:p>
            <a:pPr marL="0" indent="0" algn="just" eaLnBrk="1" hangingPunct="1">
              <a:buNone/>
            </a:pPr>
            <a:r>
              <a:rPr lang="en-US" altLang="en-US" dirty="0">
                <a:latin typeface="Comic Sans MS" panose="030F0702030302020204" pitchFamily="66" charset="0"/>
              </a:rPr>
              <a:t> </a:t>
            </a:r>
            <a:r>
              <a:rPr lang="en-US" altLang="en-US" dirty="0" smtClean="0">
                <a:latin typeface="Comic Sans MS" panose="030F0702030302020204" pitchFamily="66" charset="0"/>
              </a:rPr>
              <a:t>                    = </a:t>
            </a:r>
            <a:r>
              <a:rPr lang="en-US" altLang="en-US" dirty="0" smtClean="0">
                <a:latin typeface="Comic Sans MS" panose="030F0702030302020204" pitchFamily="66" charset="0"/>
              </a:rPr>
              <a:t>1.5</a:t>
            </a:r>
          </a:p>
          <a:p>
            <a:pPr marL="0" indent="0" algn="just" eaLnBrk="1" hangingPunct="1">
              <a:buNone/>
            </a:pPr>
            <a:r>
              <a:rPr lang="en-US" altLang="en-US" sz="2400" dirty="0">
                <a:latin typeface="Comic Sans MS" panose="030F0702030302020204" pitchFamily="66" charset="0"/>
              </a:rPr>
              <a:t> </a:t>
            </a:r>
            <a:r>
              <a:rPr lang="en-US" altLang="en-US" sz="2400" dirty="0" smtClean="0">
                <a:latin typeface="Comic Sans MS" panose="030F0702030302020204" pitchFamily="66" charset="0"/>
              </a:rPr>
              <a:t>                     =1:5</a:t>
            </a:r>
            <a:endParaRPr lang="en-US" altLang="en-US" sz="2400" dirty="0" smtClean="0">
              <a:latin typeface="Comic Sans MS" panose="030F0702030302020204" pitchFamily="66" charset="0"/>
            </a:endParaRPr>
          </a:p>
          <a:p>
            <a:pPr algn="just" eaLnBrk="1" hangingPunct="1">
              <a:lnSpc>
                <a:spcPct val="90000"/>
              </a:lnSpc>
            </a:pPr>
            <a:endParaRPr lang="en-US" altLang="en-US" sz="2400" dirty="0" smtClean="0">
              <a:latin typeface="Comic Sans MS" panose="030F0702030302020204" pitchFamily="66" charset="0"/>
            </a:endParaRPr>
          </a:p>
        </p:txBody>
      </p:sp>
    </p:spTree>
    <p:extLst>
      <p:ext uri="{BB962C8B-B14F-4D97-AF65-F5344CB8AC3E}">
        <p14:creationId xmlns:p14="http://schemas.microsoft.com/office/powerpoint/2010/main" val="303389881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r>
              <a:rPr lang="en-US" sz="3200" dirty="0" smtClean="0">
                <a:solidFill>
                  <a:schemeClr val="accent1"/>
                </a:solidFill>
                <a:effectLst>
                  <a:outerShdw blurRad="38100" dist="38100" dir="2700000" algn="tl">
                    <a:srgbClr val="FFFFFF"/>
                  </a:outerShdw>
                </a:effectLst>
                <a:latin typeface="Comic Sans MS" pitchFamily="66" charset="0"/>
              </a:rPr>
              <a:t>Terminology related to display devices</a:t>
            </a:r>
            <a:endParaRPr lang="en-IN" sz="3200" dirty="0" smtClean="0">
              <a:solidFill>
                <a:schemeClr val="accent1"/>
              </a:solidFill>
              <a:effectLst>
                <a:outerShdw blurRad="38100" dist="38100" dir="2700000" algn="tl">
                  <a:srgbClr val="FFFFFF"/>
                </a:outerShdw>
              </a:effectLst>
              <a:latin typeface="Comic Sans MS" pitchFamily="66" charset="0"/>
            </a:endParaRPr>
          </a:p>
        </p:txBody>
      </p:sp>
      <p:sp>
        <p:nvSpPr>
          <p:cNvPr id="7171" name="Rectangle 7"/>
          <p:cNvSpPr>
            <a:spLocks noGrp="1" noChangeArrowheads="1"/>
          </p:cNvSpPr>
          <p:nvPr>
            <p:ph type="body" sz="half" idx="1"/>
          </p:nvPr>
        </p:nvSpPr>
        <p:spPr>
          <a:xfrm>
            <a:off x="-14288" y="1484313"/>
            <a:ext cx="8701088" cy="5113337"/>
          </a:xfrm>
          <a:noFill/>
        </p:spPr>
        <p:txBody>
          <a:bodyPr/>
          <a:lstStyle/>
          <a:p>
            <a:pPr marL="0" indent="0" algn="just">
              <a:lnSpc>
                <a:spcPct val="90000"/>
              </a:lnSpc>
              <a:buNone/>
            </a:pPr>
            <a:r>
              <a:rPr lang="en-US" dirty="0" smtClean="0">
                <a:solidFill>
                  <a:schemeClr val="accent1"/>
                </a:solidFill>
              </a:rPr>
              <a:t>Refresh Rate </a:t>
            </a:r>
            <a:r>
              <a:rPr lang="en-US" dirty="0" smtClean="0"/>
              <a:t>can </a:t>
            </a:r>
            <a:r>
              <a:rPr lang="en-US" dirty="0"/>
              <a:t>be defined as the number of times the screen is refreshed per </a:t>
            </a:r>
            <a:r>
              <a:rPr lang="en-US" dirty="0" smtClean="0"/>
              <a:t>second</a:t>
            </a:r>
          </a:p>
          <a:p>
            <a:pPr marL="0" indent="0" algn="just">
              <a:lnSpc>
                <a:spcPct val="90000"/>
              </a:lnSpc>
              <a:buNone/>
            </a:pPr>
            <a:r>
              <a:rPr lang="en-US" dirty="0" smtClean="0"/>
              <a:t>A </a:t>
            </a:r>
            <a:r>
              <a:rPr lang="en-US" dirty="0"/>
              <a:t>display appears stable if the refresh rate is high enough, but if the refresh rate is too low, the display will flicker, causing eye strain and headaches</a:t>
            </a:r>
            <a:r>
              <a:rPr lang="en-US" dirty="0" smtClean="0"/>
              <a:t>.</a:t>
            </a:r>
          </a:p>
          <a:p>
            <a:pPr marL="0" indent="0" algn="just">
              <a:lnSpc>
                <a:spcPct val="90000"/>
              </a:lnSpc>
              <a:buNone/>
            </a:pPr>
            <a:r>
              <a:rPr lang="en-IN" b="1" dirty="0">
                <a:solidFill>
                  <a:schemeClr val="accent2">
                    <a:lumMod val="75000"/>
                  </a:schemeClr>
                </a:solidFill>
              </a:rPr>
              <a:t>Refreshing on raster scan displays is carried out at the rate of </a:t>
            </a:r>
            <a:r>
              <a:rPr lang="en-US" b="1" dirty="0">
                <a:solidFill>
                  <a:schemeClr val="accent2">
                    <a:lumMod val="75000"/>
                  </a:schemeClr>
                </a:solidFill>
              </a:rPr>
              <a:t>60 to 80 frames/sec</a:t>
            </a:r>
          </a:p>
          <a:p>
            <a:pPr marL="0" indent="0" algn="just">
              <a:lnSpc>
                <a:spcPct val="90000"/>
              </a:lnSpc>
              <a:buNone/>
            </a:pPr>
            <a:endParaRPr lang="en-US" dirty="0"/>
          </a:p>
          <a:p>
            <a:pPr marL="0" indent="0" algn="just">
              <a:lnSpc>
                <a:spcPct val="90000"/>
              </a:lnSpc>
              <a:buNone/>
            </a:pPr>
            <a:r>
              <a:rPr lang="en-US" dirty="0" smtClean="0">
                <a:solidFill>
                  <a:schemeClr val="accent1"/>
                </a:solidFill>
              </a:rPr>
              <a:t>Persistence </a:t>
            </a:r>
            <a:r>
              <a:rPr lang="en-US" dirty="0" smtClean="0"/>
              <a:t>how long phosphor continue to emit light after the CRT beam is removed.</a:t>
            </a:r>
            <a:endParaRPr lang="en-US" dirty="0"/>
          </a:p>
          <a:p>
            <a:pPr marL="0" indent="0" algn="just">
              <a:lnSpc>
                <a:spcPct val="90000"/>
              </a:lnSpc>
              <a:buNone/>
            </a:pPr>
            <a:endParaRPr lang="en-US" altLang="en-US" sz="2400" dirty="0" smtClean="0">
              <a:latin typeface="Comic Sans MS" panose="030F0702030302020204" pitchFamily="66" charset="0"/>
            </a:endParaRPr>
          </a:p>
        </p:txBody>
      </p:sp>
      <p:pic>
        <p:nvPicPr>
          <p:cNvPr id="2" name="Picture 1"/>
          <p:cNvPicPr>
            <a:picLocks noChangeAspect="1"/>
          </p:cNvPicPr>
          <p:nvPr/>
        </p:nvPicPr>
        <p:blipFill>
          <a:blip r:embed="rId2"/>
          <a:stretch>
            <a:fillRect/>
          </a:stretch>
        </p:blipFill>
        <p:spPr>
          <a:xfrm>
            <a:off x="5562600" y="5029200"/>
            <a:ext cx="2462212" cy="1828800"/>
          </a:xfrm>
          <a:prstGeom prst="rect">
            <a:avLst/>
          </a:prstGeom>
        </p:spPr>
      </p:pic>
    </p:spTree>
    <p:extLst>
      <p:ext uri="{BB962C8B-B14F-4D97-AF65-F5344CB8AC3E}">
        <p14:creationId xmlns:p14="http://schemas.microsoft.com/office/powerpoint/2010/main" val="184675172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smtClean="0"/>
              <a:t>Display Devices(output devices)</a:t>
            </a:r>
            <a:endParaRPr lang="en-US" dirty="0"/>
          </a:p>
        </p:txBody>
      </p:sp>
      <p:sp>
        <p:nvSpPr>
          <p:cNvPr id="3" name="Content Placeholder 2"/>
          <p:cNvSpPr>
            <a:spLocks noGrp="1"/>
          </p:cNvSpPr>
          <p:nvPr>
            <p:ph idx="1"/>
          </p:nvPr>
        </p:nvSpPr>
        <p:spPr>
          <a:xfrm>
            <a:off x="381000" y="1295400"/>
            <a:ext cx="8534400" cy="4389120"/>
          </a:xfrm>
        </p:spPr>
        <p:txBody>
          <a:bodyPr>
            <a:normAutofit/>
          </a:bodyPr>
          <a:lstStyle/>
          <a:p>
            <a:pPr marL="0" indent="0" algn="just">
              <a:buNone/>
            </a:pPr>
            <a:endParaRPr lang="en-US" dirty="0" smtClean="0"/>
          </a:p>
          <a:p>
            <a:pPr marL="0" indent="0" algn="just">
              <a:buNone/>
            </a:pPr>
            <a:endParaRPr lang="en-US" dirty="0"/>
          </a:p>
          <a:p>
            <a:pPr marL="0" indent="0" algn="just">
              <a:buNone/>
            </a:pPr>
            <a:r>
              <a:rPr lang="en-US" dirty="0" smtClean="0"/>
              <a:t>The primary output device in a graphics system is a video monitor. The operation of video monitor is based on the standard </a:t>
            </a:r>
            <a:r>
              <a:rPr lang="en-US" dirty="0" smtClean="0">
                <a:solidFill>
                  <a:srgbClr val="FF0000"/>
                </a:solidFill>
              </a:rPr>
              <a:t>Cathode Ray Tube(CRT) Design</a:t>
            </a:r>
            <a:r>
              <a:rPr lang="en-US" dirty="0" smtClean="0"/>
              <a:t>.</a:t>
            </a:r>
          </a:p>
        </p:txBody>
      </p:sp>
    </p:spTree>
    <p:extLst>
      <p:ext uri="{BB962C8B-B14F-4D97-AF65-F5344CB8AC3E}">
        <p14:creationId xmlns:p14="http://schemas.microsoft.com/office/powerpoint/2010/main" val="6881496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defRPr/>
            </a:pPr>
            <a:r>
              <a:rPr lang="en-US" sz="3200" dirty="0" smtClean="0">
                <a:solidFill>
                  <a:srgbClr val="FF0000"/>
                </a:solidFill>
                <a:effectLst>
                  <a:outerShdw blurRad="38100" dist="38100" dir="2700000" algn="tl">
                    <a:srgbClr val="FFFFFF"/>
                  </a:outerShdw>
                </a:effectLst>
                <a:latin typeface="Comic Sans MS" pitchFamily="66" charset="0"/>
              </a:rPr>
              <a:t>Cathode Ray Tube</a:t>
            </a:r>
            <a:endParaRPr lang="en-IN" sz="3200" dirty="0" smtClean="0">
              <a:solidFill>
                <a:srgbClr val="FF0000"/>
              </a:solidFill>
              <a:effectLst>
                <a:outerShdw blurRad="38100" dist="38100" dir="2700000" algn="tl">
                  <a:srgbClr val="FFFFFF"/>
                </a:outerShdw>
              </a:effectLst>
              <a:latin typeface="Comic Sans MS" pitchFamily="66" charset="0"/>
            </a:endParaRPr>
          </a:p>
        </p:txBody>
      </p:sp>
      <p:sp>
        <p:nvSpPr>
          <p:cNvPr id="9219" name="Text Box 4"/>
          <p:cNvSpPr txBox="1">
            <a:spLocks noChangeArrowheads="1"/>
          </p:cNvSpPr>
          <p:nvPr/>
        </p:nvSpPr>
        <p:spPr bwMode="auto">
          <a:xfrm>
            <a:off x="609600" y="1591469"/>
            <a:ext cx="7632700" cy="2825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15000"/>
              </a:lnSpc>
              <a:spcBef>
                <a:spcPct val="50000"/>
              </a:spcBef>
            </a:pPr>
            <a:r>
              <a:rPr lang="en-US" sz="2400" dirty="0">
                <a:latin typeface="Comic Sans MS" panose="030F0702030302020204" pitchFamily="66" charset="0"/>
              </a:rPr>
              <a:t> It is a technology which is used in traditional computer monitor and television. Cathode ray tube is a particular type of vacuum tube that displays images when an electron beam collides on the radiant surface.</a:t>
            </a:r>
          </a:p>
          <a:p>
            <a:pPr algn="just" eaLnBrk="1" hangingPunct="1">
              <a:lnSpc>
                <a:spcPct val="115000"/>
              </a:lnSpc>
              <a:spcBef>
                <a:spcPct val="50000"/>
              </a:spcBef>
            </a:pPr>
            <a:endParaRPr lang="en-IN" altLang="en-US" sz="2400" dirty="0">
              <a:latin typeface="Comic Sans MS" panose="030F0702030302020204" pitchFamily="66"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925" y="4381500"/>
            <a:ext cx="77724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037077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751344"/>
            <a:ext cx="8229600" cy="5898538"/>
          </a:xfrm>
          <a:prstGeom prst="rect">
            <a:avLst/>
          </a:prstGeom>
        </p:spPr>
        <p:txBody>
          <a:bodyPr wrap="square">
            <a:spAutoFit/>
          </a:bodyPr>
          <a:lstStyle/>
          <a:p>
            <a:pPr fontAlgn="base"/>
            <a:r>
              <a:rPr lang="en-US" sz="2200" b="1" dirty="0">
                <a:latin typeface="Comic Sans MS" panose="030F0702030302020204" pitchFamily="66" charset="0"/>
              </a:rPr>
              <a:t>Component of CRT</a:t>
            </a:r>
          </a:p>
          <a:p>
            <a:pPr marL="342900" indent="-342900" algn="just" fontAlgn="base">
              <a:buAutoNum type="arabicPeriod"/>
            </a:pPr>
            <a:r>
              <a:rPr lang="en-US" sz="2200" b="1" dirty="0" smtClean="0">
                <a:latin typeface="Comic Sans MS" panose="030F0702030302020204" pitchFamily="66" charset="0"/>
              </a:rPr>
              <a:t>Electron </a:t>
            </a:r>
            <a:r>
              <a:rPr lang="en-US" sz="2200" b="1" dirty="0">
                <a:latin typeface="Comic Sans MS" panose="030F0702030302020204" pitchFamily="66" charset="0"/>
              </a:rPr>
              <a:t>Gun: </a:t>
            </a:r>
            <a:r>
              <a:rPr lang="en-US" sz="2200" dirty="0">
                <a:latin typeface="Comic Sans MS" panose="030F0702030302020204" pitchFamily="66" charset="0"/>
              </a:rPr>
              <a:t>The electron gun is made up of several elements, mainly a heating filament (heater) and a cathode. The electron gun is a source of electrons focused on a narrow beam facing the </a:t>
            </a:r>
            <a:r>
              <a:rPr lang="en-US" sz="2200" dirty="0" smtClean="0">
                <a:latin typeface="Comic Sans MS" panose="030F0702030302020204" pitchFamily="66" charset="0"/>
              </a:rPr>
              <a:t>CRT.</a:t>
            </a:r>
          </a:p>
          <a:p>
            <a:pPr marL="342900" indent="-342900" algn="just" fontAlgn="base">
              <a:buAutoNum type="arabicPeriod"/>
            </a:pPr>
            <a:r>
              <a:rPr lang="en-US" sz="2200" b="1" dirty="0" smtClean="0">
                <a:latin typeface="Comic Sans MS" panose="030F0702030302020204" pitchFamily="66" charset="0"/>
              </a:rPr>
              <a:t>Focusing </a:t>
            </a:r>
            <a:r>
              <a:rPr lang="en-US" sz="2200" b="1" dirty="0">
                <a:latin typeface="Comic Sans MS" panose="030F0702030302020204" pitchFamily="66" charset="0"/>
              </a:rPr>
              <a:t>&amp; Accelerating Anodes: </a:t>
            </a:r>
            <a:r>
              <a:rPr lang="en-US" sz="2200" dirty="0">
                <a:latin typeface="Comic Sans MS" panose="030F0702030302020204" pitchFamily="66" charset="0"/>
              </a:rPr>
              <a:t>These anodes are used to produce a narrow and sharply focused beam of </a:t>
            </a:r>
            <a:r>
              <a:rPr lang="en-US" sz="2200" dirty="0" smtClean="0">
                <a:latin typeface="Comic Sans MS" panose="030F0702030302020204" pitchFamily="66" charset="0"/>
              </a:rPr>
              <a:t>electrons.</a:t>
            </a:r>
          </a:p>
          <a:p>
            <a:pPr marL="342900" indent="-342900" algn="just" fontAlgn="base">
              <a:buAutoNum type="arabicPeriod"/>
            </a:pPr>
            <a:r>
              <a:rPr lang="en-US" sz="2200" b="1" dirty="0" smtClean="0">
                <a:latin typeface="Comic Sans MS" panose="030F0702030302020204" pitchFamily="66" charset="0"/>
              </a:rPr>
              <a:t>Horizontal </a:t>
            </a:r>
            <a:r>
              <a:rPr lang="en-US" sz="2200" b="1" dirty="0">
                <a:latin typeface="Comic Sans MS" panose="030F0702030302020204" pitchFamily="66" charset="0"/>
              </a:rPr>
              <a:t>&amp; Vertical Deflection Plates: </a:t>
            </a:r>
            <a:r>
              <a:rPr lang="en-US" sz="2200" dirty="0">
                <a:latin typeface="Comic Sans MS" panose="030F0702030302020204" pitchFamily="66" charset="0"/>
              </a:rPr>
              <a:t>These plates are used to guide the path of the electron the beam. The plates produce an electromagnetic field that bends the electron beam through the area as it </a:t>
            </a:r>
            <a:r>
              <a:rPr lang="en-US" sz="2200" dirty="0" smtClean="0">
                <a:latin typeface="Comic Sans MS" panose="030F0702030302020204" pitchFamily="66" charset="0"/>
              </a:rPr>
              <a:t>travels.</a:t>
            </a:r>
          </a:p>
          <a:p>
            <a:pPr marL="342900" indent="-342900" algn="just" fontAlgn="base">
              <a:buAutoNum type="arabicPeriod"/>
            </a:pPr>
            <a:r>
              <a:rPr lang="en-US" sz="2200" b="1" dirty="0" smtClean="0">
                <a:latin typeface="Comic Sans MS" panose="030F0702030302020204" pitchFamily="66" charset="0"/>
              </a:rPr>
              <a:t>Phosphorus-coated </a:t>
            </a:r>
            <a:r>
              <a:rPr lang="en-US" sz="2200" b="1" dirty="0">
                <a:latin typeface="Comic Sans MS" panose="030F0702030302020204" pitchFamily="66" charset="0"/>
              </a:rPr>
              <a:t>Screen: </a:t>
            </a:r>
            <a:r>
              <a:rPr lang="en-US" sz="2200" dirty="0">
                <a:latin typeface="Comic Sans MS" panose="030F0702030302020204" pitchFamily="66" charset="0"/>
              </a:rPr>
              <a:t>The phosphorus coated screen is used to produce bright spots when the high-velocity electron beam hits it</a:t>
            </a:r>
            <a:r>
              <a:rPr lang="en-US" sz="2200" dirty="0" smtClean="0">
                <a:latin typeface="Comic Sans MS" panose="030F0702030302020204" pitchFamily="66" charset="0"/>
              </a:rPr>
              <a:t>.</a:t>
            </a:r>
          </a:p>
          <a:p>
            <a:pPr marL="342900" indent="-342900" algn="just" fontAlgn="base">
              <a:buFontTx/>
              <a:buAutoNum type="arabicPeriod"/>
            </a:pPr>
            <a:r>
              <a:rPr lang="en-US" altLang="zh-CN" sz="2200" dirty="0">
                <a:latin typeface="Comic Sans MS" panose="030F0702030302020204" pitchFamily="66" charset="0"/>
                <a:ea typeface="SimSun" panose="02010600030101010101" pitchFamily="2" charset="-122"/>
                <a:cs typeface="Times New Roman" panose="02020603050405020304" pitchFamily="18" charset="0"/>
              </a:rPr>
              <a:t>control grid (which controls the intensity of electrons).</a:t>
            </a:r>
          </a:p>
          <a:p>
            <a:pPr algn="just" fontAlgn="base"/>
            <a:endParaRPr lang="en-US" sz="2200" dirty="0">
              <a:latin typeface="Comic Sans MS" panose="030F0702030302020204" pitchFamily="66" charset="0"/>
              <a:cs typeface="Times New Roman" panose="02020603050405020304" pitchFamily="18" charset="0"/>
            </a:endParaRPr>
          </a:p>
        </p:txBody>
      </p:sp>
    </p:spTree>
    <p:extLst>
      <p:ext uri="{BB962C8B-B14F-4D97-AF65-F5344CB8AC3E}">
        <p14:creationId xmlns:p14="http://schemas.microsoft.com/office/powerpoint/2010/main" val="41276053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defRPr/>
            </a:pPr>
            <a:r>
              <a:rPr lang="en-US" sz="3200" dirty="0" smtClean="0">
                <a:solidFill>
                  <a:srgbClr val="FF0000"/>
                </a:solidFill>
                <a:effectLst>
                  <a:outerShdw blurRad="38100" dist="38100" dir="2700000" algn="tl">
                    <a:srgbClr val="FFFFFF"/>
                  </a:outerShdw>
                </a:effectLst>
                <a:latin typeface="Comic Sans MS" pitchFamily="66" charset="0"/>
              </a:rPr>
              <a:t>Working of a Cathode Ray Tube</a:t>
            </a:r>
            <a:endParaRPr lang="en-IN" sz="3200" dirty="0" smtClean="0">
              <a:solidFill>
                <a:srgbClr val="FF0000"/>
              </a:solidFill>
              <a:effectLst>
                <a:outerShdw blurRad="38100" dist="38100" dir="2700000" algn="tl">
                  <a:srgbClr val="FFFFFF"/>
                </a:outerShdw>
              </a:effectLst>
              <a:latin typeface="Comic Sans MS" pitchFamily="66" charset="0"/>
            </a:endParaRPr>
          </a:p>
        </p:txBody>
      </p:sp>
      <p:grpSp>
        <p:nvGrpSpPr>
          <p:cNvPr id="10243" name="Group 9"/>
          <p:cNvGrpSpPr>
            <a:grpSpLocks/>
          </p:cNvGrpSpPr>
          <p:nvPr/>
        </p:nvGrpSpPr>
        <p:grpSpPr bwMode="auto">
          <a:xfrm>
            <a:off x="395288" y="1916113"/>
            <a:ext cx="8280400" cy="4464050"/>
            <a:chOff x="295" y="1298"/>
            <a:chExt cx="5216" cy="2812"/>
          </a:xfrm>
        </p:grpSpPr>
        <p:pic>
          <p:nvPicPr>
            <p:cNvPr id="10244" name="Picture 4" descr="33NP01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 y="1389"/>
              <a:ext cx="5035" cy="2629"/>
            </a:xfrm>
            <a:prstGeom prst="rect">
              <a:avLst/>
            </a:prstGeom>
            <a:noFill/>
            <a:ln w="76200">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5" name="Rectangle 7"/>
            <p:cNvSpPr>
              <a:spLocks noChangeArrowheads="1"/>
            </p:cNvSpPr>
            <p:nvPr/>
          </p:nvSpPr>
          <p:spPr bwMode="auto">
            <a:xfrm>
              <a:off x="295" y="1298"/>
              <a:ext cx="5216" cy="2812"/>
            </a:xfrm>
            <a:prstGeom prst="rect">
              <a:avLst/>
            </a:prstGeom>
            <a:noFill/>
            <a:ln w="571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spTree>
    <p:extLst>
      <p:ext uri="{BB962C8B-B14F-4D97-AF65-F5344CB8AC3E}">
        <p14:creationId xmlns:p14="http://schemas.microsoft.com/office/powerpoint/2010/main" val="368839496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5"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412875"/>
            <a:ext cx="8713788" cy="5157788"/>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56326" name="Rectangle 6"/>
          <p:cNvSpPr>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sz="3200">
                <a:solidFill>
                  <a:srgbClr val="FFFF0B"/>
                </a:solidFill>
                <a:effectLst>
                  <a:outerShdw blurRad="38100" dist="38100" dir="2700000" algn="tl">
                    <a:srgbClr val="FFFFFF"/>
                  </a:outerShdw>
                </a:effectLst>
                <a:latin typeface="Comic Sans MS" pitchFamily="66" charset="0"/>
                <a:cs typeface="Arial" charset="0"/>
              </a:rPr>
              <a:t>Working of a Cathode Ray Tube</a:t>
            </a:r>
            <a:endParaRPr lang="en-IN" sz="3200">
              <a:solidFill>
                <a:srgbClr val="FFFF0B"/>
              </a:solidFill>
              <a:effectLst>
                <a:outerShdw blurRad="38100" dist="38100" dir="2700000" algn="tl">
                  <a:srgbClr val="FFFFFF"/>
                </a:outerShdw>
              </a:effectLst>
              <a:latin typeface="Comic Sans MS" pitchFamily="66" charset="0"/>
              <a:cs typeface="Arial" charset="0"/>
            </a:endParaRPr>
          </a:p>
        </p:txBody>
      </p:sp>
    </p:spTree>
    <p:extLst>
      <p:ext uri="{BB962C8B-B14F-4D97-AF65-F5344CB8AC3E}">
        <p14:creationId xmlns:p14="http://schemas.microsoft.com/office/powerpoint/2010/main" val="2409915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sz="3200" dirty="0" smtClean="0">
                <a:solidFill>
                  <a:srgbClr val="FF0000"/>
                </a:solidFill>
                <a:effectLst>
                  <a:outerShdw blurRad="38100" dist="38100" dir="2700000" algn="tl">
                    <a:srgbClr val="FFFFFF"/>
                  </a:outerShdw>
                </a:effectLst>
                <a:latin typeface="Comic Sans MS" pitchFamily="66" charset="0"/>
              </a:rPr>
              <a:t>Principle behind Basic Working</a:t>
            </a:r>
            <a:endParaRPr lang="en-IN" sz="3200" dirty="0" smtClean="0">
              <a:solidFill>
                <a:srgbClr val="FF0000"/>
              </a:solidFill>
              <a:effectLst>
                <a:outerShdw blurRad="38100" dist="38100" dir="2700000" algn="tl">
                  <a:srgbClr val="FFFFFF"/>
                </a:outerShdw>
              </a:effectLst>
              <a:latin typeface="Comic Sans MS" pitchFamily="66" charset="0"/>
            </a:endParaRPr>
          </a:p>
        </p:txBody>
      </p:sp>
      <p:sp>
        <p:nvSpPr>
          <p:cNvPr id="12291" name="Rectangle 3"/>
          <p:cNvSpPr>
            <a:spLocks noGrp="1" noChangeArrowheads="1"/>
          </p:cNvSpPr>
          <p:nvPr>
            <p:ph type="body" idx="1"/>
          </p:nvPr>
        </p:nvSpPr>
        <p:spPr>
          <a:xfrm>
            <a:off x="0" y="1341438"/>
            <a:ext cx="9144000" cy="5257800"/>
          </a:xfrm>
        </p:spPr>
        <p:txBody>
          <a:bodyPr>
            <a:normAutofit lnSpcReduction="10000"/>
          </a:bodyPr>
          <a:lstStyle/>
          <a:p>
            <a:pPr marL="457200" indent="-457200" algn="just" eaLnBrk="1" hangingPunct="1">
              <a:lnSpc>
                <a:spcPct val="115000"/>
              </a:lnSpc>
            </a:pPr>
            <a:r>
              <a:rPr lang="en-US" altLang="zh-CN" sz="2200" dirty="0" smtClean="0">
                <a:latin typeface="Comic Sans MS" panose="030F0702030302020204" pitchFamily="66" charset="0"/>
                <a:ea typeface="SimSun" panose="02010600030101010101" pitchFamily="2" charset="-122"/>
              </a:rPr>
              <a:t>The primary components of electron gun are heated metal cathode and control grid (which controls the intensity of electrons).</a:t>
            </a:r>
          </a:p>
          <a:p>
            <a:pPr marL="457200" indent="-457200" algn="just" eaLnBrk="1" hangingPunct="1">
              <a:lnSpc>
                <a:spcPct val="115000"/>
              </a:lnSpc>
            </a:pPr>
            <a:r>
              <a:rPr lang="en-US" altLang="zh-CN" sz="2200" dirty="0" smtClean="0">
                <a:latin typeface="Comic Sans MS" panose="030F0702030302020204" pitchFamily="66" charset="0"/>
                <a:ea typeface="SimSun" panose="02010600030101010101" pitchFamily="2" charset="-122"/>
              </a:rPr>
              <a:t>Heat is supplied to the filament and hence the electrons start boiling.</a:t>
            </a:r>
          </a:p>
          <a:p>
            <a:pPr marL="457200" indent="-457200" algn="just" eaLnBrk="1" hangingPunct="1">
              <a:lnSpc>
                <a:spcPct val="115000"/>
              </a:lnSpc>
            </a:pPr>
            <a:r>
              <a:rPr lang="en-US" altLang="zh-CN" sz="2200" dirty="0" smtClean="0">
                <a:latin typeface="Comic Sans MS" panose="030F0702030302020204" pitchFamily="66" charset="0"/>
                <a:ea typeface="SimSun" panose="02010600030101010101" pitchFamily="2" charset="-122"/>
              </a:rPr>
              <a:t>In the vacuum inside the monitor these electrons are accelerated (by the accelerating anode or by the positive metal coating near the phosphor screen) towards the phosphor coating by a high positive voltage.</a:t>
            </a:r>
          </a:p>
          <a:p>
            <a:pPr marL="457200" indent="-457200" algn="just" eaLnBrk="1" hangingPunct="1">
              <a:lnSpc>
                <a:spcPct val="115000"/>
              </a:lnSpc>
            </a:pPr>
            <a:r>
              <a:rPr lang="en-US" altLang="zh-CN" sz="2200" dirty="0" smtClean="0">
                <a:latin typeface="Comic Sans MS" panose="030F0702030302020204" pitchFamily="66" charset="0"/>
                <a:ea typeface="SimSun" panose="02010600030101010101" pitchFamily="2" charset="-122"/>
              </a:rPr>
              <a:t>Focusing system in CRT forces the electron beam to converge into a small spot as it strikes the phosphor. </a:t>
            </a:r>
          </a:p>
          <a:p>
            <a:pPr marL="457200" indent="-457200" algn="just" eaLnBrk="1" hangingPunct="1">
              <a:lnSpc>
                <a:spcPct val="115000"/>
              </a:lnSpc>
            </a:pPr>
            <a:r>
              <a:rPr lang="en-US" altLang="zh-CN" sz="2200" dirty="0" smtClean="0">
                <a:latin typeface="Comic Sans MS" panose="030F0702030302020204" pitchFamily="66" charset="0"/>
                <a:ea typeface="SimSun" panose="02010600030101010101" pitchFamily="2" charset="-122"/>
              </a:rPr>
              <a:t>Deflection of the electron beam can be controlled either by the electric field or by the magnetic field.</a:t>
            </a:r>
          </a:p>
          <a:p>
            <a:pPr marL="457200" indent="-457200" algn="just" eaLnBrk="1" hangingPunct="1">
              <a:lnSpc>
                <a:spcPct val="115000"/>
              </a:lnSpc>
            </a:pPr>
            <a:endParaRPr lang="en-IN" altLang="en-US" sz="2200" dirty="0" smtClean="0">
              <a:latin typeface="Comic Sans MS" panose="030F0702030302020204" pitchFamily="66" charset="0"/>
            </a:endParaRPr>
          </a:p>
        </p:txBody>
      </p:sp>
    </p:spTree>
    <p:extLst>
      <p:ext uri="{BB962C8B-B14F-4D97-AF65-F5344CB8AC3E}">
        <p14:creationId xmlns:p14="http://schemas.microsoft.com/office/powerpoint/2010/main" val="304857235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defRPr/>
            </a:pPr>
            <a:r>
              <a:rPr lang="en-US" sz="3200" dirty="0" smtClean="0">
                <a:solidFill>
                  <a:srgbClr val="FF0000"/>
                </a:solidFill>
                <a:effectLst>
                  <a:outerShdw blurRad="38100" dist="38100" dir="2700000" algn="tl">
                    <a:srgbClr val="FFFFFF"/>
                  </a:outerShdw>
                </a:effectLst>
                <a:latin typeface="Comic Sans MS" pitchFamily="66" charset="0"/>
              </a:rPr>
              <a:t>Color CRT</a:t>
            </a:r>
            <a:endParaRPr lang="en-IN" sz="3200" dirty="0" smtClean="0">
              <a:solidFill>
                <a:srgbClr val="FF0000"/>
              </a:solidFill>
              <a:effectLst>
                <a:outerShdw blurRad="38100" dist="38100" dir="2700000" algn="tl">
                  <a:srgbClr val="FFFFFF"/>
                </a:outerShdw>
              </a:effectLst>
              <a:latin typeface="Comic Sans MS" pitchFamily="66" charset="0"/>
            </a:endParaRPr>
          </a:p>
        </p:txBody>
      </p:sp>
      <p:sp>
        <p:nvSpPr>
          <p:cNvPr id="13315" name="Text Box 6"/>
          <p:cNvSpPr txBox="1">
            <a:spLocks noChangeArrowheads="1"/>
          </p:cNvSpPr>
          <p:nvPr/>
        </p:nvSpPr>
        <p:spPr bwMode="auto">
          <a:xfrm>
            <a:off x="827088" y="1916113"/>
            <a:ext cx="67691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US" altLang="en-US"/>
          </a:p>
        </p:txBody>
      </p:sp>
      <p:sp>
        <p:nvSpPr>
          <p:cNvPr id="13316" name="Rectangle 7"/>
          <p:cNvSpPr>
            <a:spLocks noChangeArrowheads="1"/>
          </p:cNvSpPr>
          <p:nvPr/>
        </p:nvSpPr>
        <p:spPr bwMode="auto">
          <a:xfrm>
            <a:off x="179388" y="1600200"/>
            <a:ext cx="8569325"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15000"/>
              </a:lnSpc>
              <a:spcBef>
                <a:spcPct val="20000"/>
              </a:spcBef>
            </a:pPr>
            <a:r>
              <a:rPr lang="en-US" altLang="en-US" sz="2400" dirty="0">
                <a:latin typeface="Comic Sans MS" panose="030F0702030302020204" pitchFamily="66" charset="0"/>
              </a:rPr>
              <a:t>       CRT Monitor Displays color pictures by using a  combination of phosphors that emit different colored light</a:t>
            </a:r>
            <a:r>
              <a:rPr lang="en-US" altLang="en-US" sz="2400" dirty="0" smtClean="0">
                <a:latin typeface="Comic Sans MS" panose="030F0702030302020204" pitchFamily="66" charset="0"/>
              </a:rPr>
              <a:t>. </a:t>
            </a:r>
            <a:r>
              <a:rPr lang="en-US" sz="2400" dirty="0">
                <a:latin typeface="Comic Sans MS" panose="030F0702030302020204" pitchFamily="66" charset="0"/>
              </a:rPr>
              <a:t>The basic idea behind the color CRT monitor is to combine three basic colors- Red, Green, and Blue. By </a:t>
            </a:r>
            <a:r>
              <a:rPr lang="en-US" sz="2400" dirty="0" smtClean="0">
                <a:latin typeface="Comic Sans MS" panose="030F0702030302020204" pitchFamily="66" charset="0"/>
              </a:rPr>
              <a:t>using these three colors, we can produce millions of different colors.</a:t>
            </a:r>
            <a:endParaRPr lang="en-US" altLang="en-US" sz="2400" dirty="0">
              <a:latin typeface="Comic Sans MS" panose="030F0702030302020204" pitchFamily="66" charset="0"/>
            </a:endParaRPr>
          </a:p>
          <a:p>
            <a:pPr algn="just" eaLnBrk="1" hangingPunct="1">
              <a:lnSpc>
                <a:spcPct val="115000"/>
              </a:lnSpc>
              <a:spcBef>
                <a:spcPct val="20000"/>
              </a:spcBef>
            </a:pPr>
            <a:r>
              <a:rPr lang="en-US" altLang="en-US" sz="2400" dirty="0" smtClean="0">
                <a:latin typeface="Comic Sans MS" panose="030F0702030302020204" pitchFamily="66" charset="0"/>
              </a:rPr>
              <a:t>       Two </a:t>
            </a:r>
            <a:r>
              <a:rPr lang="en-US" altLang="en-US" sz="2400" dirty="0">
                <a:latin typeface="Comic Sans MS" panose="030F0702030302020204" pitchFamily="66" charset="0"/>
              </a:rPr>
              <a:t>Techniques for producing color Display with a CRT are:-</a:t>
            </a:r>
          </a:p>
          <a:p>
            <a:pPr algn="just" eaLnBrk="1" hangingPunct="1">
              <a:lnSpc>
                <a:spcPct val="115000"/>
              </a:lnSpc>
              <a:spcBef>
                <a:spcPct val="20000"/>
              </a:spcBef>
              <a:buFont typeface="Wingdings" panose="05000000000000000000" pitchFamily="2" charset="2"/>
              <a:buAutoNum type="arabicPeriod"/>
            </a:pPr>
            <a:r>
              <a:rPr lang="en-US" altLang="en-US" sz="2400" dirty="0">
                <a:latin typeface="Comic Sans MS" panose="030F0702030302020204" pitchFamily="66" charset="0"/>
              </a:rPr>
              <a:t>Beam- Penetration </a:t>
            </a:r>
          </a:p>
          <a:p>
            <a:pPr algn="just" eaLnBrk="1" hangingPunct="1">
              <a:lnSpc>
                <a:spcPct val="115000"/>
              </a:lnSpc>
              <a:spcBef>
                <a:spcPct val="20000"/>
              </a:spcBef>
              <a:buFont typeface="Wingdings" panose="05000000000000000000" pitchFamily="2" charset="2"/>
              <a:buAutoNum type="arabicPeriod"/>
            </a:pPr>
            <a:r>
              <a:rPr lang="en-US" altLang="en-US" sz="2400" dirty="0">
                <a:latin typeface="Comic Sans MS" panose="030F0702030302020204" pitchFamily="66" charset="0"/>
              </a:rPr>
              <a:t>Shadow Mask</a:t>
            </a:r>
          </a:p>
        </p:txBody>
      </p:sp>
    </p:spTree>
    <p:extLst>
      <p:ext uri="{BB962C8B-B14F-4D97-AF65-F5344CB8AC3E}">
        <p14:creationId xmlns:p14="http://schemas.microsoft.com/office/powerpoint/2010/main" val="281318074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lang="en-US" sz="3200" dirty="0" smtClean="0">
                <a:solidFill>
                  <a:srgbClr val="FF0000"/>
                </a:solidFill>
                <a:effectLst>
                  <a:outerShdw blurRad="38100" dist="38100" dir="2700000" algn="tl">
                    <a:srgbClr val="FFFFFF"/>
                  </a:outerShdw>
                </a:effectLst>
                <a:latin typeface="Comic Sans MS" pitchFamily="66" charset="0"/>
              </a:rPr>
              <a:t>Beam Penetration Method</a:t>
            </a:r>
            <a:endParaRPr lang="en-IN" sz="3200" dirty="0" smtClean="0">
              <a:solidFill>
                <a:srgbClr val="FF0000"/>
              </a:solidFill>
              <a:effectLst>
                <a:outerShdw blurRad="38100" dist="38100" dir="2700000" algn="tl">
                  <a:srgbClr val="FFFFFF"/>
                </a:outerShdw>
              </a:effectLst>
              <a:latin typeface="Comic Sans MS" pitchFamily="66" charset="0"/>
            </a:endParaRPr>
          </a:p>
        </p:txBody>
      </p:sp>
      <p:sp>
        <p:nvSpPr>
          <p:cNvPr id="14339" name="Rectangle 5"/>
          <p:cNvSpPr>
            <a:spLocks noChangeArrowheads="1"/>
          </p:cNvSpPr>
          <p:nvPr/>
        </p:nvSpPr>
        <p:spPr bwMode="auto">
          <a:xfrm>
            <a:off x="395288" y="1484313"/>
            <a:ext cx="8382000" cy="508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15000"/>
              </a:lnSpc>
              <a:spcBef>
                <a:spcPct val="20000"/>
              </a:spcBef>
              <a:buFontTx/>
              <a:buChar char="•"/>
            </a:pPr>
            <a:r>
              <a:rPr lang="en-US" altLang="en-US" sz="2400" dirty="0">
                <a:latin typeface="Comic Sans MS" panose="030F0702030302020204" pitchFamily="66" charset="0"/>
              </a:rPr>
              <a:t>Used with random-scan monitors these systems have Two layers of phosphor, green  </a:t>
            </a:r>
            <a:r>
              <a:rPr lang="en-US" altLang="en-US" sz="2400" dirty="0" smtClean="0">
                <a:latin typeface="Comic Sans MS" panose="030F0702030302020204" pitchFamily="66" charset="0"/>
              </a:rPr>
              <a:t>layer </a:t>
            </a:r>
            <a:r>
              <a:rPr lang="en-US" altLang="en-US" sz="2400" dirty="0">
                <a:latin typeface="Comic Sans MS" panose="030F0702030302020204" pitchFamily="66" charset="0"/>
              </a:rPr>
              <a:t>and red </a:t>
            </a:r>
            <a:r>
              <a:rPr lang="en-US" altLang="en-US" sz="2400" dirty="0" smtClean="0">
                <a:latin typeface="Comic Sans MS" panose="030F0702030302020204" pitchFamily="66" charset="0"/>
              </a:rPr>
              <a:t>one</a:t>
            </a:r>
            <a:r>
              <a:rPr lang="en-US" altLang="en-US" sz="2400" dirty="0">
                <a:latin typeface="Comic Sans MS" panose="030F0702030302020204" pitchFamily="66" charset="0"/>
              </a:rPr>
              <a:t>, are coated on to the inside of the CRT screen.</a:t>
            </a:r>
          </a:p>
          <a:p>
            <a:pPr algn="just" eaLnBrk="1" hangingPunct="1">
              <a:lnSpc>
                <a:spcPct val="115000"/>
              </a:lnSpc>
              <a:spcBef>
                <a:spcPct val="20000"/>
              </a:spcBef>
              <a:buFontTx/>
              <a:buChar char="•"/>
            </a:pPr>
            <a:r>
              <a:rPr lang="en-US" altLang="en-US" sz="2400" dirty="0">
                <a:latin typeface="Comic Sans MS" panose="030F0702030302020204" pitchFamily="66" charset="0"/>
              </a:rPr>
              <a:t>The displayed color depends on how far the electron beam penetrates into the phosphor layers.</a:t>
            </a:r>
          </a:p>
          <a:p>
            <a:pPr marL="0" indent="0" algn="just" eaLnBrk="1" hangingPunct="1">
              <a:lnSpc>
                <a:spcPct val="115000"/>
              </a:lnSpc>
              <a:spcBef>
                <a:spcPct val="20000"/>
              </a:spcBef>
            </a:pPr>
            <a:endParaRPr lang="en-US" altLang="en-US" sz="2400" dirty="0">
              <a:latin typeface="Comic Sans MS" panose="030F0702030302020204" pitchFamily="66" charset="0"/>
            </a:endParaRPr>
          </a:p>
        </p:txBody>
      </p:sp>
    </p:spTree>
    <p:extLst>
      <p:ext uri="{BB962C8B-B14F-4D97-AF65-F5344CB8AC3E}">
        <p14:creationId xmlns:p14="http://schemas.microsoft.com/office/powerpoint/2010/main" val="25758120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t>Cad(computer aided design) Interface</a:t>
            </a:r>
            <a:endParaRPr lang="en-US" dirty="0"/>
          </a:p>
        </p:txBody>
      </p:sp>
      <p:sp>
        <p:nvSpPr>
          <p:cNvPr id="3" name="Content Placeholder 2"/>
          <p:cNvSpPr>
            <a:spLocks noGrp="1"/>
          </p:cNvSpPr>
          <p:nvPr>
            <p:ph sz="quarter" idx="1"/>
          </p:nvPr>
        </p:nvSpPr>
        <p:spPr/>
        <p:txBody>
          <a:bodyPr/>
          <a:lstStyle/>
          <a:p>
            <a:pPr marL="0" indent="0">
              <a:buNone/>
            </a:pPr>
            <a:r>
              <a:rPr lang="en-US" dirty="0" smtClean="0"/>
              <a:t>Shows design of some machinery parts on screen along with some controls buttons on the right/left hand side.</a:t>
            </a:r>
          </a:p>
          <a:p>
            <a:pPr marL="0" indent="0">
              <a:buNone/>
            </a:pPr>
            <a:endParaRPr lang="en-US" dirty="0"/>
          </a:p>
        </p:txBody>
      </p:sp>
      <p:pic>
        <p:nvPicPr>
          <p:cNvPr id="5" name="Content Placeholder 5"/>
          <p:cNvPicPr>
            <a:picLocks noChangeAspect="1"/>
          </p:cNvPicPr>
          <p:nvPr/>
        </p:nvPicPr>
        <p:blipFill>
          <a:blip r:embed="rId2"/>
          <a:stretch>
            <a:fillRect/>
          </a:stretch>
        </p:blipFill>
        <p:spPr>
          <a:xfrm>
            <a:off x="457200" y="2971800"/>
            <a:ext cx="7467600" cy="3505200"/>
          </a:xfrm>
          <a:prstGeom prst="rect">
            <a:avLst/>
          </a:prstGeom>
        </p:spPr>
      </p:pic>
    </p:spTree>
    <p:extLst>
      <p:ext uri="{BB962C8B-B14F-4D97-AF65-F5344CB8AC3E}">
        <p14:creationId xmlns:p14="http://schemas.microsoft.com/office/powerpoint/2010/main" val="22732166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04800" y="533400"/>
            <a:ext cx="8175009" cy="2743200"/>
          </a:xfrm>
          <a:prstGeom prst="rect">
            <a:avLst/>
          </a:prstGeom>
        </p:spPr>
        <p:txBody>
          <a:bodyPr>
            <a:normAutofit lnSpcReduction="1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algn="just" fontAlgn="base"/>
            <a:r>
              <a:rPr lang="en-US" dirty="0" smtClean="0"/>
              <a:t>A powerful electron beam penetrates the CRT, it passes through the red layer and excites the green layer within.</a:t>
            </a:r>
          </a:p>
          <a:p>
            <a:pPr algn="just" fontAlgn="base"/>
            <a:r>
              <a:rPr lang="en-US" dirty="0" smtClean="0"/>
              <a:t>A beam with slow electrons excites only the red layer.</a:t>
            </a:r>
          </a:p>
          <a:p>
            <a:pPr algn="just" fontAlgn="base"/>
            <a:r>
              <a:rPr lang="en-US" dirty="0" smtClean="0"/>
              <a:t>A beam with the medium speed of electrons, a mixture of red and green light is emitted to display two more colors- orange and yellow.</a:t>
            </a:r>
          </a:p>
          <a:p>
            <a:pPr algn="just"/>
            <a:endParaRPr lang="en-US" dirty="0"/>
          </a:p>
        </p:txBody>
      </p:sp>
      <p:pic>
        <p:nvPicPr>
          <p:cNvPr id="5" name="Picture 4"/>
          <p:cNvPicPr>
            <a:picLocks noChangeAspect="1"/>
          </p:cNvPicPr>
          <p:nvPr/>
        </p:nvPicPr>
        <p:blipFill>
          <a:blip r:embed="rId2"/>
          <a:stretch>
            <a:fillRect/>
          </a:stretch>
        </p:blipFill>
        <p:spPr>
          <a:xfrm>
            <a:off x="990600" y="3429000"/>
            <a:ext cx="6553200" cy="2790825"/>
          </a:xfrm>
          <a:prstGeom prst="rect">
            <a:avLst/>
          </a:prstGeom>
        </p:spPr>
      </p:pic>
    </p:spTree>
    <p:extLst>
      <p:ext uri="{BB962C8B-B14F-4D97-AF65-F5344CB8AC3E}">
        <p14:creationId xmlns:p14="http://schemas.microsoft.com/office/powerpoint/2010/main" val="772138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981200"/>
            <a:ext cx="7848600" cy="2742289"/>
          </a:xfrm>
          <a:prstGeom prst="rect">
            <a:avLst/>
          </a:prstGeom>
        </p:spPr>
        <p:txBody>
          <a:bodyPr wrap="square">
            <a:spAutoFit/>
          </a:bodyPr>
          <a:lstStyle/>
          <a:p>
            <a:pPr algn="just">
              <a:lnSpc>
                <a:spcPct val="115000"/>
              </a:lnSpc>
              <a:spcBef>
                <a:spcPct val="20000"/>
              </a:spcBef>
              <a:buFontTx/>
              <a:buChar char="•"/>
            </a:pPr>
            <a:r>
              <a:rPr lang="en-US" altLang="en-US" sz="2800" dirty="0">
                <a:latin typeface="Comic Sans MS" panose="030F0702030302020204" pitchFamily="66" charset="0"/>
              </a:rPr>
              <a:t>It produces a limited number of colors red, orange, yellow and green.</a:t>
            </a:r>
          </a:p>
          <a:p>
            <a:pPr algn="just">
              <a:lnSpc>
                <a:spcPct val="115000"/>
              </a:lnSpc>
              <a:spcBef>
                <a:spcPct val="20000"/>
              </a:spcBef>
              <a:buFontTx/>
              <a:buChar char="•"/>
            </a:pPr>
            <a:r>
              <a:rPr lang="en-US" altLang="en-US" sz="2800" dirty="0">
                <a:latin typeface="Comic Sans MS" panose="030F0702030302020204" pitchFamily="66" charset="0"/>
              </a:rPr>
              <a:t>Inexpensive way of producing colors in Random Scan</a:t>
            </a:r>
          </a:p>
          <a:p>
            <a:pPr algn="just">
              <a:lnSpc>
                <a:spcPct val="115000"/>
              </a:lnSpc>
              <a:spcBef>
                <a:spcPct val="20000"/>
              </a:spcBef>
              <a:buFontTx/>
              <a:buChar char="•"/>
            </a:pPr>
            <a:r>
              <a:rPr lang="en-US" altLang="en-US" sz="2800" dirty="0">
                <a:latin typeface="Comic Sans MS" panose="030F0702030302020204" pitchFamily="66" charset="0"/>
              </a:rPr>
              <a:t>Picture Quality is not very good.</a:t>
            </a:r>
          </a:p>
        </p:txBody>
      </p:sp>
      <p:sp>
        <p:nvSpPr>
          <p:cNvPr id="4" name="Rectangle 2"/>
          <p:cNvSpPr>
            <a:spLocks noGrp="1" noChangeArrowheads="1"/>
          </p:cNvSpPr>
          <p:nvPr>
            <p:ph type="title"/>
          </p:nvPr>
        </p:nvSpPr>
        <p:spPr/>
        <p:txBody>
          <a:bodyPr/>
          <a:lstStyle/>
          <a:p>
            <a:pPr eaLnBrk="1" hangingPunct="1">
              <a:defRPr/>
            </a:pPr>
            <a:r>
              <a:rPr lang="en-US" sz="3200" dirty="0" smtClean="0">
                <a:solidFill>
                  <a:srgbClr val="FF0000"/>
                </a:solidFill>
                <a:effectLst>
                  <a:outerShdw blurRad="38100" dist="38100" dir="2700000" algn="tl">
                    <a:srgbClr val="FFFFFF"/>
                  </a:outerShdw>
                </a:effectLst>
                <a:latin typeface="Comic Sans MS" pitchFamily="66" charset="0"/>
              </a:rPr>
              <a:t>Beam Penetration Method</a:t>
            </a:r>
            <a:endParaRPr lang="en-IN" sz="3200" dirty="0" smtClean="0">
              <a:solidFill>
                <a:srgbClr val="FF0000"/>
              </a:solidFill>
              <a:effectLst>
                <a:outerShdw blurRad="38100" dist="38100" dir="2700000" algn="tl">
                  <a:srgbClr val="FFFFFF"/>
                </a:outerShdw>
              </a:effectLst>
              <a:latin typeface="Comic Sans MS" pitchFamily="66" charset="0"/>
            </a:endParaRPr>
          </a:p>
        </p:txBody>
      </p:sp>
    </p:spTree>
    <p:extLst>
      <p:ext uri="{BB962C8B-B14F-4D97-AF65-F5344CB8AC3E}">
        <p14:creationId xmlns:p14="http://schemas.microsoft.com/office/powerpoint/2010/main" val="5016095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defRPr/>
            </a:pPr>
            <a:r>
              <a:rPr lang="en-US" sz="3200" dirty="0" smtClean="0">
                <a:solidFill>
                  <a:srgbClr val="FF0000"/>
                </a:solidFill>
                <a:effectLst>
                  <a:outerShdw blurRad="38100" dist="38100" dir="2700000" algn="tl">
                    <a:srgbClr val="FFFFFF"/>
                  </a:outerShdw>
                </a:effectLst>
                <a:latin typeface="Comic Sans MS" pitchFamily="66" charset="0"/>
              </a:rPr>
              <a:t>Shadow Mask Method</a:t>
            </a:r>
            <a:endParaRPr lang="en-IN" sz="3200" dirty="0" smtClean="0">
              <a:solidFill>
                <a:srgbClr val="FF0000"/>
              </a:solidFill>
              <a:effectLst>
                <a:outerShdw blurRad="38100" dist="38100" dir="2700000" algn="tl">
                  <a:srgbClr val="FFFFFF"/>
                </a:outerShdw>
              </a:effectLst>
              <a:latin typeface="Comic Sans MS" pitchFamily="66" charset="0"/>
            </a:endParaRPr>
          </a:p>
        </p:txBody>
      </p:sp>
      <p:sp>
        <p:nvSpPr>
          <p:cNvPr id="15363" name="Rectangle 4"/>
          <p:cNvSpPr>
            <a:spLocks noChangeArrowheads="1"/>
          </p:cNvSpPr>
          <p:nvPr/>
        </p:nvSpPr>
        <p:spPr bwMode="auto">
          <a:xfrm>
            <a:off x="539750" y="1412875"/>
            <a:ext cx="838835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15000"/>
              </a:lnSpc>
              <a:spcBef>
                <a:spcPct val="20000"/>
              </a:spcBef>
              <a:buFontTx/>
              <a:buChar char="•"/>
            </a:pPr>
            <a:r>
              <a:rPr lang="en-US" altLang="en-US" sz="2400" dirty="0">
                <a:latin typeface="Comic Sans MS" panose="030F0702030302020204" pitchFamily="66" charset="0"/>
              </a:rPr>
              <a:t>Commonly used in raster scan systems</a:t>
            </a:r>
          </a:p>
          <a:p>
            <a:pPr algn="just" eaLnBrk="1" hangingPunct="1">
              <a:lnSpc>
                <a:spcPct val="115000"/>
              </a:lnSpc>
              <a:spcBef>
                <a:spcPct val="20000"/>
              </a:spcBef>
              <a:buFontTx/>
              <a:buChar char="•"/>
            </a:pPr>
            <a:r>
              <a:rPr lang="en-US" altLang="en-US" sz="2400" dirty="0">
                <a:latin typeface="Comic Sans MS" panose="030F0702030302020204" pitchFamily="66" charset="0"/>
              </a:rPr>
              <a:t>It can display a much wider range than Beam Penetration Method </a:t>
            </a:r>
          </a:p>
          <a:p>
            <a:pPr algn="just" eaLnBrk="1" hangingPunct="1">
              <a:lnSpc>
                <a:spcPct val="115000"/>
              </a:lnSpc>
              <a:spcBef>
                <a:spcPct val="20000"/>
              </a:spcBef>
              <a:buFontTx/>
              <a:buChar char="•"/>
            </a:pPr>
            <a:r>
              <a:rPr lang="en-US" altLang="en-US" sz="2400" dirty="0">
                <a:latin typeface="Comic Sans MS" panose="030F0702030302020204" pitchFamily="66" charset="0"/>
              </a:rPr>
              <a:t>It has three phosphor color dots (red, green and blue) at each pixel position.</a:t>
            </a:r>
          </a:p>
          <a:p>
            <a:pPr algn="just" eaLnBrk="1" hangingPunct="1">
              <a:lnSpc>
                <a:spcPct val="115000"/>
              </a:lnSpc>
              <a:spcBef>
                <a:spcPct val="20000"/>
              </a:spcBef>
              <a:buFontTx/>
              <a:buChar char="•"/>
            </a:pPr>
            <a:r>
              <a:rPr lang="en-US" altLang="en-US" sz="2400" dirty="0">
                <a:latin typeface="Comic Sans MS" panose="030F0702030302020204" pitchFamily="66" charset="0"/>
              </a:rPr>
              <a:t>These systems have three electron guns. One for each color dot.</a:t>
            </a:r>
          </a:p>
          <a:p>
            <a:pPr algn="just" eaLnBrk="1" hangingPunct="1">
              <a:lnSpc>
                <a:spcPct val="115000"/>
              </a:lnSpc>
              <a:spcBef>
                <a:spcPct val="20000"/>
              </a:spcBef>
              <a:buFontTx/>
              <a:buChar char="•"/>
            </a:pPr>
            <a:r>
              <a:rPr lang="en-US" altLang="en-US" sz="2400" dirty="0">
                <a:latin typeface="Comic Sans MS" panose="030F0702030302020204" pitchFamily="66" charset="0"/>
              </a:rPr>
              <a:t>As per the picture definition the  electron guns passes the electron beam which is properly deflected through the Shadow </a:t>
            </a:r>
            <a:r>
              <a:rPr lang="en-US" altLang="en-US" sz="2400" dirty="0" smtClean="0">
                <a:latin typeface="Comic Sans MS" panose="030F0702030302020204" pitchFamily="66" charset="0"/>
              </a:rPr>
              <a:t>Mask grid  </a:t>
            </a:r>
            <a:r>
              <a:rPr lang="en-US" altLang="en-US" sz="2400" dirty="0">
                <a:latin typeface="Comic Sans MS" panose="030F0702030302020204" pitchFamily="66" charset="0"/>
              </a:rPr>
              <a:t>hence forming a single beam.</a:t>
            </a:r>
          </a:p>
          <a:p>
            <a:pPr algn="just" eaLnBrk="1" hangingPunct="1">
              <a:lnSpc>
                <a:spcPct val="115000"/>
              </a:lnSpc>
              <a:spcBef>
                <a:spcPct val="20000"/>
              </a:spcBef>
              <a:buFontTx/>
              <a:buChar char="•"/>
            </a:pPr>
            <a:endParaRPr lang="en-US" altLang="en-US" sz="2400" dirty="0">
              <a:latin typeface="Comic Sans MS" panose="030F0702030302020204" pitchFamily="66" charset="0"/>
            </a:endParaRPr>
          </a:p>
          <a:p>
            <a:pPr algn="just" eaLnBrk="1" hangingPunct="1">
              <a:lnSpc>
                <a:spcPct val="115000"/>
              </a:lnSpc>
              <a:spcBef>
                <a:spcPct val="20000"/>
              </a:spcBef>
              <a:buFontTx/>
              <a:buChar char="•"/>
            </a:pPr>
            <a:endParaRPr lang="en-US" altLang="en-US" sz="2400" dirty="0">
              <a:latin typeface="Comic Sans MS" panose="030F0702030302020204" pitchFamily="66" charset="0"/>
            </a:endParaRPr>
          </a:p>
        </p:txBody>
      </p:sp>
    </p:spTree>
    <p:extLst>
      <p:ext uri="{BB962C8B-B14F-4D97-AF65-F5344CB8AC3E}">
        <p14:creationId xmlns:p14="http://schemas.microsoft.com/office/powerpoint/2010/main" val="410449282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395288" y="115888"/>
            <a:ext cx="8229600" cy="1143000"/>
          </a:xfrm>
        </p:spPr>
        <p:txBody>
          <a:bodyPr/>
          <a:lstStyle/>
          <a:p>
            <a:pPr eaLnBrk="1" hangingPunct="1">
              <a:defRPr/>
            </a:pPr>
            <a:r>
              <a:rPr lang="en-US" sz="3200" dirty="0" smtClean="0">
                <a:solidFill>
                  <a:srgbClr val="FF0000"/>
                </a:solidFill>
                <a:effectLst>
                  <a:outerShdw blurRad="38100" dist="38100" dir="2700000" algn="tl">
                    <a:srgbClr val="FFFFFF"/>
                  </a:outerShdw>
                </a:effectLst>
                <a:latin typeface="Comic Sans MS" pitchFamily="66" charset="0"/>
              </a:rPr>
              <a:t>Shadow Mask Method</a:t>
            </a:r>
            <a:endParaRPr lang="en-IN" sz="3200" dirty="0" smtClean="0">
              <a:solidFill>
                <a:srgbClr val="FF0000"/>
              </a:solidFill>
              <a:effectLst>
                <a:outerShdw blurRad="38100" dist="38100" dir="2700000" algn="tl">
                  <a:srgbClr val="FFFFFF"/>
                </a:outerShdw>
              </a:effectLst>
              <a:latin typeface="Comic Sans MS" pitchFamily="66" charset="0"/>
            </a:endParaRPr>
          </a:p>
        </p:txBody>
      </p:sp>
      <p:sp>
        <p:nvSpPr>
          <p:cNvPr id="16387" name="Text Box 4"/>
          <p:cNvSpPr txBox="1">
            <a:spLocks noChangeArrowheads="1"/>
          </p:cNvSpPr>
          <p:nvPr/>
        </p:nvSpPr>
        <p:spPr bwMode="auto">
          <a:xfrm>
            <a:off x="250825" y="4868863"/>
            <a:ext cx="84963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400">
                <a:solidFill>
                  <a:schemeClr val="bg1"/>
                </a:solidFill>
                <a:latin typeface="Comic Sans MS" panose="030F0702030302020204" pitchFamily="66" charset="0"/>
              </a:rPr>
              <a:t>When the beam passes through the Shadow mask. It activates the dot triangle. The phosphor dot triangle are so arranged that it activates it’s corresponding color dot when passes through the shadow mask</a:t>
            </a:r>
          </a:p>
        </p:txBody>
      </p:sp>
      <p:sp>
        <p:nvSpPr>
          <p:cNvPr id="16389" name="Rectangle 7"/>
          <p:cNvSpPr>
            <a:spLocks noChangeArrowheads="1"/>
          </p:cNvSpPr>
          <p:nvPr/>
        </p:nvSpPr>
        <p:spPr bwMode="auto">
          <a:xfrm>
            <a:off x="1692275" y="1196975"/>
            <a:ext cx="5472113" cy="3311525"/>
          </a:xfrm>
          <a:prstGeom prst="rect">
            <a:avLst/>
          </a:prstGeom>
          <a:noFill/>
          <a:ln w="571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pic>
        <p:nvPicPr>
          <p:cNvPr id="3" name="Content Placeholder 2"/>
          <p:cNvPicPr>
            <a:picLocks noGrp="1" noChangeAspect="1"/>
          </p:cNvPicPr>
          <p:nvPr>
            <p:ph sz="quarter" idx="1"/>
          </p:nvPr>
        </p:nvPicPr>
        <p:blipFill>
          <a:blip r:embed="rId2"/>
          <a:stretch>
            <a:fillRect/>
          </a:stretch>
        </p:blipFill>
        <p:spPr>
          <a:xfrm>
            <a:off x="609600" y="1465136"/>
            <a:ext cx="7543800" cy="4956302"/>
          </a:xfrm>
          <a:prstGeom prst="rect">
            <a:avLst/>
          </a:prstGeom>
        </p:spPr>
      </p:pic>
    </p:spTree>
    <p:extLst>
      <p:ext uri="{BB962C8B-B14F-4D97-AF65-F5344CB8AC3E}">
        <p14:creationId xmlns:p14="http://schemas.microsoft.com/office/powerpoint/2010/main" val="146288965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Shadow-Mask Method:</a:t>
            </a:r>
          </a:p>
        </p:txBody>
      </p:sp>
      <p:sp>
        <p:nvSpPr>
          <p:cNvPr id="3" name="Content Placeholder 2"/>
          <p:cNvSpPr>
            <a:spLocks noGrp="1"/>
          </p:cNvSpPr>
          <p:nvPr>
            <p:ph idx="1"/>
          </p:nvPr>
        </p:nvSpPr>
        <p:spPr/>
        <p:txBody>
          <a:bodyPr/>
          <a:lstStyle/>
          <a:p>
            <a:pPr marL="0" indent="0">
              <a:buNone/>
            </a:pPr>
            <a:r>
              <a:rPr lang="en-US" dirty="0"/>
              <a:t>Advantage:</a:t>
            </a:r>
          </a:p>
          <a:p>
            <a:r>
              <a:rPr lang="en-US" dirty="0"/>
              <a:t>Realistic image</a:t>
            </a:r>
          </a:p>
          <a:p>
            <a:r>
              <a:rPr lang="en-US" dirty="0"/>
              <a:t>Million different colors to be generated</a:t>
            </a:r>
          </a:p>
          <a:p>
            <a:r>
              <a:rPr lang="en-US" dirty="0"/>
              <a:t>Shadow scenes are possible</a:t>
            </a:r>
          </a:p>
          <a:p>
            <a:pPr marL="0" indent="0">
              <a:buNone/>
            </a:pPr>
            <a:r>
              <a:rPr lang="en-US" dirty="0"/>
              <a:t>Disadvantage:</a:t>
            </a:r>
          </a:p>
          <a:p>
            <a:r>
              <a:rPr lang="en-US" dirty="0"/>
              <a:t>Relatively expensive compared with the monochrome CRT.</a:t>
            </a:r>
          </a:p>
          <a:p>
            <a:r>
              <a:rPr lang="en-US" dirty="0"/>
              <a:t>Relatively poor resolution</a:t>
            </a:r>
          </a:p>
          <a:p>
            <a:r>
              <a:rPr lang="en-US" dirty="0"/>
              <a:t>Convergence Problem</a:t>
            </a:r>
          </a:p>
          <a:p>
            <a:endParaRPr lang="en-US" dirty="0"/>
          </a:p>
        </p:txBody>
      </p:sp>
    </p:spTree>
    <p:extLst>
      <p:ext uri="{BB962C8B-B14F-4D97-AF65-F5344CB8AC3E}">
        <p14:creationId xmlns:p14="http://schemas.microsoft.com/office/powerpoint/2010/main" val="90773873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4"/>
          <p:cNvSpPr>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sz="3200" dirty="0">
                <a:solidFill>
                  <a:srgbClr val="FF0000"/>
                </a:solidFill>
                <a:effectLst>
                  <a:outerShdw blurRad="38100" dist="38100" dir="2700000" algn="tl">
                    <a:srgbClr val="FFFFFF"/>
                  </a:outerShdw>
                </a:effectLst>
                <a:latin typeface="Comic Sans MS" pitchFamily="66" charset="0"/>
                <a:cs typeface="Arial" charset="0"/>
              </a:rPr>
              <a:t>CRT Monitor Technology</a:t>
            </a:r>
          </a:p>
        </p:txBody>
      </p:sp>
      <p:sp>
        <p:nvSpPr>
          <p:cNvPr id="30727" name="Oval 7"/>
          <p:cNvSpPr>
            <a:spLocks noChangeArrowheads="1"/>
          </p:cNvSpPr>
          <p:nvPr/>
        </p:nvSpPr>
        <p:spPr bwMode="auto">
          <a:xfrm rot="20275421">
            <a:off x="821344" y="1988157"/>
            <a:ext cx="3384550" cy="1787005"/>
          </a:xfrm>
          <a:prstGeom prst="ellipse">
            <a:avLst/>
          </a:prstGeom>
          <a:noFill/>
          <a:ln w="571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sz="2400" dirty="0">
                <a:solidFill>
                  <a:srgbClr val="FF0000"/>
                </a:solidFill>
                <a:effectLst>
                  <a:outerShdw blurRad="38100" dist="38100" dir="2700000" algn="tl">
                    <a:srgbClr val="808080"/>
                  </a:outerShdw>
                </a:effectLst>
                <a:latin typeface="Comic Sans MS" pitchFamily="66" charset="0"/>
                <a:cs typeface="Arial" charset="0"/>
              </a:rPr>
              <a:t>RASTER </a:t>
            </a:r>
          </a:p>
          <a:p>
            <a:pPr algn="ctr">
              <a:defRPr/>
            </a:pPr>
            <a:r>
              <a:rPr lang="en-US" sz="2400" dirty="0">
                <a:solidFill>
                  <a:srgbClr val="FF0000"/>
                </a:solidFill>
                <a:effectLst>
                  <a:outerShdw blurRad="38100" dist="38100" dir="2700000" algn="tl">
                    <a:srgbClr val="808080"/>
                  </a:outerShdw>
                </a:effectLst>
                <a:latin typeface="Comic Sans MS" pitchFamily="66" charset="0"/>
                <a:cs typeface="Arial" charset="0"/>
              </a:rPr>
              <a:t>SCAN DISPLAYS</a:t>
            </a:r>
            <a:endParaRPr lang="en-IN" sz="2400" dirty="0">
              <a:solidFill>
                <a:srgbClr val="FF0000"/>
              </a:solidFill>
              <a:effectLst>
                <a:outerShdw blurRad="38100" dist="38100" dir="2700000" algn="tl">
                  <a:srgbClr val="808080"/>
                </a:outerShdw>
              </a:effectLst>
              <a:latin typeface="Comic Sans MS" pitchFamily="66" charset="0"/>
              <a:cs typeface="Arial" charset="0"/>
            </a:endParaRPr>
          </a:p>
        </p:txBody>
      </p:sp>
      <p:sp>
        <p:nvSpPr>
          <p:cNvPr id="30728" name="Oval 8"/>
          <p:cNvSpPr>
            <a:spLocks noChangeArrowheads="1"/>
          </p:cNvSpPr>
          <p:nvPr/>
        </p:nvSpPr>
        <p:spPr bwMode="auto">
          <a:xfrm rot="1187126">
            <a:off x="4460084" y="1963643"/>
            <a:ext cx="3455988" cy="1742364"/>
          </a:xfrm>
          <a:prstGeom prst="ellipse">
            <a:avLst/>
          </a:prstGeom>
          <a:noFill/>
          <a:ln w="57150">
            <a:solidFill>
              <a:srgbClr val="FFFF0A"/>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sz="2400" dirty="0">
                <a:solidFill>
                  <a:srgbClr val="FF0000"/>
                </a:solidFill>
                <a:effectLst>
                  <a:outerShdw blurRad="38100" dist="38100" dir="2700000" algn="tl">
                    <a:srgbClr val="808080"/>
                  </a:outerShdw>
                </a:effectLst>
                <a:latin typeface="Comic Sans MS" pitchFamily="66" charset="0"/>
                <a:cs typeface="Arial" charset="0"/>
              </a:rPr>
              <a:t>RANDOM</a:t>
            </a:r>
          </a:p>
          <a:p>
            <a:pPr algn="ctr">
              <a:defRPr/>
            </a:pPr>
            <a:r>
              <a:rPr lang="en-US" sz="2400" dirty="0">
                <a:solidFill>
                  <a:srgbClr val="FF0000"/>
                </a:solidFill>
                <a:effectLst>
                  <a:outerShdw blurRad="38100" dist="38100" dir="2700000" algn="tl">
                    <a:srgbClr val="808080"/>
                  </a:outerShdw>
                </a:effectLst>
                <a:latin typeface="Comic Sans MS" pitchFamily="66" charset="0"/>
                <a:cs typeface="Arial" charset="0"/>
              </a:rPr>
              <a:t> SCAN DISPLAYS</a:t>
            </a:r>
            <a:endParaRPr lang="en-IN" sz="2400" dirty="0">
              <a:solidFill>
                <a:srgbClr val="FF0000"/>
              </a:solidFill>
              <a:effectLst>
                <a:outerShdw blurRad="38100" dist="38100" dir="2700000" algn="tl">
                  <a:srgbClr val="808080"/>
                </a:outerShdw>
              </a:effectLst>
              <a:latin typeface="Comic Sans MS" pitchFamily="66" charset="0"/>
              <a:cs typeface="Arial" charset="0"/>
            </a:endParaRPr>
          </a:p>
        </p:txBody>
      </p:sp>
      <p:pic>
        <p:nvPicPr>
          <p:cNvPr id="18438" name="Picture 9" descr="Desktop Computer Clip Art">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4868863"/>
            <a:ext cx="2089150"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74552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0728"/>
                                        </p:tgtEl>
                                        <p:attrNameLst>
                                          <p:attrName>style.visibility</p:attrName>
                                        </p:attrNameLst>
                                      </p:cBhvr>
                                      <p:to>
                                        <p:strVal val="visible"/>
                                      </p:to>
                                    </p:set>
                                    <p:animEffect transition="in" filter="blinds(horizontal)">
                                      <p:cBhvr>
                                        <p:cTn id="7" dur="500"/>
                                        <p:tgtEl>
                                          <p:spTgt spid="30728"/>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0727"/>
                                        </p:tgtEl>
                                        <p:attrNameLst>
                                          <p:attrName>style.visibility</p:attrName>
                                        </p:attrNameLst>
                                      </p:cBhvr>
                                      <p:to>
                                        <p:strVal val="visible"/>
                                      </p:to>
                                    </p:set>
                                    <p:animEffect transition="in" filter="blinds(horizontal)">
                                      <p:cBhvr>
                                        <p:cTn id="11" dur="500"/>
                                        <p:tgtEl>
                                          <p:spTgt spid="30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7" grpId="0" animBg="1"/>
      <p:bldP spid="3072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defRPr/>
            </a:pPr>
            <a:r>
              <a:rPr lang="en-US" sz="3200" dirty="0" smtClean="0">
                <a:solidFill>
                  <a:srgbClr val="FF0000"/>
                </a:solidFill>
                <a:effectLst>
                  <a:outerShdw blurRad="38100" dist="38100" dir="2700000" algn="tl">
                    <a:srgbClr val="FFFFFF"/>
                  </a:outerShdw>
                </a:effectLst>
                <a:latin typeface="Comic Sans MS" pitchFamily="66" charset="0"/>
              </a:rPr>
              <a:t>Raster Scan Display(Character)</a:t>
            </a:r>
            <a:endParaRPr lang="en-IN" sz="3200" dirty="0" smtClean="0">
              <a:solidFill>
                <a:srgbClr val="FF0000"/>
              </a:solidFill>
              <a:effectLst>
                <a:outerShdw blurRad="38100" dist="38100" dir="2700000" algn="tl">
                  <a:srgbClr val="FFFFFF"/>
                </a:outerShdw>
              </a:effectLst>
              <a:latin typeface="Comic Sans MS" pitchFamily="66" charset="0"/>
            </a:endParaRPr>
          </a:p>
        </p:txBody>
      </p:sp>
      <p:grpSp>
        <p:nvGrpSpPr>
          <p:cNvPr id="20483" name="Group 9"/>
          <p:cNvGrpSpPr>
            <a:grpSpLocks/>
          </p:cNvGrpSpPr>
          <p:nvPr/>
        </p:nvGrpSpPr>
        <p:grpSpPr bwMode="auto">
          <a:xfrm>
            <a:off x="5364163" y="2276475"/>
            <a:ext cx="3563937" cy="3514725"/>
            <a:chOff x="2472" y="799"/>
            <a:chExt cx="3152" cy="2314"/>
          </a:xfrm>
        </p:grpSpPr>
        <p:sp>
          <p:nvSpPr>
            <p:cNvPr id="20485" name="Rectangle 5"/>
            <p:cNvSpPr>
              <a:spLocks noChangeArrowheads="1"/>
            </p:cNvSpPr>
            <p:nvPr/>
          </p:nvSpPr>
          <p:spPr bwMode="auto">
            <a:xfrm>
              <a:off x="2472" y="799"/>
              <a:ext cx="3152" cy="2314"/>
            </a:xfrm>
            <a:prstGeom prst="rect">
              <a:avLst/>
            </a:prstGeom>
            <a:noFill/>
            <a:ln w="571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pic>
          <p:nvPicPr>
            <p:cNvPr id="20486" name="Picture 7" descr="console-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2" y="935"/>
              <a:ext cx="2803" cy="2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20484" name="Rectangle 10"/>
          <p:cNvSpPr>
            <a:spLocks noChangeArrowheads="1"/>
          </p:cNvSpPr>
          <p:nvPr/>
        </p:nvSpPr>
        <p:spPr bwMode="auto">
          <a:xfrm>
            <a:off x="0" y="1746217"/>
            <a:ext cx="5076825" cy="566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15000"/>
              </a:lnSpc>
              <a:spcBef>
                <a:spcPct val="20000"/>
              </a:spcBef>
              <a:buFontTx/>
              <a:buChar char="•"/>
            </a:pPr>
            <a:r>
              <a:rPr lang="en-US" altLang="en-US" sz="2400" dirty="0">
                <a:latin typeface="Comic Sans MS" panose="030F0702030302020204" pitchFamily="66" charset="0"/>
              </a:rPr>
              <a:t>Based on television technology , in these the electron beam sweeps across the screen one row at a time from top to </a:t>
            </a:r>
            <a:r>
              <a:rPr lang="en-US" altLang="en-US" sz="2400" dirty="0" smtClean="0">
                <a:latin typeface="Comic Sans MS" panose="030F0702030302020204" pitchFamily="66" charset="0"/>
              </a:rPr>
              <a:t>bottom.</a:t>
            </a:r>
            <a:endParaRPr lang="en-US" altLang="en-US" sz="2400" dirty="0">
              <a:latin typeface="Comic Sans MS" panose="030F0702030302020204" pitchFamily="66" charset="0"/>
            </a:endParaRPr>
          </a:p>
          <a:p>
            <a:pPr algn="just" eaLnBrk="1" hangingPunct="1">
              <a:lnSpc>
                <a:spcPct val="115000"/>
              </a:lnSpc>
              <a:spcBef>
                <a:spcPct val="20000"/>
              </a:spcBef>
              <a:buFontTx/>
              <a:buChar char="•"/>
            </a:pPr>
            <a:r>
              <a:rPr lang="en-US" altLang="en-US" sz="2400" dirty="0">
                <a:latin typeface="Comic Sans MS" panose="030F0702030302020204" pitchFamily="66" charset="0"/>
              </a:rPr>
              <a:t> As the electron beam sweeps the intensity is turned on or off  as per the picture definition stored in the </a:t>
            </a:r>
            <a:r>
              <a:rPr lang="en-US" altLang="en-US" sz="2400" dirty="0">
                <a:latin typeface="Comic Sans MS" panose="030F0702030302020204" pitchFamily="66" charset="0"/>
                <a:hlinkClick r:id="rId3" action="ppaction://hlinksldjump"/>
              </a:rPr>
              <a:t>frame buffer </a:t>
            </a:r>
            <a:r>
              <a:rPr lang="en-US" altLang="en-US" sz="2400" dirty="0">
                <a:latin typeface="Comic Sans MS" panose="030F0702030302020204" pitchFamily="66" charset="0"/>
              </a:rPr>
              <a:t>to create a pattern of illuminated spots.</a:t>
            </a:r>
          </a:p>
        </p:txBody>
      </p:sp>
    </p:spTree>
    <p:extLst>
      <p:ext uri="{BB962C8B-B14F-4D97-AF65-F5344CB8AC3E}">
        <p14:creationId xmlns:p14="http://schemas.microsoft.com/office/powerpoint/2010/main" val="229169394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8"/>
          <p:cNvGrpSpPr>
            <a:grpSpLocks/>
          </p:cNvGrpSpPr>
          <p:nvPr/>
        </p:nvGrpSpPr>
        <p:grpSpPr bwMode="auto">
          <a:xfrm>
            <a:off x="990600" y="1773238"/>
            <a:ext cx="5813425" cy="3384550"/>
            <a:chOff x="1292" y="1071"/>
            <a:chExt cx="3040" cy="2314"/>
          </a:xfrm>
        </p:grpSpPr>
        <p:pic>
          <p:nvPicPr>
            <p:cNvPr id="21509" name="Picture 4" descr="ras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 y="1171"/>
              <a:ext cx="2841" cy="2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0" name="Rectangle 7"/>
            <p:cNvSpPr>
              <a:spLocks noChangeArrowheads="1"/>
            </p:cNvSpPr>
            <p:nvPr/>
          </p:nvSpPr>
          <p:spPr bwMode="auto">
            <a:xfrm>
              <a:off x="1292" y="1071"/>
              <a:ext cx="3040" cy="2314"/>
            </a:xfrm>
            <a:prstGeom prst="rect">
              <a:avLst/>
            </a:prstGeom>
            <a:noFill/>
            <a:ln w="571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sp>
        <p:nvSpPr>
          <p:cNvPr id="34826" name="Rectangle 10"/>
          <p:cNvSpPr>
            <a:spLocks noGrp="1" noChangeArrowheads="1"/>
          </p:cNvSpPr>
          <p:nvPr>
            <p:ph type="title"/>
          </p:nvPr>
        </p:nvSpPr>
        <p:spPr/>
        <p:txBody>
          <a:bodyPr/>
          <a:lstStyle/>
          <a:p>
            <a:pPr eaLnBrk="1" hangingPunct="1">
              <a:defRPr/>
            </a:pPr>
            <a:r>
              <a:rPr lang="en-US" sz="3200" dirty="0" smtClean="0">
                <a:solidFill>
                  <a:srgbClr val="FF0000"/>
                </a:solidFill>
                <a:effectLst>
                  <a:outerShdw blurRad="38100" dist="38100" dir="2700000" algn="tl">
                    <a:srgbClr val="FFFFFF"/>
                  </a:outerShdw>
                </a:effectLst>
                <a:latin typeface="Comic Sans MS" pitchFamily="66" charset="0"/>
              </a:rPr>
              <a:t>Raster Scan Display</a:t>
            </a:r>
            <a:endParaRPr lang="en-IN" sz="3200" dirty="0" smtClean="0">
              <a:solidFill>
                <a:srgbClr val="FF0000"/>
              </a:solidFill>
              <a:effectLst>
                <a:outerShdw blurRad="38100" dist="38100" dir="2700000" algn="tl">
                  <a:srgbClr val="FFFFFF"/>
                </a:outerShdw>
              </a:effectLst>
              <a:latin typeface="Comic Sans MS" pitchFamily="66" charset="0"/>
            </a:endParaRPr>
          </a:p>
        </p:txBody>
      </p:sp>
    </p:spTree>
    <p:extLst>
      <p:ext uri="{BB962C8B-B14F-4D97-AF65-F5344CB8AC3E}">
        <p14:creationId xmlns:p14="http://schemas.microsoft.com/office/powerpoint/2010/main" val="102664760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873" y="152400"/>
            <a:ext cx="8229600" cy="1143000"/>
          </a:xfrm>
        </p:spPr>
        <p:txBody>
          <a:bodyPr/>
          <a:lstStyle/>
          <a:p>
            <a:r>
              <a:rPr lang="en-US" dirty="0" smtClean="0">
                <a:solidFill>
                  <a:srgbClr val="FF0000"/>
                </a:solidFill>
                <a:latin typeface="Comic Sans MS" panose="030F0702030302020204" pitchFamily="66" charset="0"/>
              </a:rPr>
              <a:t>Raster Scan Display</a:t>
            </a:r>
            <a:endParaRPr lang="en-US" dirty="0">
              <a:solidFill>
                <a:srgbClr val="FF0000"/>
              </a:solidFill>
              <a:latin typeface="Comic Sans MS" panose="030F0702030302020204" pitchFamily="66" charset="0"/>
            </a:endParaRPr>
          </a:p>
        </p:txBody>
      </p:sp>
      <p:sp>
        <p:nvSpPr>
          <p:cNvPr id="3" name="Content Placeholder 2"/>
          <p:cNvSpPr>
            <a:spLocks noGrp="1"/>
          </p:cNvSpPr>
          <p:nvPr>
            <p:ph idx="1"/>
          </p:nvPr>
        </p:nvSpPr>
        <p:spPr>
          <a:xfrm>
            <a:off x="495300" y="1234440"/>
            <a:ext cx="4686300" cy="4389120"/>
          </a:xfrm>
        </p:spPr>
        <p:txBody>
          <a:bodyPr>
            <a:normAutofit fontScale="92500" lnSpcReduction="10000"/>
          </a:bodyPr>
          <a:lstStyle/>
          <a:p>
            <a:pPr marL="0" indent="0" fontAlgn="base">
              <a:buNone/>
            </a:pPr>
            <a:r>
              <a:rPr lang="en-US" dirty="0"/>
              <a:t>The beam refreshing has two types:</a:t>
            </a:r>
          </a:p>
          <a:p>
            <a:pPr fontAlgn="base"/>
            <a:r>
              <a:rPr lang="en-US" dirty="0"/>
              <a:t>Horizontal Retracing</a:t>
            </a:r>
          </a:p>
          <a:p>
            <a:pPr fontAlgn="base"/>
            <a:r>
              <a:rPr lang="en-US" dirty="0"/>
              <a:t>Vertical Retracing</a:t>
            </a:r>
          </a:p>
          <a:p>
            <a:pPr marL="0" indent="0" fontAlgn="base">
              <a:buNone/>
            </a:pPr>
            <a:r>
              <a:rPr lang="en-US" dirty="0"/>
              <a:t>When the beam starts from the top left corner and reaches </a:t>
            </a:r>
            <a:r>
              <a:rPr lang="en-US" dirty="0" smtClean="0"/>
              <a:t>right corner and again return to left corner,- </a:t>
            </a:r>
            <a:r>
              <a:rPr lang="en-US" dirty="0" smtClean="0">
                <a:solidFill>
                  <a:srgbClr val="FF0000"/>
                </a:solidFill>
              </a:rPr>
              <a:t>Horizontal Retrace</a:t>
            </a:r>
          </a:p>
          <a:p>
            <a:pPr marL="0" indent="0" fontAlgn="base">
              <a:buNone/>
            </a:pPr>
            <a:r>
              <a:rPr lang="en-US" dirty="0"/>
              <a:t>When the beam starts from the top left corner and reaches bottom right, and again return to the top left, it is called the </a:t>
            </a:r>
            <a:r>
              <a:rPr lang="en-US" b="1" dirty="0" smtClean="0">
                <a:solidFill>
                  <a:srgbClr val="FF0000"/>
                </a:solidFill>
              </a:rPr>
              <a:t>Vertical Retrace</a:t>
            </a:r>
            <a:r>
              <a:rPr lang="en-US" dirty="0" smtClean="0">
                <a:solidFill>
                  <a:srgbClr val="FF0000"/>
                </a:solidFill>
              </a:rPr>
              <a:t>.</a:t>
            </a:r>
            <a:endParaRPr lang="en-US" dirty="0">
              <a:solidFill>
                <a:srgbClr val="FF0000"/>
              </a:solidFill>
            </a:endParaRPr>
          </a:p>
          <a:p>
            <a:endParaRPr lang="en-US" dirty="0"/>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049" y="1124803"/>
            <a:ext cx="3263974" cy="448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600699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fontScale="90000"/>
          </a:bodyPr>
          <a:lstStyle/>
          <a:p>
            <a:pPr eaLnBrk="1" hangingPunct="1">
              <a:defRPr/>
            </a:pPr>
            <a:r>
              <a:rPr lang="en-US" sz="3200" dirty="0" smtClean="0">
                <a:solidFill>
                  <a:srgbClr val="FF0000"/>
                </a:solidFill>
                <a:effectLst>
                  <a:outerShdw blurRad="38100" dist="38100" dir="2700000" algn="tl">
                    <a:srgbClr val="FFFFFF"/>
                  </a:outerShdw>
                </a:effectLst>
                <a:latin typeface="Comic Sans MS" pitchFamily="66" charset="0"/>
              </a:rPr>
              <a:t>Random Scan Displays</a:t>
            </a:r>
            <a:r>
              <a:rPr lang="en-US" sz="4000" dirty="0" smtClean="0">
                <a:solidFill>
                  <a:srgbClr val="FF0000"/>
                </a:solidFill>
                <a:effectLst>
                  <a:outerShdw blurRad="38100" dist="38100" dir="2700000" algn="tl">
                    <a:srgbClr val="FFFFFF"/>
                  </a:outerShdw>
                </a:effectLst>
                <a:latin typeface="Comic Sans MS" pitchFamily="66" charset="0"/>
              </a:rPr>
              <a:t/>
            </a:r>
            <a:br>
              <a:rPr lang="en-US" sz="4000" dirty="0" smtClean="0">
                <a:solidFill>
                  <a:srgbClr val="FF0000"/>
                </a:solidFill>
                <a:effectLst>
                  <a:outerShdw blurRad="38100" dist="38100" dir="2700000" algn="tl">
                    <a:srgbClr val="FFFFFF"/>
                  </a:outerShdw>
                </a:effectLst>
                <a:latin typeface="Comic Sans MS" pitchFamily="66" charset="0"/>
              </a:rPr>
            </a:br>
            <a:r>
              <a:rPr lang="en-US" sz="2000" dirty="0" smtClean="0">
                <a:solidFill>
                  <a:srgbClr val="FF0000"/>
                </a:solidFill>
                <a:effectLst>
                  <a:outerShdw blurRad="38100" dist="38100" dir="2700000" algn="tl">
                    <a:srgbClr val="FFFFFF"/>
                  </a:outerShdw>
                </a:effectLst>
                <a:latin typeface="Comic Sans MS" pitchFamily="66" charset="0"/>
              </a:rPr>
              <a:t>(also known as Stroke-writing, Vector Or Calligraphic Displays</a:t>
            </a:r>
            <a:r>
              <a:rPr lang="en-US" sz="1800" dirty="0" smtClean="0">
                <a:solidFill>
                  <a:srgbClr val="FF0000"/>
                </a:solidFill>
                <a:effectLst>
                  <a:outerShdw blurRad="38100" dist="38100" dir="2700000" algn="tl">
                    <a:srgbClr val="FFFFFF"/>
                  </a:outerShdw>
                </a:effectLst>
                <a:latin typeface="Comic Sans MS" pitchFamily="66" charset="0"/>
              </a:rPr>
              <a:t>)</a:t>
            </a:r>
            <a:endParaRPr lang="en-IN" sz="1800" dirty="0" smtClean="0">
              <a:solidFill>
                <a:srgbClr val="FF0000"/>
              </a:solidFill>
              <a:effectLst>
                <a:outerShdw blurRad="38100" dist="38100" dir="2700000" algn="tl">
                  <a:srgbClr val="FFFFFF"/>
                </a:outerShdw>
              </a:effectLst>
              <a:latin typeface="Comic Sans MS" pitchFamily="66" charset="0"/>
            </a:endParaRPr>
          </a:p>
        </p:txBody>
      </p:sp>
      <p:sp>
        <p:nvSpPr>
          <p:cNvPr id="19459" name="Rectangle 4"/>
          <p:cNvSpPr>
            <a:spLocks noChangeArrowheads="1"/>
          </p:cNvSpPr>
          <p:nvPr/>
        </p:nvSpPr>
        <p:spPr bwMode="auto">
          <a:xfrm>
            <a:off x="250825" y="1557338"/>
            <a:ext cx="4752975" cy="485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15000"/>
              </a:lnSpc>
              <a:spcBef>
                <a:spcPct val="20000"/>
              </a:spcBef>
              <a:buFontTx/>
              <a:buChar char="•"/>
            </a:pPr>
            <a:r>
              <a:rPr lang="en-US" altLang="en-US" sz="2400" dirty="0">
                <a:latin typeface="Comic Sans MS" panose="030F0702030302020204" pitchFamily="66" charset="0"/>
              </a:rPr>
              <a:t>When operated as random scan display unit, CRT has electron beam directed only to the parts of the screen where the picture is to be drawn.</a:t>
            </a:r>
          </a:p>
          <a:p>
            <a:pPr algn="just" eaLnBrk="1" hangingPunct="1">
              <a:lnSpc>
                <a:spcPct val="115000"/>
              </a:lnSpc>
              <a:spcBef>
                <a:spcPct val="20000"/>
              </a:spcBef>
              <a:buFontTx/>
              <a:buChar char="•"/>
            </a:pPr>
            <a:r>
              <a:rPr lang="en-US" altLang="en-US" sz="2400" dirty="0">
                <a:latin typeface="Comic Sans MS" panose="030F0702030302020204" pitchFamily="66" charset="0"/>
              </a:rPr>
              <a:t>These system are used for line drawing (produces smooth line drawings) applications and cannot display realistic shaded scenes.</a:t>
            </a:r>
          </a:p>
          <a:p>
            <a:pPr algn="just" eaLnBrk="1" hangingPunct="1">
              <a:lnSpc>
                <a:spcPct val="115000"/>
              </a:lnSpc>
              <a:spcBef>
                <a:spcPct val="20000"/>
              </a:spcBef>
              <a:buFontTx/>
              <a:buChar char="•"/>
            </a:pPr>
            <a:endParaRPr lang="en-US" altLang="en-US" sz="2400" dirty="0">
              <a:latin typeface="Comic Sans MS" panose="030F0702030302020204" pitchFamily="66" charset="0"/>
            </a:endParaRPr>
          </a:p>
        </p:txBody>
      </p:sp>
      <p:grpSp>
        <p:nvGrpSpPr>
          <p:cNvPr id="19460" name="Group 8"/>
          <p:cNvGrpSpPr>
            <a:grpSpLocks/>
          </p:cNvGrpSpPr>
          <p:nvPr/>
        </p:nvGrpSpPr>
        <p:grpSpPr bwMode="auto">
          <a:xfrm>
            <a:off x="5262563" y="2116138"/>
            <a:ext cx="3744912" cy="2952750"/>
            <a:chOff x="3152" y="1207"/>
            <a:chExt cx="2359" cy="1860"/>
          </a:xfrm>
        </p:grpSpPr>
        <p:pic>
          <p:nvPicPr>
            <p:cNvPr id="19461" name="Picture 5" descr="Oscil"/>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88" y="1344"/>
              <a:ext cx="2087" cy="16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62" name="Rectangle 7"/>
            <p:cNvSpPr>
              <a:spLocks noChangeArrowheads="1"/>
            </p:cNvSpPr>
            <p:nvPr/>
          </p:nvSpPr>
          <p:spPr bwMode="auto">
            <a:xfrm>
              <a:off x="3152" y="1207"/>
              <a:ext cx="2359" cy="1860"/>
            </a:xfrm>
            <a:prstGeom prst="rect">
              <a:avLst/>
            </a:prstGeom>
            <a:noFill/>
            <a:ln w="571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spTree>
    <p:extLst>
      <p:ext uri="{BB962C8B-B14F-4D97-AF65-F5344CB8AC3E}">
        <p14:creationId xmlns:p14="http://schemas.microsoft.com/office/powerpoint/2010/main" val="33469215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lstStyle/>
          <a:p>
            <a:r>
              <a:rPr lang="en-US" dirty="0" smtClean="0"/>
              <a:t>Cad(computer aided design) Interface</a:t>
            </a:r>
            <a:endParaRPr lang="en-US" dirty="0"/>
          </a:p>
        </p:txBody>
      </p:sp>
      <p:sp>
        <p:nvSpPr>
          <p:cNvPr id="3" name="Content Placeholder 2"/>
          <p:cNvSpPr>
            <a:spLocks noGrp="1"/>
          </p:cNvSpPr>
          <p:nvPr>
            <p:ph sz="quarter" idx="1"/>
          </p:nvPr>
        </p:nvSpPr>
        <p:spPr/>
        <p:txBody>
          <a:bodyPr/>
          <a:lstStyle/>
          <a:p>
            <a:pPr marL="457200" indent="-457200">
              <a:buAutoNum type="arabicPeriod"/>
            </a:pPr>
            <a:r>
              <a:rPr lang="en-US" dirty="0" smtClean="0"/>
              <a:t>An engineer can specify properties of individual components and try to assemble them virtually on the computer screen to check if there is any problem in the specification.</a:t>
            </a:r>
          </a:p>
          <a:p>
            <a:pPr marL="457200" indent="-457200">
              <a:buAutoNum type="arabicPeriod"/>
            </a:pPr>
            <a:r>
              <a:rPr lang="en-US" dirty="0" smtClean="0"/>
              <a:t>Saves time, effort and cost, as no need to develop physical prototype and perform checks.</a:t>
            </a:r>
            <a:endParaRPr lang="en-US" dirty="0"/>
          </a:p>
        </p:txBody>
      </p:sp>
    </p:spTree>
    <p:extLst>
      <p:ext uri="{BB962C8B-B14F-4D97-AF65-F5344CB8AC3E}">
        <p14:creationId xmlns:p14="http://schemas.microsoft.com/office/powerpoint/2010/main" val="41465291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latin typeface="Comic Sans MS" panose="030F0702030302020204" pitchFamily="66" charset="0"/>
              </a:rPr>
              <a:t>Random scan display</a:t>
            </a:r>
          </a:p>
        </p:txBody>
      </p:sp>
      <p:pic>
        <p:nvPicPr>
          <p:cNvPr id="368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0750" y="2224881"/>
            <a:ext cx="4762500" cy="2499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806539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lstStyle/>
          <a:p>
            <a:r>
              <a:rPr lang="en-US" dirty="0" smtClean="0"/>
              <a:t>Random Scan Vs. Raster Scan</a:t>
            </a:r>
            <a:endParaRPr lang="en-US" dirty="0"/>
          </a:p>
        </p:txBody>
      </p:sp>
      <p:graphicFrame>
        <p:nvGraphicFramePr>
          <p:cNvPr id="4" name="Content Placeholder 3"/>
          <p:cNvGraphicFramePr>
            <a:graphicFrameLocks noGrp="1"/>
          </p:cNvGraphicFramePr>
          <p:nvPr>
            <p:ph idx="1"/>
            <p:extLst/>
          </p:nvPr>
        </p:nvGraphicFramePr>
        <p:xfrm>
          <a:off x="533400" y="1447800"/>
          <a:ext cx="7696200" cy="4389434"/>
        </p:xfrm>
        <a:graphic>
          <a:graphicData uri="http://schemas.openxmlformats.org/drawingml/2006/table">
            <a:tbl>
              <a:tblPr/>
              <a:tblGrid>
                <a:gridCol w="3848100"/>
                <a:gridCol w="3848100"/>
              </a:tblGrid>
              <a:tr h="368579">
                <a:tc>
                  <a:txBody>
                    <a:bodyPr/>
                    <a:lstStyle/>
                    <a:p>
                      <a:pPr algn="l" fontAlgn="t"/>
                      <a:r>
                        <a:rPr lang="en-US" sz="1300" dirty="0">
                          <a:solidFill>
                            <a:srgbClr val="000000"/>
                          </a:solidFill>
                          <a:effectLst/>
                          <a:latin typeface="times new roman"/>
                        </a:rPr>
                        <a:t>Random Scan</a:t>
                      </a:r>
                    </a:p>
                  </a:txBody>
                  <a:tcPr marL="83768" marR="83768" marT="83768" marB="83768">
                    <a:lnL w="9525" cap="flat" cmpd="sng" algn="ctr">
                      <a:solidFill>
                        <a:srgbClr val="D0B3B2"/>
                      </a:solidFill>
                      <a:prstDash val="solid"/>
                      <a:round/>
                      <a:headEnd type="none" w="med" len="med"/>
                      <a:tailEnd type="none" w="med" len="med"/>
                    </a:lnL>
                    <a:lnR w="9525" cap="flat" cmpd="sng" algn="ctr">
                      <a:solidFill>
                        <a:srgbClr val="D0B3B2"/>
                      </a:solidFill>
                      <a:prstDash val="solid"/>
                      <a:round/>
                      <a:headEnd type="none" w="med" len="med"/>
                      <a:tailEnd type="none" w="med" len="med"/>
                    </a:lnR>
                    <a:lnT w="9525" cap="flat" cmpd="sng" algn="ctr">
                      <a:solidFill>
                        <a:srgbClr val="D0B3B2"/>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300">
                          <a:solidFill>
                            <a:srgbClr val="000000"/>
                          </a:solidFill>
                          <a:effectLst/>
                          <a:latin typeface="times new roman"/>
                        </a:rPr>
                        <a:t>Raster Scan</a:t>
                      </a:r>
                    </a:p>
                  </a:txBody>
                  <a:tcPr marL="83768" marR="83768" marT="83768" marB="83768">
                    <a:lnL w="9525" cap="flat" cmpd="sng" algn="ctr">
                      <a:solidFill>
                        <a:srgbClr val="D0B3B2"/>
                      </a:solidFill>
                      <a:prstDash val="solid"/>
                      <a:round/>
                      <a:headEnd type="none" w="med" len="med"/>
                      <a:tailEnd type="none" w="med" len="med"/>
                    </a:lnL>
                    <a:lnR w="9525" cap="flat" cmpd="sng" algn="ctr">
                      <a:solidFill>
                        <a:srgbClr val="D0B3B2"/>
                      </a:solidFill>
                      <a:prstDash val="solid"/>
                      <a:round/>
                      <a:headEnd type="none" w="med" len="med"/>
                      <a:tailEnd type="none" w="med" len="med"/>
                    </a:lnR>
                    <a:lnT w="9525" cap="flat" cmpd="sng" algn="ctr">
                      <a:solidFill>
                        <a:srgbClr val="D0B3B2"/>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r>
              <a:tr h="312733">
                <a:tc>
                  <a:txBody>
                    <a:bodyPr/>
                    <a:lstStyle/>
                    <a:p>
                      <a:pPr algn="just" fontAlgn="t"/>
                      <a:r>
                        <a:rPr lang="en-US" sz="1300">
                          <a:solidFill>
                            <a:srgbClr val="333333"/>
                          </a:solidFill>
                          <a:effectLst/>
                          <a:latin typeface="inter-regular"/>
                        </a:rPr>
                        <a:t>1. It has high Resolution</a:t>
                      </a:r>
                    </a:p>
                  </a:txBody>
                  <a:tcPr marL="55845" marR="55845" marT="55845" marB="5584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1. Its resolution is low.</a:t>
                      </a:r>
                    </a:p>
                  </a:txBody>
                  <a:tcPr marL="55845" marR="55845" marT="55845" marB="5584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312733">
                <a:tc>
                  <a:txBody>
                    <a:bodyPr/>
                    <a:lstStyle/>
                    <a:p>
                      <a:pPr algn="just" fontAlgn="t"/>
                      <a:r>
                        <a:rPr lang="en-US" sz="1300">
                          <a:solidFill>
                            <a:srgbClr val="333333"/>
                          </a:solidFill>
                          <a:effectLst/>
                          <a:latin typeface="inter-regular"/>
                        </a:rPr>
                        <a:t>2. It is more expensive</a:t>
                      </a:r>
                    </a:p>
                  </a:txBody>
                  <a:tcPr marL="55845" marR="55845" marT="55845" marB="5584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dirty="0">
                          <a:solidFill>
                            <a:srgbClr val="333333"/>
                          </a:solidFill>
                          <a:effectLst/>
                          <a:latin typeface="inter-regular"/>
                        </a:rPr>
                        <a:t>2. It is less expensive</a:t>
                      </a:r>
                    </a:p>
                  </a:txBody>
                  <a:tcPr marL="55845" marR="55845" marT="55845" marB="5584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513776">
                <a:tc>
                  <a:txBody>
                    <a:bodyPr/>
                    <a:lstStyle/>
                    <a:p>
                      <a:pPr algn="just" fontAlgn="t"/>
                      <a:r>
                        <a:rPr lang="en-US" sz="1300">
                          <a:solidFill>
                            <a:srgbClr val="333333"/>
                          </a:solidFill>
                          <a:effectLst/>
                          <a:latin typeface="inter-regular"/>
                        </a:rPr>
                        <a:t>3. Any modification if needed is easy</a:t>
                      </a:r>
                    </a:p>
                  </a:txBody>
                  <a:tcPr marL="55845" marR="55845" marT="55845" marB="5584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dirty="0">
                          <a:solidFill>
                            <a:srgbClr val="333333"/>
                          </a:solidFill>
                          <a:effectLst/>
                          <a:latin typeface="inter-regular"/>
                        </a:rPr>
                        <a:t>3.Modification is tough</a:t>
                      </a:r>
                    </a:p>
                  </a:txBody>
                  <a:tcPr marL="55845" marR="55845" marT="55845" marB="5584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312733">
                <a:tc>
                  <a:txBody>
                    <a:bodyPr/>
                    <a:lstStyle/>
                    <a:p>
                      <a:pPr algn="just" fontAlgn="t"/>
                      <a:r>
                        <a:rPr lang="en-US" sz="1300" dirty="0">
                          <a:solidFill>
                            <a:srgbClr val="333333"/>
                          </a:solidFill>
                          <a:effectLst/>
                          <a:latin typeface="inter-regular"/>
                        </a:rPr>
                        <a:t>4. Solid pattern is tough to fill</a:t>
                      </a:r>
                    </a:p>
                  </a:txBody>
                  <a:tcPr marL="55845" marR="55845" marT="55845" marB="5584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4.Solid pattern is easy to fill</a:t>
                      </a:r>
                    </a:p>
                  </a:txBody>
                  <a:tcPr marL="55845" marR="55845" marT="55845" marB="5584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513776">
                <a:tc>
                  <a:txBody>
                    <a:bodyPr/>
                    <a:lstStyle/>
                    <a:p>
                      <a:pPr algn="just" fontAlgn="t"/>
                      <a:r>
                        <a:rPr lang="en-US" sz="1300">
                          <a:solidFill>
                            <a:srgbClr val="333333"/>
                          </a:solidFill>
                          <a:effectLst/>
                          <a:latin typeface="inter-regular"/>
                        </a:rPr>
                        <a:t>5. Refresh rate depends or resolution</a:t>
                      </a:r>
                    </a:p>
                  </a:txBody>
                  <a:tcPr marL="55845" marR="55845" marT="55845" marB="5584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5. Refresh rate does not depend on the picture.</a:t>
                      </a:r>
                    </a:p>
                  </a:txBody>
                  <a:tcPr marL="55845" marR="55845" marT="55845" marB="5584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513776">
                <a:tc>
                  <a:txBody>
                    <a:bodyPr/>
                    <a:lstStyle/>
                    <a:p>
                      <a:pPr algn="just" fontAlgn="t"/>
                      <a:r>
                        <a:rPr lang="en-US" sz="1300">
                          <a:solidFill>
                            <a:srgbClr val="333333"/>
                          </a:solidFill>
                          <a:effectLst/>
                          <a:latin typeface="inter-regular"/>
                        </a:rPr>
                        <a:t>6. Only screen with view on an area is displayed.</a:t>
                      </a:r>
                    </a:p>
                  </a:txBody>
                  <a:tcPr marL="55845" marR="55845" marT="55845" marB="5584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6. Whole screen is scanned.</a:t>
                      </a:r>
                    </a:p>
                  </a:txBody>
                  <a:tcPr marL="55845" marR="55845" marT="55845" marB="5584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513776">
                <a:tc>
                  <a:txBody>
                    <a:bodyPr/>
                    <a:lstStyle/>
                    <a:p>
                      <a:pPr algn="just" fontAlgn="t"/>
                      <a:r>
                        <a:rPr lang="en-US" sz="1300">
                          <a:solidFill>
                            <a:srgbClr val="333333"/>
                          </a:solidFill>
                          <a:effectLst/>
                          <a:latin typeface="inter-regular"/>
                        </a:rPr>
                        <a:t>7. Beam Penetration technology come under it.</a:t>
                      </a:r>
                    </a:p>
                  </a:txBody>
                  <a:tcPr marL="55845" marR="55845" marT="55845" marB="5584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dirty="0">
                          <a:solidFill>
                            <a:srgbClr val="333333"/>
                          </a:solidFill>
                          <a:effectLst/>
                          <a:latin typeface="inter-regular"/>
                        </a:rPr>
                        <a:t>7. Shadow </a:t>
                      </a:r>
                      <a:r>
                        <a:rPr lang="en-US" sz="1300" dirty="0" smtClean="0">
                          <a:solidFill>
                            <a:srgbClr val="333333"/>
                          </a:solidFill>
                          <a:effectLst/>
                          <a:latin typeface="inter-regular"/>
                        </a:rPr>
                        <a:t>mask </a:t>
                      </a:r>
                      <a:r>
                        <a:rPr lang="en-US" sz="1300" dirty="0">
                          <a:solidFill>
                            <a:srgbClr val="333333"/>
                          </a:solidFill>
                          <a:effectLst/>
                          <a:latin typeface="inter-regular"/>
                        </a:rPr>
                        <a:t>technology came under this.</a:t>
                      </a:r>
                    </a:p>
                  </a:txBody>
                  <a:tcPr marL="55845" marR="55845" marT="55845" marB="5584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513776">
                <a:tc>
                  <a:txBody>
                    <a:bodyPr/>
                    <a:lstStyle/>
                    <a:p>
                      <a:pPr algn="just" fontAlgn="t"/>
                      <a:r>
                        <a:rPr lang="en-US" sz="1300">
                          <a:solidFill>
                            <a:srgbClr val="333333"/>
                          </a:solidFill>
                          <a:effectLst/>
                          <a:latin typeface="inter-regular"/>
                        </a:rPr>
                        <a:t>8. It does not use interlacing method.</a:t>
                      </a:r>
                    </a:p>
                  </a:txBody>
                  <a:tcPr marL="55845" marR="55845" marT="55845" marB="5584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8. It uses interlacing</a:t>
                      </a:r>
                    </a:p>
                  </a:txBody>
                  <a:tcPr marL="55845" marR="55845" marT="55845" marB="5584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513776">
                <a:tc>
                  <a:txBody>
                    <a:bodyPr/>
                    <a:lstStyle/>
                    <a:p>
                      <a:pPr algn="just" fontAlgn="t"/>
                      <a:r>
                        <a:rPr lang="en-US" sz="1300" dirty="0">
                          <a:solidFill>
                            <a:srgbClr val="333333"/>
                          </a:solidFill>
                          <a:effectLst/>
                          <a:latin typeface="inter-regular"/>
                        </a:rPr>
                        <a:t>9. It is restricted to line drawing applications</a:t>
                      </a:r>
                    </a:p>
                  </a:txBody>
                  <a:tcPr marL="55845" marR="55845" marT="55845" marB="5584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dirty="0">
                          <a:solidFill>
                            <a:srgbClr val="333333"/>
                          </a:solidFill>
                          <a:effectLst/>
                          <a:latin typeface="inter-regular"/>
                        </a:rPr>
                        <a:t>9. It is suitable for realistic display.</a:t>
                      </a:r>
                    </a:p>
                  </a:txBody>
                  <a:tcPr marL="55845" marR="55845" marT="55845" marB="5584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69438577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defRPr/>
            </a:pPr>
            <a:r>
              <a:rPr lang="en-GB" sz="3200" dirty="0" smtClean="0">
                <a:solidFill>
                  <a:srgbClr val="FF0000"/>
                </a:solidFill>
                <a:effectLst>
                  <a:outerShdw blurRad="38100" dist="38100" dir="2700000" algn="tl">
                    <a:srgbClr val="FFFFFF"/>
                  </a:outerShdw>
                </a:effectLst>
                <a:latin typeface="Comic Sans MS" pitchFamily="66" charset="0"/>
              </a:rPr>
              <a:t>CRT Display : Advantages</a:t>
            </a:r>
            <a:endParaRPr lang="en-IN" sz="3200" dirty="0" smtClean="0">
              <a:solidFill>
                <a:srgbClr val="FF0000"/>
              </a:solidFill>
              <a:effectLst>
                <a:outerShdw blurRad="38100" dist="38100" dir="2700000" algn="tl">
                  <a:srgbClr val="FFFFFF"/>
                </a:outerShdw>
              </a:effectLst>
              <a:latin typeface="Comic Sans MS" pitchFamily="66" charset="0"/>
            </a:endParaRPr>
          </a:p>
        </p:txBody>
      </p:sp>
      <p:sp>
        <p:nvSpPr>
          <p:cNvPr id="26627" name="Rectangle 3"/>
          <p:cNvSpPr>
            <a:spLocks noGrp="1" noChangeArrowheads="1"/>
          </p:cNvSpPr>
          <p:nvPr>
            <p:ph type="body" idx="1"/>
          </p:nvPr>
        </p:nvSpPr>
        <p:spPr>
          <a:xfrm>
            <a:off x="323850" y="1789113"/>
            <a:ext cx="9144000" cy="5068887"/>
          </a:xfrm>
        </p:spPr>
        <p:txBody>
          <a:bodyPr/>
          <a:lstStyle/>
          <a:p>
            <a:pPr eaLnBrk="1" hangingPunct="1">
              <a:lnSpc>
                <a:spcPct val="115000"/>
              </a:lnSpc>
            </a:pPr>
            <a:r>
              <a:rPr lang="en-IN" altLang="en-US" sz="2400" b="1" u="sng" dirty="0" smtClean="0">
                <a:latin typeface="Comic Sans MS" panose="030F0702030302020204" pitchFamily="66" charset="0"/>
              </a:rPr>
              <a:t>Resolution and Aspect Ratio</a:t>
            </a:r>
            <a:r>
              <a:rPr lang="en-IN" altLang="en-US" sz="2400" dirty="0" smtClean="0">
                <a:latin typeface="Comic Sans MS" panose="030F0702030302020204" pitchFamily="66" charset="0"/>
              </a:rPr>
              <a:t> </a:t>
            </a:r>
            <a:br>
              <a:rPr lang="en-IN" altLang="en-US" sz="2400" dirty="0" smtClean="0">
                <a:latin typeface="Comic Sans MS" panose="030F0702030302020204" pitchFamily="66" charset="0"/>
              </a:rPr>
            </a:br>
            <a:r>
              <a:rPr lang="en-IN" altLang="en-US" sz="2400" dirty="0" smtClean="0">
                <a:latin typeface="Comic Sans MS" panose="030F0702030302020204" pitchFamily="66" charset="0"/>
              </a:rPr>
              <a:t>Operate at any resolution, geometry and aspect ratio without the need for rescaling the image. </a:t>
            </a:r>
          </a:p>
          <a:p>
            <a:pPr eaLnBrk="1" hangingPunct="1">
              <a:lnSpc>
                <a:spcPct val="115000"/>
              </a:lnSpc>
              <a:buFontTx/>
              <a:buNone/>
            </a:pPr>
            <a:endParaRPr lang="en-IN" altLang="en-US" sz="2400" b="1" dirty="0" smtClean="0">
              <a:latin typeface="Comic Sans MS" panose="030F0702030302020204" pitchFamily="66" charset="0"/>
            </a:endParaRPr>
          </a:p>
          <a:p>
            <a:pPr eaLnBrk="1" hangingPunct="1">
              <a:lnSpc>
                <a:spcPct val="115000"/>
              </a:lnSpc>
            </a:pPr>
            <a:r>
              <a:rPr lang="en-IN" altLang="en-US" sz="2400" b="1" u="sng" dirty="0" smtClean="0">
                <a:latin typeface="Comic Sans MS" panose="030F0702030302020204" pitchFamily="66" charset="0"/>
              </a:rPr>
              <a:t>Highest Resolutions</a:t>
            </a:r>
            <a:r>
              <a:rPr lang="en-IN" altLang="en-US" sz="2400" dirty="0" smtClean="0">
                <a:latin typeface="Comic Sans MS" panose="030F0702030302020204" pitchFamily="66" charset="0"/>
              </a:rPr>
              <a:t> </a:t>
            </a:r>
            <a:br>
              <a:rPr lang="en-IN" altLang="en-US" sz="2400" dirty="0" smtClean="0">
                <a:latin typeface="Comic Sans MS" panose="030F0702030302020204" pitchFamily="66" charset="0"/>
              </a:rPr>
            </a:br>
            <a:r>
              <a:rPr lang="en-IN" altLang="en-US" sz="2400" dirty="0" smtClean="0">
                <a:latin typeface="Comic Sans MS" panose="030F0702030302020204" pitchFamily="66" charset="0"/>
              </a:rPr>
              <a:t>run at the highest pixel resolutions generally available. </a:t>
            </a:r>
          </a:p>
          <a:p>
            <a:pPr eaLnBrk="1" hangingPunct="1">
              <a:lnSpc>
                <a:spcPct val="115000"/>
              </a:lnSpc>
              <a:buFontTx/>
              <a:buNone/>
            </a:pPr>
            <a:endParaRPr lang="en-IN" altLang="en-US" sz="2400" b="1" dirty="0" smtClean="0">
              <a:latin typeface="Comic Sans MS" panose="030F0702030302020204" pitchFamily="66" charset="0"/>
            </a:endParaRPr>
          </a:p>
          <a:p>
            <a:pPr eaLnBrk="1" hangingPunct="1">
              <a:lnSpc>
                <a:spcPct val="115000"/>
              </a:lnSpc>
            </a:pPr>
            <a:r>
              <a:rPr lang="en-IN" altLang="en-US" sz="2400" b="1" u="sng" dirty="0" smtClean="0">
                <a:latin typeface="Comic Sans MS" panose="030F0702030302020204" pitchFamily="66" charset="0"/>
              </a:rPr>
              <a:t>Black-Level and Contrast</a:t>
            </a:r>
            <a:r>
              <a:rPr lang="en-IN" altLang="en-US" sz="2400" dirty="0" smtClean="0">
                <a:latin typeface="Comic Sans MS" panose="030F0702030302020204" pitchFamily="66" charset="0"/>
              </a:rPr>
              <a:t> </a:t>
            </a:r>
            <a:br>
              <a:rPr lang="en-IN" altLang="en-US" sz="2400" dirty="0" smtClean="0">
                <a:latin typeface="Comic Sans MS" panose="030F0702030302020204" pitchFamily="66" charset="0"/>
              </a:rPr>
            </a:br>
            <a:r>
              <a:rPr lang="en-IN" altLang="en-US" sz="2400" dirty="0" smtClean="0">
                <a:latin typeface="Comic Sans MS" panose="030F0702030302020204" pitchFamily="66" charset="0"/>
              </a:rPr>
              <a:t>Produce a very dark black and the highest contrast levels normally available. </a:t>
            </a:r>
          </a:p>
        </p:txBody>
      </p:sp>
    </p:spTree>
    <p:extLst>
      <p:ext uri="{BB962C8B-B14F-4D97-AF65-F5344CB8AC3E}">
        <p14:creationId xmlns:p14="http://schemas.microsoft.com/office/powerpoint/2010/main" val="67566533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1"/>
          </p:nvPr>
        </p:nvSpPr>
        <p:spPr/>
        <p:txBody>
          <a:bodyPr/>
          <a:lstStyle/>
          <a:p>
            <a:pPr eaLnBrk="1" hangingPunct="1">
              <a:lnSpc>
                <a:spcPct val="90000"/>
              </a:lnSpc>
            </a:pPr>
            <a:endParaRPr lang="en-IN" altLang="en-US" sz="2400" smtClean="0">
              <a:solidFill>
                <a:schemeClr val="bg1"/>
              </a:solidFill>
            </a:endParaRPr>
          </a:p>
          <a:p>
            <a:pPr eaLnBrk="1" hangingPunct="1">
              <a:lnSpc>
                <a:spcPct val="90000"/>
              </a:lnSpc>
            </a:pPr>
            <a:endParaRPr lang="en-IN" altLang="en-US" sz="2400" smtClean="0">
              <a:solidFill>
                <a:schemeClr val="bg1"/>
              </a:solidFill>
            </a:endParaRPr>
          </a:p>
        </p:txBody>
      </p:sp>
      <p:sp>
        <p:nvSpPr>
          <p:cNvPr id="27651" name="Rectangle 4"/>
          <p:cNvSpPr>
            <a:spLocks noChangeArrowheads="1"/>
          </p:cNvSpPr>
          <p:nvPr/>
        </p:nvSpPr>
        <p:spPr bwMode="auto">
          <a:xfrm>
            <a:off x="0" y="1628775"/>
            <a:ext cx="8785225" cy="429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5000"/>
              </a:lnSpc>
              <a:buFontTx/>
              <a:buChar char="•"/>
            </a:pPr>
            <a:r>
              <a:rPr lang="en-IN" altLang="en-US" sz="2400" b="1" dirty="0">
                <a:latin typeface="Comic Sans MS" panose="030F0702030302020204" pitchFamily="66" charset="0"/>
              </a:rPr>
              <a:t>  </a:t>
            </a:r>
            <a:r>
              <a:rPr lang="en-IN" altLang="en-US" sz="2400" b="1" u="sng" dirty="0" err="1">
                <a:latin typeface="Comic Sans MS" panose="030F0702030302020204" pitchFamily="66" charset="0"/>
              </a:rPr>
              <a:t>Color</a:t>
            </a:r>
            <a:r>
              <a:rPr lang="en-IN" altLang="en-US" sz="2400" b="1" u="sng" dirty="0">
                <a:latin typeface="Comic Sans MS" panose="030F0702030302020204" pitchFamily="66" charset="0"/>
              </a:rPr>
              <a:t> and </a:t>
            </a:r>
            <a:r>
              <a:rPr lang="en-IN" altLang="en-US" sz="2400" b="1" u="sng" dirty="0" err="1">
                <a:latin typeface="Comic Sans MS" panose="030F0702030302020204" pitchFamily="66" charset="0"/>
              </a:rPr>
              <a:t>Gray</a:t>
            </a:r>
            <a:r>
              <a:rPr lang="en-IN" altLang="en-US" sz="2400" b="1" u="sng" dirty="0">
                <a:latin typeface="Comic Sans MS" panose="030F0702030302020204" pitchFamily="66" charset="0"/>
              </a:rPr>
              <a:t>-Scale Accuracy</a:t>
            </a:r>
            <a:r>
              <a:rPr lang="en-IN" altLang="en-US" sz="2400" dirty="0">
                <a:latin typeface="Comic Sans MS" panose="030F0702030302020204" pitchFamily="66" charset="0"/>
              </a:rPr>
              <a:t> </a:t>
            </a:r>
            <a:br>
              <a:rPr lang="en-IN" altLang="en-US" sz="2400" dirty="0">
                <a:latin typeface="Comic Sans MS" panose="030F0702030302020204" pitchFamily="66" charset="0"/>
              </a:rPr>
            </a:br>
            <a:r>
              <a:rPr lang="en-IN" altLang="en-US" sz="2400" dirty="0">
                <a:latin typeface="Comic Sans MS" panose="030F0702030302020204" pitchFamily="66" charset="0"/>
              </a:rPr>
              <a:t>    Produces the very best </a:t>
            </a:r>
            <a:r>
              <a:rPr lang="en-IN" altLang="en-US" sz="2400" dirty="0" err="1">
                <a:latin typeface="Comic Sans MS" panose="030F0702030302020204" pitchFamily="66" charset="0"/>
              </a:rPr>
              <a:t>color</a:t>
            </a:r>
            <a:r>
              <a:rPr lang="en-IN" altLang="en-US" sz="2400" dirty="0">
                <a:latin typeface="Comic Sans MS" panose="030F0702030302020204" pitchFamily="66" charset="0"/>
              </a:rPr>
              <a:t> and </a:t>
            </a:r>
            <a:r>
              <a:rPr lang="en-IN" altLang="en-US" sz="2400" dirty="0" err="1">
                <a:latin typeface="Comic Sans MS" panose="030F0702030302020204" pitchFamily="66" charset="0"/>
              </a:rPr>
              <a:t>gray</a:t>
            </a:r>
            <a:r>
              <a:rPr lang="en-IN" altLang="en-US" sz="2400" dirty="0">
                <a:latin typeface="Comic Sans MS" panose="030F0702030302020204" pitchFamily="66" charset="0"/>
              </a:rPr>
              <a:t>-scale with an </a:t>
            </a:r>
          </a:p>
          <a:p>
            <a:pPr eaLnBrk="1" hangingPunct="1">
              <a:lnSpc>
                <a:spcPct val="115000"/>
              </a:lnSpc>
            </a:pPr>
            <a:r>
              <a:rPr lang="en-IN" altLang="en-US" sz="2400" dirty="0">
                <a:latin typeface="Comic Sans MS" panose="030F0702030302020204" pitchFamily="66" charset="0"/>
              </a:rPr>
              <a:t>    infinite number of intensity levels. </a:t>
            </a:r>
          </a:p>
          <a:p>
            <a:pPr eaLnBrk="1" hangingPunct="1">
              <a:lnSpc>
                <a:spcPct val="115000"/>
              </a:lnSpc>
            </a:pPr>
            <a:endParaRPr lang="en-IN" altLang="en-US" sz="2400" b="1" dirty="0">
              <a:latin typeface="Comic Sans MS" panose="030F0702030302020204" pitchFamily="66" charset="0"/>
            </a:endParaRPr>
          </a:p>
          <a:p>
            <a:pPr eaLnBrk="1" hangingPunct="1">
              <a:lnSpc>
                <a:spcPct val="115000"/>
              </a:lnSpc>
              <a:buFontTx/>
              <a:buChar char="•"/>
            </a:pPr>
            <a:r>
              <a:rPr lang="en-IN" altLang="en-US" sz="2400" b="1" dirty="0">
                <a:latin typeface="Comic Sans MS" panose="030F0702030302020204" pitchFamily="66" charset="0"/>
              </a:rPr>
              <a:t>  </a:t>
            </a:r>
            <a:r>
              <a:rPr lang="en-IN" altLang="en-US" sz="2400" b="1" u="sng" dirty="0">
                <a:latin typeface="Comic Sans MS" panose="030F0702030302020204" pitchFamily="66" charset="0"/>
              </a:rPr>
              <a:t>Motion </a:t>
            </a:r>
            <a:r>
              <a:rPr lang="en-IN" altLang="en-US" sz="2400" b="1" u="sng" dirty="0" err="1">
                <a:latin typeface="Comic Sans MS" panose="030F0702030302020204" pitchFamily="66" charset="0"/>
              </a:rPr>
              <a:t>Artifacts</a:t>
            </a:r>
            <a:r>
              <a:rPr lang="en-IN" altLang="en-US" sz="2400" dirty="0">
                <a:latin typeface="Comic Sans MS" panose="030F0702030302020204" pitchFamily="66" charset="0"/>
              </a:rPr>
              <a:t> </a:t>
            </a:r>
            <a:br>
              <a:rPr lang="en-IN" altLang="en-US" sz="2400" dirty="0">
                <a:latin typeface="Comic Sans MS" panose="030F0702030302020204" pitchFamily="66" charset="0"/>
              </a:rPr>
            </a:br>
            <a:r>
              <a:rPr lang="en-IN" altLang="en-US" sz="2400" dirty="0">
                <a:latin typeface="Comic Sans MS" panose="030F0702030302020204" pitchFamily="66" charset="0"/>
              </a:rPr>
              <a:t>    Have fast response times and no motion </a:t>
            </a:r>
            <a:r>
              <a:rPr lang="en-IN" altLang="en-US" sz="2400" dirty="0" err="1">
                <a:latin typeface="Comic Sans MS" panose="030F0702030302020204" pitchFamily="66" charset="0"/>
              </a:rPr>
              <a:t>artifacts</a:t>
            </a:r>
            <a:r>
              <a:rPr lang="en-IN" altLang="en-US" sz="2400" dirty="0">
                <a:latin typeface="Comic Sans MS" panose="030F0702030302020204" pitchFamily="66" charset="0"/>
              </a:rPr>
              <a:t> so best      </a:t>
            </a:r>
          </a:p>
          <a:p>
            <a:pPr eaLnBrk="1" hangingPunct="1">
              <a:lnSpc>
                <a:spcPct val="115000"/>
              </a:lnSpc>
            </a:pPr>
            <a:r>
              <a:rPr lang="en-IN" altLang="en-US" sz="2400" dirty="0">
                <a:latin typeface="Comic Sans MS" panose="030F0702030302020204" pitchFamily="66" charset="0"/>
              </a:rPr>
              <a:t>    for rapidly changing images. </a:t>
            </a:r>
          </a:p>
          <a:p>
            <a:pPr eaLnBrk="1" hangingPunct="1">
              <a:lnSpc>
                <a:spcPct val="115000"/>
              </a:lnSpc>
            </a:pPr>
            <a:endParaRPr lang="en-IN" altLang="en-US" sz="2400" b="1" dirty="0">
              <a:latin typeface="Comic Sans MS" panose="030F0702030302020204" pitchFamily="66" charset="0"/>
            </a:endParaRPr>
          </a:p>
          <a:p>
            <a:pPr eaLnBrk="1" hangingPunct="1">
              <a:lnSpc>
                <a:spcPct val="115000"/>
              </a:lnSpc>
              <a:buFontTx/>
              <a:buChar char="•"/>
            </a:pPr>
            <a:r>
              <a:rPr lang="en-IN" altLang="en-US" sz="2400" b="1" dirty="0">
                <a:latin typeface="Comic Sans MS" panose="030F0702030302020204" pitchFamily="66" charset="0"/>
              </a:rPr>
              <a:t>  </a:t>
            </a:r>
            <a:r>
              <a:rPr lang="en-IN" altLang="en-US" sz="2400" b="1" u="sng" dirty="0">
                <a:latin typeface="Comic Sans MS" panose="030F0702030302020204" pitchFamily="66" charset="0"/>
              </a:rPr>
              <a:t>Cost</a:t>
            </a:r>
            <a:r>
              <a:rPr lang="en-IN" altLang="en-US" sz="2400" u="sng" dirty="0">
                <a:latin typeface="Comic Sans MS" panose="030F0702030302020204" pitchFamily="66" charset="0"/>
              </a:rPr>
              <a:t> </a:t>
            </a:r>
            <a:r>
              <a:rPr lang="en-IN" altLang="en-US" sz="2400" dirty="0">
                <a:latin typeface="Comic Sans MS" panose="030F0702030302020204" pitchFamily="66" charset="0"/>
              </a:rPr>
              <a:t/>
            </a:r>
            <a:br>
              <a:rPr lang="en-IN" altLang="en-US" sz="2400" dirty="0">
                <a:latin typeface="Comic Sans MS" panose="030F0702030302020204" pitchFamily="66" charset="0"/>
              </a:rPr>
            </a:br>
            <a:r>
              <a:rPr lang="en-IN" altLang="en-US" sz="2400" dirty="0">
                <a:latin typeface="Comic Sans MS" panose="030F0702030302020204" pitchFamily="66" charset="0"/>
              </a:rPr>
              <a:t>     Less expensive than other display technologies.</a:t>
            </a:r>
          </a:p>
        </p:txBody>
      </p:sp>
      <p:sp>
        <p:nvSpPr>
          <p:cNvPr id="48134" name="Rectangle 6"/>
          <p:cNvSpPr>
            <a:spLocks noGrp="1" noChangeArrowheads="1"/>
          </p:cNvSpPr>
          <p:nvPr>
            <p:ph type="title"/>
          </p:nvPr>
        </p:nvSpPr>
        <p:spPr/>
        <p:txBody>
          <a:bodyPr/>
          <a:lstStyle/>
          <a:p>
            <a:pPr eaLnBrk="1" hangingPunct="1">
              <a:defRPr/>
            </a:pPr>
            <a:r>
              <a:rPr lang="en-GB" sz="3200" dirty="0" smtClean="0">
                <a:solidFill>
                  <a:srgbClr val="FF0000"/>
                </a:solidFill>
                <a:effectLst>
                  <a:outerShdw blurRad="38100" dist="38100" dir="2700000" algn="tl">
                    <a:srgbClr val="FFFFFF"/>
                  </a:outerShdw>
                </a:effectLst>
                <a:latin typeface="Comic Sans MS" pitchFamily="66" charset="0"/>
              </a:rPr>
              <a:t>CRT Display : Advantages</a:t>
            </a:r>
            <a:endParaRPr lang="en-IN" sz="3200" dirty="0" smtClean="0">
              <a:solidFill>
                <a:srgbClr val="FF0000"/>
              </a:solidFill>
              <a:effectLst>
                <a:outerShdw blurRad="38100" dist="38100" dir="2700000" algn="tl">
                  <a:srgbClr val="FFFFFF"/>
                </a:outerShdw>
              </a:effectLst>
              <a:latin typeface="Comic Sans MS" pitchFamily="66" charset="0"/>
            </a:endParaRPr>
          </a:p>
        </p:txBody>
      </p:sp>
    </p:spTree>
    <p:extLst>
      <p:ext uri="{BB962C8B-B14F-4D97-AF65-F5344CB8AC3E}">
        <p14:creationId xmlns:p14="http://schemas.microsoft.com/office/powerpoint/2010/main" val="87862375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body" idx="1"/>
          </p:nvPr>
        </p:nvSpPr>
        <p:spPr>
          <a:xfrm>
            <a:off x="179388" y="1600200"/>
            <a:ext cx="8785225" cy="4924425"/>
          </a:xfrm>
        </p:spPr>
        <p:txBody>
          <a:bodyPr>
            <a:normAutofit fontScale="92500" lnSpcReduction="10000"/>
          </a:bodyPr>
          <a:lstStyle/>
          <a:p>
            <a:pPr eaLnBrk="1" hangingPunct="1">
              <a:lnSpc>
                <a:spcPct val="115000"/>
              </a:lnSpc>
            </a:pPr>
            <a:r>
              <a:rPr lang="en-IN" altLang="en-US" sz="2400" b="1" dirty="0" smtClean="0">
                <a:latin typeface="Comic Sans MS" panose="030F0702030302020204" pitchFamily="66" charset="0"/>
              </a:rPr>
              <a:t>Sharpness</a:t>
            </a:r>
            <a:r>
              <a:rPr lang="en-IN" altLang="en-US" sz="2400" dirty="0" smtClean="0">
                <a:latin typeface="Comic Sans MS" panose="030F0702030302020204" pitchFamily="66" charset="0"/>
              </a:rPr>
              <a:t> </a:t>
            </a:r>
            <a:br>
              <a:rPr lang="en-IN" altLang="en-US" sz="2400" dirty="0" smtClean="0">
                <a:latin typeface="Comic Sans MS" panose="030F0702030302020204" pitchFamily="66" charset="0"/>
              </a:rPr>
            </a:br>
            <a:r>
              <a:rPr lang="en-IN" altLang="en-US" sz="2400" dirty="0" smtClean="0">
                <a:latin typeface="Comic Sans MS" panose="030F0702030302020204" pitchFamily="66" charset="0"/>
              </a:rPr>
              <a:t>not as sharp as an LCD at its native resolution.</a:t>
            </a:r>
          </a:p>
          <a:p>
            <a:pPr eaLnBrk="1" hangingPunct="1">
              <a:lnSpc>
                <a:spcPct val="115000"/>
              </a:lnSpc>
            </a:pPr>
            <a:r>
              <a:rPr lang="en-IN" altLang="en-US" sz="2400" b="1" dirty="0" smtClean="0">
                <a:latin typeface="Comic Sans MS" panose="030F0702030302020204" pitchFamily="66" charset="0"/>
              </a:rPr>
              <a:t>Geometric Distortion</a:t>
            </a:r>
            <a:r>
              <a:rPr lang="en-IN" altLang="en-US" sz="2400" dirty="0" smtClean="0">
                <a:latin typeface="Comic Sans MS" panose="030F0702030302020204" pitchFamily="66" charset="0"/>
              </a:rPr>
              <a:t> </a:t>
            </a:r>
            <a:br>
              <a:rPr lang="en-IN" altLang="en-US" sz="2400" dirty="0" smtClean="0">
                <a:latin typeface="Comic Sans MS" panose="030F0702030302020204" pitchFamily="66" charset="0"/>
              </a:rPr>
            </a:br>
            <a:r>
              <a:rPr lang="en-IN" altLang="en-US" sz="2400" dirty="0" smtClean="0">
                <a:latin typeface="Comic Sans MS" panose="030F0702030302020204" pitchFamily="66" charset="0"/>
              </a:rPr>
              <a:t>affected by magnetic fields from other equipment including other CRTs. </a:t>
            </a:r>
            <a:endParaRPr lang="en-IN" altLang="en-US" sz="2400" b="1" dirty="0" smtClean="0">
              <a:latin typeface="Comic Sans MS" panose="030F0702030302020204" pitchFamily="66" charset="0"/>
            </a:endParaRPr>
          </a:p>
          <a:p>
            <a:pPr eaLnBrk="1" hangingPunct="1">
              <a:lnSpc>
                <a:spcPct val="115000"/>
              </a:lnSpc>
            </a:pPr>
            <a:r>
              <a:rPr lang="en-IN" altLang="en-US" sz="2400" b="1" dirty="0" smtClean="0">
                <a:latin typeface="Comic Sans MS" panose="030F0702030302020204" pitchFamily="66" charset="0"/>
              </a:rPr>
              <a:t>Brightness</a:t>
            </a:r>
            <a:r>
              <a:rPr lang="en-IN" altLang="en-US" sz="2400" dirty="0" smtClean="0">
                <a:latin typeface="Comic Sans MS" panose="030F0702030302020204" pitchFamily="66" charset="0"/>
              </a:rPr>
              <a:t> </a:t>
            </a:r>
            <a:br>
              <a:rPr lang="en-IN" altLang="en-US" sz="2400" dirty="0" smtClean="0">
                <a:latin typeface="Comic Sans MS" panose="030F0702030302020204" pitchFamily="66" charset="0"/>
              </a:rPr>
            </a:br>
            <a:r>
              <a:rPr lang="en-IN" altLang="en-US" sz="2400" dirty="0" smtClean="0">
                <a:latin typeface="Comic Sans MS" panose="030F0702030302020204" pitchFamily="66" charset="0"/>
              </a:rPr>
              <a:t>Not suitable for very brightly lit environments. </a:t>
            </a:r>
          </a:p>
          <a:p>
            <a:pPr eaLnBrk="1" hangingPunct="1">
              <a:lnSpc>
                <a:spcPct val="115000"/>
              </a:lnSpc>
            </a:pPr>
            <a:r>
              <a:rPr lang="en-US" altLang="en-US" sz="2400" dirty="0" smtClean="0">
                <a:latin typeface="Comic Sans MS" panose="030F0702030302020204" pitchFamily="66" charset="0"/>
              </a:rPr>
              <a:t> </a:t>
            </a:r>
            <a:r>
              <a:rPr lang="en-IN" altLang="en-US" sz="2400" b="1" dirty="0" smtClean="0">
                <a:latin typeface="Comic Sans MS" panose="030F0702030302020204" pitchFamily="66" charset="0"/>
              </a:rPr>
              <a:t>Physical</a:t>
            </a:r>
            <a:r>
              <a:rPr lang="en-IN" altLang="en-US" sz="2400" dirty="0" smtClean="0">
                <a:latin typeface="Comic Sans MS" panose="030F0702030302020204" pitchFamily="66" charset="0"/>
              </a:rPr>
              <a:t> </a:t>
            </a:r>
            <a:br>
              <a:rPr lang="en-IN" altLang="en-US" sz="2400" dirty="0" smtClean="0">
                <a:latin typeface="Comic Sans MS" panose="030F0702030302020204" pitchFamily="66" charset="0"/>
              </a:rPr>
            </a:br>
            <a:r>
              <a:rPr lang="en-IN" altLang="en-US" sz="2400" dirty="0" smtClean="0">
                <a:latin typeface="Comic Sans MS" panose="030F0702030302020204" pitchFamily="66" charset="0"/>
              </a:rPr>
              <a:t>They are large, heavy, and bulky and  consume a lot of electricity and produce a lot of heat.</a:t>
            </a:r>
            <a:endParaRPr lang="en-IN" altLang="en-US" sz="2400" b="1" dirty="0" smtClean="0">
              <a:latin typeface="Comic Sans MS" panose="030F0702030302020204" pitchFamily="66" charset="0"/>
            </a:endParaRPr>
          </a:p>
          <a:p>
            <a:pPr eaLnBrk="1" hangingPunct="1">
              <a:lnSpc>
                <a:spcPct val="115000"/>
              </a:lnSpc>
            </a:pPr>
            <a:endParaRPr lang="en-IN" altLang="en-US" sz="2400" dirty="0" smtClean="0">
              <a:latin typeface="Comic Sans MS" panose="030F0702030302020204" pitchFamily="66" charset="0"/>
            </a:endParaRPr>
          </a:p>
          <a:p>
            <a:pPr eaLnBrk="1" hangingPunct="1">
              <a:lnSpc>
                <a:spcPct val="115000"/>
              </a:lnSpc>
            </a:pPr>
            <a:r>
              <a:rPr lang="en-IN" altLang="en-US" sz="2400" b="1" dirty="0" smtClean="0">
                <a:latin typeface="Comic Sans MS" panose="030F0702030302020204" pitchFamily="66" charset="0"/>
              </a:rPr>
              <a:t> </a:t>
            </a:r>
          </a:p>
        </p:txBody>
      </p:sp>
      <p:sp>
        <p:nvSpPr>
          <p:cNvPr id="49156" name="Rectangle 4"/>
          <p:cNvSpPr>
            <a:spLocks noGrp="1" noChangeArrowheads="1"/>
          </p:cNvSpPr>
          <p:nvPr>
            <p:ph type="title"/>
          </p:nvPr>
        </p:nvSpPr>
        <p:spPr/>
        <p:txBody>
          <a:bodyPr/>
          <a:lstStyle/>
          <a:p>
            <a:pPr eaLnBrk="1" hangingPunct="1">
              <a:defRPr/>
            </a:pPr>
            <a:r>
              <a:rPr lang="en-GB" sz="3200" dirty="0" smtClean="0">
                <a:solidFill>
                  <a:srgbClr val="FF0000"/>
                </a:solidFill>
                <a:effectLst>
                  <a:outerShdw blurRad="38100" dist="38100" dir="2700000" algn="tl">
                    <a:srgbClr val="FFFFFF"/>
                  </a:outerShdw>
                </a:effectLst>
                <a:latin typeface="Comic Sans MS" pitchFamily="66" charset="0"/>
              </a:rPr>
              <a:t>CRT Display : Disadvantages</a:t>
            </a:r>
            <a:endParaRPr lang="en-IN" sz="3200" dirty="0" smtClean="0">
              <a:solidFill>
                <a:srgbClr val="FF0000"/>
              </a:solidFill>
              <a:effectLst>
                <a:outerShdw blurRad="38100" dist="38100" dir="2700000" algn="tl">
                  <a:srgbClr val="FFFFFF"/>
                </a:outerShdw>
              </a:effectLst>
              <a:latin typeface="Comic Sans MS" pitchFamily="66" charset="0"/>
            </a:endParaRPr>
          </a:p>
        </p:txBody>
      </p:sp>
    </p:spTree>
    <p:extLst>
      <p:ext uri="{BB962C8B-B14F-4D97-AF65-F5344CB8AC3E}">
        <p14:creationId xmlns:p14="http://schemas.microsoft.com/office/powerpoint/2010/main" val="179383028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5"/>
          <p:cNvSpPr>
            <a:spLocks noGrp="1" noChangeArrowheads="1"/>
          </p:cNvSpPr>
          <p:nvPr>
            <p:ph type="title"/>
          </p:nvPr>
        </p:nvSpPr>
        <p:spPr>
          <a:xfrm>
            <a:off x="395288" y="188913"/>
            <a:ext cx="8229600" cy="1143000"/>
          </a:xfrm>
        </p:spPr>
        <p:txBody>
          <a:bodyPr/>
          <a:lstStyle/>
          <a:p>
            <a:pPr eaLnBrk="1" hangingPunct="1">
              <a:defRPr/>
            </a:pPr>
            <a:r>
              <a:rPr lang="en-US" sz="3200" dirty="0" smtClean="0">
                <a:solidFill>
                  <a:srgbClr val="FF0000"/>
                </a:solidFill>
                <a:effectLst>
                  <a:outerShdw blurRad="38100" dist="38100" dir="2700000" algn="tl">
                    <a:srgbClr val="FFFFFF"/>
                  </a:outerShdw>
                </a:effectLst>
                <a:latin typeface="Comic Sans MS" pitchFamily="66" charset="0"/>
              </a:rPr>
              <a:t>Direct View Storage Tube</a:t>
            </a:r>
            <a:endParaRPr lang="en-IN" sz="3200" dirty="0" smtClean="0">
              <a:solidFill>
                <a:srgbClr val="FF0000"/>
              </a:solidFill>
              <a:effectLst>
                <a:outerShdw blurRad="38100" dist="38100" dir="2700000" algn="tl">
                  <a:srgbClr val="FFFFFF"/>
                </a:outerShdw>
              </a:effectLst>
              <a:latin typeface="Comic Sans MS" pitchFamily="66" charset="0"/>
            </a:endParaRPr>
          </a:p>
        </p:txBody>
      </p:sp>
      <p:pic>
        <p:nvPicPr>
          <p:cNvPr id="5"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95288" y="2798762"/>
            <a:ext cx="7529512"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09600" y="1718819"/>
            <a:ext cx="7848600" cy="422167"/>
          </a:xfrm>
          <a:prstGeom prst="rect">
            <a:avLst/>
          </a:prstGeom>
        </p:spPr>
        <p:txBody>
          <a:bodyPr wrap="square">
            <a:spAutoFit/>
          </a:bodyPr>
          <a:lstStyle/>
          <a:p>
            <a:pPr algn="just">
              <a:lnSpc>
                <a:spcPct val="115000"/>
              </a:lnSpc>
            </a:pPr>
            <a:r>
              <a:rPr lang="en-US" altLang="en-US" sz="2000" dirty="0">
                <a:latin typeface="Comic Sans MS" panose="030F0702030302020204" pitchFamily="66" charset="0"/>
              </a:rPr>
              <a:t>In all the earlier technologies we need refreshing of the </a:t>
            </a:r>
            <a:r>
              <a:rPr lang="en-US" altLang="en-US" sz="2000" dirty="0" smtClean="0">
                <a:latin typeface="Comic Sans MS" panose="030F0702030302020204" pitchFamily="66" charset="0"/>
              </a:rPr>
              <a:t>screen.</a:t>
            </a:r>
          </a:p>
        </p:txBody>
      </p:sp>
    </p:spTree>
    <p:extLst>
      <p:ext uri="{BB962C8B-B14F-4D97-AF65-F5344CB8AC3E}">
        <p14:creationId xmlns:p14="http://schemas.microsoft.com/office/powerpoint/2010/main" val="268431626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611188" y="1700213"/>
            <a:ext cx="8172450" cy="2640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15000"/>
              </a:lnSpc>
            </a:pPr>
            <a:r>
              <a:rPr lang="en-US" altLang="en-US" sz="2400" dirty="0" smtClean="0">
                <a:latin typeface="Comic Sans MS" panose="030F0702030302020204" pitchFamily="66" charset="0"/>
              </a:rPr>
              <a:t>An </a:t>
            </a:r>
            <a:r>
              <a:rPr lang="en-US" altLang="en-US" sz="2400" dirty="0">
                <a:latin typeface="Comic Sans MS" panose="030F0702030302020204" pitchFamily="66" charset="0"/>
              </a:rPr>
              <a:t>alternative method is Direct View Storage Tube .It stores the picture information as a charge distribution just behind the phosphor coated screen.</a:t>
            </a:r>
          </a:p>
          <a:p>
            <a:pPr algn="just" eaLnBrk="1" hangingPunct="1">
              <a:lnSpc>
                <a:spcPct val="115000"/>
              </a:lnSpc>
            </a:pPr>
            <a:r>
              <a:rPr lang="en-US" altLang="en-US" sz="2400" dirty="0">
                <a:latin typeface="Comic Sans MS" panose="030F0702030302020204" pitchFamily="66" charset="0"/>
              </a:rPr>
              <a:t>Two electron guns primary gun and flood gun are used</a:t>
            </a:r>
          </a:p>
          <a:p>
            <a:pPr algn="just" eaLnBrk="1" hangingPunct="1">
              <a:lnSpc>
                <a:spcPct val="115000"/>
              </a:lnSpc>
            </a:pPr>
            <a:r>
              <a:rPr lang="en-US" altLang="en-US" sz="2400" dirty="0">
                <a:latin typeface="Comic Sans MS" panose="030F0702030302020204" pitchFamily="66" charset="0"/>
              </a:rPr>
              <a:t>Primary gun stores the picture pattern and flood gun maintains the picture display</a:t>
            </a:r>
            <a:endParaRPr lang="en-IN" altLang="en-US" sz="2400" dirty="0">
              <a:latin typeface="Comic Sans MS" panose="030F0702030302020204" pitchFamily="66" charset="0"/>
            </a:endParaRPr>
          </a:p>
        </p:txBody>
      </p:sp>
      <p:sp>
        <p:nvSpPr>
          <p:cNvPr id="39941" name="Rectangle 5"/>
          <p:cNvSpPr>
            <a:spLocks noGrp="1" noChangeArrowheads="1"/>
          </p:cNvSpPr>
          <p:nvPr>
            <p:ph type="title"/>
          </p:nvPr>
        </p:nvSpPr>
        <p:spPr>
          <a:xfrm>
            <a:off x="395288" y="188913"/>
            <a:ext cx="8229600" cy="1143000"/>
          </a:xfrm>
        </p:spPr>
        <p:txBody>
          <a:bodyPr/>
          <a:lstStyle/>
          <a:p>
            <a:pPr eaLnBrk="1" hangingPunct="1">
              <a:defRPr/>
            </a:pPr>
            <a:r>
              <a:rPr lang="en-US" sz="3200" dirty="0" smtClean="0">
                <a:solidFill>
                  <a:srgbClr val="FF0000"/>
                </a:solidFill>
                <a:effectLst>
                  <a:outerShdw blurRad="38100" dist="38100" dir="2700000" algn="tl">
                    <a:srgbClr val="FFFFFF"/>
                  </a:outerShdw>
                </a:effectLst>
                <a:latin typeface="Comic Sans MS" pitchFamily="66" charset="0"/>
              </a:rPr>
              <a:t>Direct View Storage Tube</a:t>
            </a:r>
            <a:endParaRPr lang="en-IN" sz="3200" dirty="0" smtClean="0">
              <a:solidFill>
                <a:srgbClr val="FF0000"/>
              </a:solidFill>
              <a:effectLst>
                <a:outerShdw blurRad="38100" dist="38100" dir="2700000" algn="tl">
                  <a:srgbClr val="FFFFFF"/>
                </a:outerShdw>
              </a:effectLst>
              <a:latin typeface="Comic Sans MS" pitchFamily="66" charset="0"/>
            </a:endParaRPr>
          </a:p>
        </p:txBody>
      </p:sp>
    </p:spTree>
    <p:extLst>
      <p:ext uri="{BB962C8B-B14F-4D97-AF65-F5344CB8AC3E}">
        <p14:creationId xmlns:p14="http://schemas.microsoft.com/office/powerpoint/2010/main" val="224790941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normAutofit/>
          </a:bodyPr>
          <a:lstStyle/>
          <a:p>
            <a:r>
              <a:rPr lang="en-US" b="1" dirty="0" smtClean="0"/>
              <a:t>Direct </a:t>
            </a:r>
            <a:r>
              <a:rPr lang="en-US" b="1" dirty="0"/>
              <a:t>View Storage Tube (DVST):</a:t>
            </a:r>
            <a:r>
              <a:rPr lang="en-US" dirty="0"/>
              <a:t> </a:t>
            </a:r>
          </a:p>
        </p:txBody>
      </p:sp>
      <p:sp>
        <p:nvSpPr>
          <p:cNvPr id="3" name="Content Placeholder 2"/>
          <p:cNvSpPr>
            <a:spLocks noGrp="1"/>
          </p:cNvSpPr>
          <p:nvPr>
            <p:ph idx="1"/>
          </p:nvPr>
        </p:nvSpPr>
        <p:spPr>
          <a:xfrm>
            <a:off x="381000" y="1447800"/>
            <a:ext cx="8229600" cy="4389120"/>
          </a:xfrm>
        </p:spPr>
        <p:txBody>
          <a:bodyPr/>
          <a:lstStyle/>
          <a:p>
            <a:pPr marL="0" indent="0" fontAlgn="base">
              <a:buNone/>
            </a:pPr>
            <a:r>
              <a:rPr lang="en-US" spc="-150" dirty="0">
                <a:latin typeface="+mj-lt"/>
                <a:cs typeface="Arial"/>
              </a:rPr>
              <a:t>DVST </a:t>
            </a:r>
            <a:r>
              <a:rPr lang="en-US" spc="-70" dirty="0">
                <a:latin typeface="+mj-lt"/>
                <a:cs typeface="Arial"/>
              </a:rPr>
              <a:t>gives </a:t>
            </a:r>
            <a:r>
              <a:rPr lang="en-US" spc="-25" dirty="0">
                <a:latin typeface="+mj-lt"/>
                <a:cs typeface="Arial"/>
              </a:rPr>
              <a:t>alternative method </a:t>
            </a:r>
            <a:r>
              <a:rPr lang="en-US" spc="5" dirty="0">
                <a:latin typeface="+mj-lt"/>
                <a:cs typeface="Arial"/>
              </a:rPr>
              <a:t>for </a:t>
            </a:r>
            <a:r>
              <a:rPr lang="en-US" spc="-30" dirty="0">
                <a:latin typeface="+mj-lt"/>
                <a:cs typeface="Arial"/>
              </a:rPr>
              <a:t>maintaining </a:t>
            </a:r>
            <a:r>
              <a:rPr lang="en-US" spc="-15" dirty="0">
                <a:latin typeface="+mj-lt"/>
                <a:cs typeface="Arial"/>
              </a:rPr>
              <a:t>the </a:t>
            </a:r>
            <a:r>
              <a:rPr lang="en-US" spc="-65" dirty="0">
                <a:latin typeface="+mj-lt"/>
                <a:cs typeface="Arial"/>
              </a:rPr>
              <a:t>screen</a:t>
            </a:r>
            <a:r>
              <a:rPr lang="en-US" spc="-175" dirty="0">
                <a:latin typeface="+mj-lt"/>
                <a:cs typeface="Arial"/>
              </a:rPr>
              <a:t> </a:t>
            </a:r>
            <a:r>
              <a:rPr lang="en-US" spc="-55" dirty="0">
                <a:latin typeface="+mj-lt"/>
                <a:cs typeface="Arial"/>
              </a:rPr>
              <a:t>image.</a:t>
            </a:r>
            <a:endParaRPr lang="en-US" dirty="0">
              <a:latin typeface="+mj-lt"/>
              <a:cs typeface="Arial"/>
            </a:endParaRPr>
          </a:p>
          <a:p>
            <a:pPr marL="0" indent="0" fontAlgn="base">
              <a:buNone/>
            </a:pPr>
            <a:r>
              <a:rPr lang="en-US" dirty="0" smtClean="0"/>
              <a:t>It </a:t>
            </a:r>
            <a:r>
              <a:rPr lang="en-US" dirty="0"/>
              <a:t>is used to store the picture information as a charge distribution behind the phosphor-coated screen.</a:t>
            </a:r>
          </a:p>
          <a:p>
            <a:pPr marL="0" indent="0" fontAlgn="base">
              <a:buNone/>
            </a:pPr>
            <a:r>
              <a:rPr lang="en-US" dirty="0"/>
              <a:t>There are two guns used in DVST:</a:t>
            </a:r>
          </a:p>
          <a:p>
            <a:pPr fontAlgn="base"/>
            <a:r>
              <a:rPr lang="en-US" b="1" dirty="0"/>
              <a:t>Primary Gun:</a:t>
            </a:r>
            <a:r>
              <a:rPr lang="en-US" dirty="0"/>
              <a:t> It is used to store the picture information.</a:t>
            </a:r>
          </a:p>
          <a:p>
            <a:pPr fontAlgn="base"/>
            <a:r>
              <a:rPr lang="en-US" b="1" dirty="0"/>
              <a:t>Flood / Secondary Gun: </a:t>
            </a:r>
            <a:r>
              <a:rPr lang="en-US" dirty="0"/>
              <a:t>It is used to display a picture on the screen.</a:t>
            </a:r>
          </a:p>
          <a:p>
            <a:endParaRPr lang="en-US" dirty="0"/>
          </a:p>
        </p:txBody>
      </p:sp>
    </p:spTree>
    <p:extLst>
      <p:ext uri="{BB962C8B-B14F-4D97-AF65-F5344CB8AC3E}">
        <p14:creationId xmlns:p14="http://schemas.microsoft.com/office/powerpoint/2010/main" val="539226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200" b="1" spc="-75" dirty="0" smtClean="0">
                <a:latin typeface="Georgia"/>
                <a:cs typeface="Georgia"/>
              </a:rPr>
              <a:t>Direct-view </a:t>
            </a:r>
            <a:r>
              <a:rPr lang="en-US" sz="3200" b="1" spc="-80" dirty="0" smtClean="0">
                <a:latin typeface="Georgia"/>
                <a:cs typeface="Georgia"/>
              </a:rPr>
              <a:t>storage tubes</a:t>
            </a:r>
            <a:r>
              <a:rPr lang="en-US" sz="3200" b="1" spc="-5" dirty="0" smtClean="0">
                <a:latin typeface="Georgia"/>
                <a:cs typeface="Georgia"/>
              </a:rPr>
              <a:t> </a:t>
            </a:r>
            <a:r>
              <a:rPr lang="en-US" sz="3200" b="1" spc="-125" dirty="0" smtClean="0">
                <a:latin typeface="Georgia"/>
                <a:cs typeface="Georgia"/>
              </a:rPr>
              <a:t>(DVST)</a:t>
            </a:r>
            <a:endParaRPr lang="en-US" sz="3200" dirty="0"/>
          </a:p>
        </p:txBody>
      </p:sp>
      <p:sp>
        <p:nvSpPr>
          <p:cNvPr id="4" name="object 9"/>
          <p:cNvSpPr/>
          <p:nvPr/>
        </p:nvSpPr>
        <p:spPr>
          <a:xfrm>
            <a:off x="533400" y="1219200"/>
            <a:ext cx="7467599" cy="44958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7574926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fontScale="85000" lnSpcReduction="20000"/>
          </a:bodyPr>
          <a:lstStyle/>
          <a:p>
            <a:pPr algn="just">
              <a:lnSpc>
                <a:spcPct val="100000"/>
              </a:lnSpc>
              <a:spcBef>
                <a:spcPts val="45"/>
              </a:spcBef>
            </a:pPr>
            <a:endParaRPr lang="en-US" sz="3600" dirty="0" smtClean="0">
              <a:latin typeface="+mj-lt"/>
              <a:cs typeface="Arial"/>
            </a:endParaRPr>
          </a:p>
          <a:p>
            <a:pPr marL="241300" marR="6985" indent="-229235" algn="just">
              <a:lnSpc>
                <a:spcPct val="116399"/>
              </a:lnSpc>
              <a:spcBef>
                <a:spcPts val="70"/>
              </a:spcBef>
              <a:buFont typeface="Symbol"/>
              <a:buChar char=""/>
              <a:tabLst>
                <a:tab pos="241300" algn="l"/>
                <a:tab pos="241935" algn="l"/>
              </a:tabLst>
            </a:pPr>
            <a:r>
              <a:rPr lang="en-US" sz="2800" spc="-150" dirty="0" smtClean="0">
                <a:latin typeface="+mj-lt"/>
                <a:cs typeface="Arial"/>
              </a:rPr>
              <a:t>DVST </a:t>
            </a:r>
            <a:r>
              <a:rPr lang="en-US" sz="2800" spc="-90" dirty="0" smtClean="0">
                <a:latin typeface="+mj-lt"/>
                <a:cs typeface="Arial"/>
              </a:rPr>
              <a:t>uses </a:t>
            </a:r>
            <a:r>
              <a:rPr lang="en-US" sz="2800" spc="-10" dirty="0" smtClean="0">
                <a:latin typeface="+mj-lt"/>
                <a:cs typeface="Arial"/>
              </a:rPr>
              <a:t>the </a:t>
            </a:r>
            <a:r>
              <a:rPr lang="en-US" sz="2800" spc="-50" dirty="0" smtClean="0">
                <a:latin typeface="+mj-lt"/>
                <a:cs typeface="Arial"/>
              </a:rPr>
              <a:t>storage </a:t>
            </a:r>
            <a:r>
              <a:rPr lang="en-US" sz="2800" spc="-30" dirty="0" smtClean="0">
                <a:latin typeface="+mj-lt"/>
                <a:cs typeface="Arial"/>
              </a:rPr>
              <a:t>grid which </a:t>
            </a:r>
            <a:r>
              <a:rPr lang="en-US" sz="2800" spc="-45" dirty="0" smtClean="0">
                <a:latin typeface="+mj-lt"/>
                <a:cs typeface="Arial"/>
              </a:rPr>
              <a:t>stores </a:t>
            </a:r>
            <a:r>
              <a:rPr lang="en-US" sz="2800" spc="-10" dirty="0" smtClean="0">
                <a:latin typeface="+mj-lt"/>
                <a:cs typeface="Arial"/>
              </a:rPr>
              <a:t>the </a:t>
            </a:r>
            <a:r>
              <a:rPr lang="en-US" sz="2800" spc="-20" dirty="0" smtClean="0">
                <a:latin typeface="+mj-lt"/>
                <a:cs typeface="Arial"/>
              </a:rPr>
              <a:t>picture </a:t>
            </a:r>
            <a:r>
              <a:rPr lang="en-US" sz="2800" spc="-15" dirty="0" smtClean="0">
                <a:latin typeface="+mj-lt"/>
                <a:cs typeface="Arial"/>
              </a:rPr>
              <a:t>information </a:t>
            </a:r>
            <a:r>
              <a:rPr lang="en-US" sz="2800" spc="-105" dirty="0" smtClean="0">
                <a:latin typeface="+mj-lt"/>
                <a:cs typeface="Arial"/>
              </a:rPr>
              <a:t>as </a:t>
            </a:r>
            <a:r>
              <a:rPr lang="en-US" sz="2800" spc="-85" dirty="0" smtClean="0">
                <a:latin typeface="+mj-lt"/>
                <a:cs typeface="Arial"/>
              </a:rPr>
              <a:t>a </a:t>
            </a:r>
            <a:r>
              <a:rPr lang="en-US" sz="2800" spc="-60" dirty="0" smtClean="0">
                <a:latin typeface="+mj-lt"/>
                <a:cs typeface="Arial"/>
              </a:rPr>
              <a:t>charge </a:t>
            </a:r>
            <a:r>
              <a:rPr lang="en-US" sz="2800" spc="-10" dirty="0" smtClean="0">
                <a:latin typeface="+mj-lt"/>
                <a:cs typeface="Arial"/>
              </a:rPr>
              <a:t>distribution </a:t>
            </a:r>
            <a:r>
              <a:rPr lang="en-US" sz="2800" spc="-25" dirty="0" smtClean="0">
                <a:latin typeface="+mj-lt"/>
                <a:cs typeface="Arial"/>
              </a:rPr>
              <a:t>just </a:t>
            </a:r>
            <a:r>
              <a:rPr lang="en-US" sz="2800" spc="-35" dirty="0" smtClean="0">
                <a:latin typeface="+mj-lt"/>
                <a:cs typeface="Arial"/>
              </a:rPr>
              <a:t>behind </a:t>
            </a:r>
            <a:r>
              <a:rPr lang="en-US" sz="2800" spc="-10" dirty="0" smtClean="0">
                <a:latin typeface="+mj-lt"/>
                <a:cs typeface="Arial"/>
              </a:rPr>
              <a:t>the  </a:t>
            </a:r>
            <a:r>
              <a:rPr lang="en-US" sz="2800" spc="-40" dirty="0" smtClean="0">
                <a:latin typeface="+mj-lt"/>
                <a:cs typeface="Arial"/>
              </a:rPr>
              <a:t>phosphor </a:t>
            </a:r>
            <a:r>
              <a:rPr lang="en-US" sz="2800" spc="-45" dirty="0" smtClean="0">
                <a:latin typeface="+mj-lt"/>
                <a:cs typeface="Arial"/>
              </a:rPr>
              <a:t>coated</a:t>
            </a:r>
            <a:r>
              <a:rPr lang="en-US" sz="2800" spc="-85" dirty="0" smtClean="0">
                <a:latin typeface="+mj-lt"/>
                <a:cs typeface="Arial"/>
              </a:rPr>
              <a:t> </a:t>
            </a:r>
            <a:r>
              <a:rPr lang="en-US" sz="2800" spc="-60" dirty="0" smtClean="0">
                <a:latin typeface="+mj-lt"/>
                <a:cs typeface="Arial"/>
              </a:rPr>
              <a:t>screen.</a:t>
            </a:r>
            <a:endParaRPr lang="en-US" sz="2800" dirty="0" smtClean="0">
              <a:latin typeface="+mj-lt"/>
              <a:cs typeface="Arial"/>
            </a:endParaRPr>
          </a:p>
          <a:p>
            <a:pPr marL="241300" indent="-229235" algn="just">
              <a:lnSpc>
                <a:spcPct val="100000"/>
              </a:lnSpc>
              <a:spcBef>
                <a:spcPts val="285"/>
              </a:spcBef>
              <a:buFont typeface="Symbol"/>
              <a:buChar char=""/>
              <a:tabLst>
                <a:tab pos="241300" algn="l"/>
                <a:tab pos="241935" algn="l"/>
              </a:tabLst>
            </a:pPr>
            <a:endParaRPr lang="en-US" sz="2800" dirty="0" smtClean="0">
              <a:latin typeface="+mj-lt"/>
              <a:cs typeface="Arial"/>
            </a:endParaRPr>
          </a:p>
          <a:p>
            <a:pPr marL="241300" indent="-229235" algn="just">
              <a:lnSpc>
                <a:spcPct val="100000"/>
              </a:lnSpc>
              <a:spcBef>
                <a:spcPts val="280"/>
              </a:spcBef>
              <a:buFont typeface="Symbol"/>
              <a:buChar char=""/>
              <a:tabLst>
                <a:tab pos="241300" algn="l"/>
                <a:tab pos="241935" algn="l"/>
              </a:tabLst>
            </a:pPr>
            <a:r>
              <a:rPr lang="en-US" sz="2800" spc="-95" dirty="0" smtClean="0">
                <a:latin typeface="+mj-lt"/>
                <a:cs typeface="Arial"/>
              </a:rPr>
              <a:t>A</a:t>
            </a:r>
            <a:r>
              <a:rPr lang="en-US" sz="2800" spc="-55" dirty="0" smtClean="0">
                <a:latin typeface="+mj-lt"/>
                <a:cs typeface="Arial"/>
              </a:rPr>
              <a:t> </a:t>
            </a:r>
            <a:r>
              <a:rPr lang="en-US" sz="2800" spc="-25" dirty="0" smtClean="0">
                <a:latin typeface="+mj-lt"/>
                <a:cs typeface="Arial"/>
              </a:rPr>
              <a:t>primary</a:t>
            </a:r>
            <a:r>
              <a:rPr lang="en-US" sz="2800" spc="-60" dirty="0" smtClean="0">
                <a:latin typeface="+mj-lt"/>
                <a:cs typeface="Arial"/>
              </a:rPr>
              <a:t> gun</a:t>
            </a:r>
            <a:r>
              <a:rPr lang="en-US" sz="2800" spc="-55" dirty="0" smtClean="0">
                <a:latin typeface="+mj-lt"/>
                <a:cs typeface="Arial"/>
              </a:rPr>
              <a:t> </a:t>
            </a:r>
            <a:r>
              <a:rPr lang="en-US" sz="2800" spc="-35" dirty="0" smtClean="0">
                <a:latin typeface="+mj-lt"/>
                <a:cs typeface="Arial"/>
              </a:rPr>
              <a:t>emits</a:t>
            </a:r>
            <a:r>
              <a:rPr lang="en-US" sz="2800" spc="-50" dirty="0" smtClean="0">
                <a:latin typeface="+mj-lt"/>
                <a:cs typeface="Arial"/>
              </a:rPr>
              <a:t> </a:t>
            </a:r>
            <a:r>
              <a:rPr lang="en-US" sz="2800" spc="-45" dirty="0" smtClean="0">
                <a:latin typeface="+mj-lt"/>
                <a:cs typeface="Arial"/>
              </a:rPr>
              <a:t>high</a:t>
            </a:r>
            <a:r>
              <a:rPr lang="en-US" sz="2800" spc="-55" dirty="0" smtClean="0">
                <a:latin typeface="+mj-lt"/>
                <a:cs typeface="Arial"/>
              </a:rPr>
              <a:t> </a:t>
            </a:r>
            <a:r>
              <a:rPr lang="en-US" sz="2800" spc="-65" dirty="0" smtClean="0">
                <a:latin typeface="+mj-lt"/>
                <a:cs typeface="Arial"/>
              </a:rPr>
              <a:t>speed</a:t>
            </a:r>
            <a:r>
              <a:rPr lang="en-US" sz="2800" spc="-50" dirty="0" smtClean="0">
                <a:latin typeface="+mj-lt"/>
                <a:cs typeface="Arial"/>
              </a:rPr>
              <a:t> </a:t>
            </a:r>
            <a:r>
              <a:rPr lang="en-US" sz="2800" spc="-40" dirty="0" smtClean="0">
                <a:latin typeface="+mj-lt"/>
                <a:cs typeface="Arial"/>
              </a:rPr>
              <a:t>electrons</a:t>
            </a:r>
            <a:r>
              <a:rPr lang="en-US" sz="2800" spc="-55" dirty="0" smtClean="0">
                <a:latin typeface="+mj-lt"/>
                <a:cs typeface="Arial"/>
              </a:rPr>
              <a:t> </a:t>
            </a:r>
            <a:r>
              <a:rPr lang="en-US" sz="2800" spc="-30" dirty="0" smtClean="0">
                <a:latin typeface="+mj-lt"/>
                <a:cs typeface="Arial"/>
              </a:rPr>
              <a:t>which</a:t>
            </a:r>
            <a:r>
              <a:rPr lang="en-US" sz="2800" spc="-70" dirty="0" smtClean="0">
                <a:latin typeface="+mj-lt"/>
                <a:cs typeface="Arial"/>
              </a:rPr>
              <a:t> </a:t>
            </a:r>
            <a:r>
              <a:rPr lang="en-US" sz="2800" spc="-30" dirty="0" smtClean="0">
                <a:latin typeface="+mj-lt"/>
                <a:cs typeface="Arial"/>
              </a:rPr>
              <a:t>strike</a:t>
            </a:r>
            <a:r>
              <a:rPr lang="en-US" sz="2800" spc="-50" dirty="0" smtClean="0">
                <a:latin typeface="+mj-lt"/>
                <a:cs typeface="Arial"/>
              </a:rPr>
              <a:t> </a:t>
            </a:r>
            <a:r>
              <a:rPr lang="en-US" sz="2800" spc="-30" dirty="0" smtClean="0">
                <a:latin typeface="+mj-lt"/>
                <a:cs typeface="Arial"/>
              </a:rPr>
              <a:t>on</a:t>
            </a:r>
            <a:r>
              <a:rPr lang="en-US" sz="2800" spc="-65" dirty="0" smtClean="0">
                <a:latin typeface="+mj-lt"/>
                <a:cs typeface="Arial"/>
              </a:rPr>
              <a:t> </a:t>
            </a:r>
            <a:r>
              <a:rPr lang="en-US" sz="2800" spc="-10" dirty="0" smtClean="0">
                <a:latin typeface="+mj-lt"/>
                <a:cs typeface="Arial"/>
              </a:rPr>
              <a:t>the</a:t>
            </a:r>
            <a:r>
              <a:rPr lang="en-US" sz="2800" spc="-55" dirty="0" smtClean="0">
                <a:latin typeface="+mj-lt"/>
                <a:cs typeface="Arial"/>
              </a:rPr>
              <a:t> </a:t>
            </a:r>
            <a:r>
              <a:rPr lang="en-US" sz="2800" spc="-50" dirty="0" smtClean="0">
                <a:latin typeface="+mj-lt"/>
                <a:cs typeface="Arial"/>
              </a:rPr>
              <a:t>storage</a:t>
            </a:r>
            <a:r>
              <a:rPr lang="en-US" sz="2800" spc="-45" dirty="0" smtClean="0">
                <a:latin typeface="+mj-lt"/>
                <a:cs typeface="Arial"/>
              </a:rPr>
              <a:t> </a:t>
            </a:r>
            <a:r>
              <a:rPr lang="en-US" sz="2800" spc="-30" dirty="0" smtClean="0">
                <a:latin typeface="+mj-lt"/>
                <a:cs typeface="Arial"/>
              </a:rPr>
              <a:t>grid</a:t>
            </a:r>
            <a:r>
              <a:rPr lang="en-US" sz="2800" spc="-60" dirty="0" smtClean="0">
                <a:latin typeface="+mj-lt"/>
                <a:cs typeface="Arial"/>
              </a:rPr>
              <a:t> </a:t>
            </a:r>
            <a:r>
              <a:rPr lang="en-US" sz="2800" spc="10" dirty="0" smtClean="0">
                <a:latin typeface="+mj-lt"/>
                <a:cs typeface="Arial"/>
              </a:rPr>
              <a:t>to</a:t>
            </a:r>
            <a:r>
              <a:rPr lang="en-US" sz="2800" spc="-50" dirty="0" smtClean="0">
                <a:latin typeface="+mj-lt"/>
                <a:cs typeface="Arial"/>
              </a:rPr>
              <a:t> </a:t>
            </a:r>
            <a:r>
              <a:rPr lang="en-US" sz="2800" spc="-35" dirty="0" smtClean="0">
                <a:latin typeface="+mj-lt"/>
                <a:cs typeface="Arial"/>
              </a:rPr>
              <a:t>draw</a:t>
            </a:r>
            <a:r>
              <a:rPr lang="en-US" sz="2800" spc="-50" dirty="0" smtClean="0">
                <a:latin typeface="+mj-lt"/>
                <a:cs typeface="Arial"/>
              </a:rPr>
              <a:t> </a:t>
            </a:r>
            <a:r>
              <a:rPr lang="en-US" sz="2800" spc="-10" dirty="0" smtClean="0">
                <a:latin typeface="+mj-lt"/>
                <a:cs typeface="Arial"/>
              </a:rPr>
              <a:t>the</a:t>
            </a:r>
            <a:r>
              <a:rPr lang="en-US" sz="2800" spc="-65" dirty="0" smtClean="0">
                <a:latin typeface="+mj-lt"/>
                <a:cs typeface="Arial"/>
              </a:rPr>
              <a:t> </a:t>
            </a:r>
            <a:r>
              <a:rPr lang="en-US" sz="2800" spc="-25" dirty="0" smtClean="0">
                <a:latin typeface="+mj-lt"/>
                <a:cs typeface="Arial"/>
              </a:rPr>
              <a:t>picture</a:t>
            </a:r>
            <a:r>
              <a:rPr lang="en-US" sz="2800" spc="-45" dirty="0" smtClean="0">
                <a:latin typeface="+mj-lt"/>
                <a:cs typeface="Arial"/>
              </a:rPr>
              <a:t> </a:t>
            </a:r>
            <a:r>
              <a:rPr lang="en-US" sz="2800" spc="-15" dirty="0" smtClean="0">
                <a:latin typeface="+mj-lt"/>
                <a:cs typeface="Arial"/>
              </a:rPr>
              <a:t>pattern.</a:t>
            </a:r>
            <a:endParaRPr lang="en-US" sz="2800" dirty="0" smtClean="0">
              <a:latin typeface="+mj-lt"/>
              <a:cs typeface="Arial"/>
            </a:endParaRPr>
          </a:p>
          <a:p>
            <a:pPr marL="241300" marR="7620" indent="-229235" algn="just">
              <a:lnSpc>
                <a:spcPct val="116500"/>
              </a:lnSpc>
              <a:spcBef>
                <a:spcPts val="70"/>
              </a:spcBef>
              <a:buFont typeface="Symbol"/>
              <a:buChar char=""/>
              <a:tabLst>
                <a:tab pos="241300" algn="l"/>
                <a:tab pos="241935" algn="l"/>
              </a:tabLst>
            </a:pPr>
            <a:r>
              <a:rPr lang="en-US" sz="2800" spc="-110" dirty="0" smtClean="0">
                <a:latin typeface="+mj-lt"/>
                <a:cs typeface="Arial"/>
              </a:rPr>
              <a:t>As </a:t>
            </a:r>
            <a:r>
              <a:rPr lang="en-US" sz="2800" spc="-25" dirty="0" smtClean="0">
                <a:latin typeface="+mj-lt"/>
                <a:cs typeface="Arial"/>
              </a:rPr>
              <a:t>electron </a:t>
            </a:r>
            <a:r>
              <a:rPr lang="en-US" sz="2800" spc="-60" dirty="0" smtClean="0">
                <a:latin typeface="+mj-lt"/>
                <a:cs typeface="Arial"/>
              </a:rPr>
              <a:t>beam </a:t>
            </a:r>
            <a:r>
              <a:rPr lang="en-US" sz="2800" spc="-45" dirty="0" smtClean="0">
                <a:latin typeface="+mj-lt"/>
                <a:cs typeface="Arial"/>
              </a:rPr>
              <a:t>strikes </a:t>
            </a:r>
            <a:r>
              <a:rPr lang="en-US" sz="2800" spc="-40" dirty="0" smtClean="0">
                <a:latin typeface="+mj-lt"/>
                <a:cs typeface="Arial"/>
              </a:rPr>
              <a:t>on </a:t>
            </a:r>
            <a:r>
              <a:rPr lang="en-US" sz="2800" spc="-10" dirty="0" smtClean="0">
                <a:latin typeface="+mj-lt"/>
                <a:cs typeface="Arial"/>
              </a:rPr>
              <a:t>the </a:t>
            </a:r>
            <a:r>
              <a:rPr lang="en-US" sz="2800" spc="-50" dirty="0" smtClean="0">
                <a:latin typeface="+mj-lt"/>
                <a:cs typeface="Arial"/>
              </a:rPr>
              <a:t>storage </a:t>
            </a:r>
            <a:r>
              <a:rPr lang="en-US" sz="2800" spc="-30" dirty="0" smtClean="0">
                <a:latin typeface="+mj-lt"/>
                <a:cs typeface="Arial"/>
              </a:rPr>
              <a:t>grid </a:t>
            </a:r>
            <a:r>
              <a:rPr lang="en-US" sz="2800" spc="5" dirty="0" smtClean="0">
                <a:latin typeface="+mj-lt"/>
                <a:cs typeface="Arial"/>
              </a:rPr>
              <a:t>with </a:t>
            </a:r>
            <a:r>
              <a:rPr lang="en-US" sz="2800" spc="-40" dirty="0" smtClean="0">
                <a:latin typeface="+mj-lt"/>
                <a:cs typeface="Arial"/>
              </a:rPr>
              <a:t>high </a:t>
            </a:r>
            <a:r>
              <a:rPr lang="en-US" sz="2800" spc="-65" dirty="0" smtClean="0">
                <a:latin typeface="+mj-lt"/>
                <a:cs typeface="Arial"/>
              </a:rPr>
              <a:t>speed, </a:t>
            </a:r>
            <a:r>
              <a:rPr lang="en-US" sz="2800" spc="35" dirty="0" smtClean="0">
                <a:latin typeface="+mj-lt"/>
                <a:cs typeface="Arial"/>
              </a:rPr>
              <a:t>it </a:t>
            </a:r>
            <a:r>
              <a:rPr lang="en-US" sz="2800" spc="-65" dirty="0" smtClean="0">
                <a:latin typeface="+mj-lt"/>
                <a:cs typeface="Arial"/>
              </a:rPr>
              <a:t>knocks </a:t>
            </a:r>
            <a:r>
              <a:rPr lang="en-US" sz="2800" dirty="0" smtClean="0">
                <a:latin typeface="+mj-lt"/>
                <a:cs typeface="Arial"/>
              </a:rPr>
              <a:t>out </a:t>
            </a:r>
            <a:r>
              <a:rPr lang="en-US" sz="2800" spc="-40" dirty="0" smtClean="0">
                <a:latin typeface="+mj-lt"/>
                <a:cs typeface="Arial"/>
              </a:rPr>
              <a:t>electrons </a:t>
            </a:r>
            <a:r>
              <a:rPr lang="en-US" sz="2800" spc="-10" dirty="0" smtClean="0">
                <a:latin typeface="+mj-lt"/>
                <a:cs typeface="Arial"/>
              </a:rPr>
              <a:t>from the </a:t>
            </a:r>
            <a:r>
              <a:rPr lang="en-US" sz="2800" spc="-50" dirty="0" smtClean="0">
                <a:latin typeface="+mj-lt"/>
                <a:cs typeface="Arial"/>
              </a:rPr>
              <a:t>storage  </a:t>
            </a:r>
            <a:r>
              <a:rPr lang="en-US" sz="2800" spc="-30" dirty="0" smtClean="0">
                <a:latin typeface="+mj-lt"/>
                <a:cs typeface="Arial"/>
              </a:rPr>
              <a:t>grid </a:t>
            </a:r>
            <a:r>
              <a:rPr lang="en-US" sz="2800" spc="-50" dirty="0" smtClean="0">
                <a:latin typeface="+mj-lt"/>
                <a:cs typeface="Arial"/>
              </a:rPr>
              <a:t>keeping </a:t>
            </a:r>
            <a:r>
              <a:rPr lang="en-US" sz="2800" spc="-15" dirty="0" smtClean="0">
                <a:latin typeface="+mj-lt"/>
                <a:cs typeface="Arial"/>
              </a:rPr>
              <a:t>the net </a:t>
            </a:r>
            <a:r>
              <a:rPr lang="en-US" sz="2800" spc="-35" dirty="0" smtClean="0">
                <a:latin typeface="+mj-lt"/>
                <a:cs typeface="Arial"/>
              </a:rPr>
              <a:t>positive</a:t>
            </a:r>
            <a:r>
              <a:rPr lang="en-US" sz="2800" spc="-204" dirty="0" smtClean="0">
                <a:latin typeface="+mj-lt"/>
                <a:cs typeface="Arial"/>
              </a:rPr>
              <a:t> </a:t>
            </a:r>
            <a:r>
              <a:rPr lang="en-US" sz="2800" spc="-55" dirty="0" smtClean="0">
                <a:latin typeface="+mj-lt"/>
                <a:cs typeface="Arial"/>
              </a:rPr>
              <a:t>charge.</a:t>
            </a:r>
            <a:endParaRPr lang="en-US" sz="2800" dirty="0" smtClean="0">
              <a:latin typeface="+mj-lt"/>
              <a:cs typeface="Arial"/>
            </a:endParaRPr>
          </a:p>
          <a:p>
            <a:pPr marL="241300" indent="-229235" algn="just">
              <a:lnSpc>
                <a:spcPct val="100000"/>
              </a:lnSpc>
              <a:spcBef>
                <a:spcPts val="285"/>
              </a:spcBef>
              <a:buFont typeface="Symbol"/>
              <a:buChar char=""/>
              <a:tabLst>
                <a:tab pos="241300" algn="l"/>
                <a:tab pos="241935" algn="l"/>
              </a:tabLst>
            </a:pPr>
            <a:r>
              <a:rPr lang="en-US" sz="2800" spc="-80" dirty="0" smtClean="0">
                <a:latin typeface="+mj-lt"/>
                <a:cs typeface="Arial"/>
              </a:rPr>
              <a:t>The </a:t>
            </a:r>
            <a:r>
              <a:rPr lang="en-US" sz="2800" spc="-55" dirty="0" smtClean="0">
                <a:latin typeface="+mj-lt"/>
                <a:cs typeface="Arial"/>
              </a:rPr>
              <a:t>knocked </a:t>
            </a:r>
            <a:r>
              <a:rPr lang="en-US" sz="2800" dirty="0" smtClean="0">
                <a:latin typeface="+mj-lt"/>
                <a:cs typeface="Arial"/>
              </a:rPr>
              <a:t>out </a:t>
            </a:r>
            <a:r>
              <a:rPr lang="en-US" sz="2800" spc="-40" dirty="0" smtClean="0">
                <a:latin typeface="+mj-lt"/>
                <a:cs typeface="Arial"/>
              </a:rPr>
              <a:t>electrons </a:t>
            </a:r>
            <a:r>
              <a:rPr lang="en-US" sz="2800" spc="-45" dirty="0" smtClean="0">
                <a:latin typeface="+mj-lt"/>
                <a:cs typeface="Arial"/>
              </a:rPr>
              <a:t>are </a:t>
            </a:r>
            <a:r>
              <a:rPr lang="en-US" sz="2800" spc="-20" dirty="0" smtClean="0">
                <a:latin typeface="+mj-lt"/>
                <a:cs typeface="Arial"/>
              </a:rPr>
              <a:t>attracted </a:t>
            </a:r>
            <a:r>
              <a:rPr lang="en-US" sz="2800" spc="-30" dirty="0" smtClean="0">
                <a:latin typeface="+mj-lt"/>
                <a:cs typeface="Arial"/>
              </a:rPr>
              <a:t>towards </a:t>
            </a:r>
            <a:r>
              <a:rPr lang="en-US" sz="2800" spc="-10" dirty="0" smtClean="0">
                <a:latin typeface="+mj-lt"/>
                <a:cs typeface="Arial"/>
              </a:rPr>
              <a:t>the</a:t>
            </a:r>
            <a:r>
              <a:rPr lang="en-US" sz="2800" spc="-235" dirty="0" smtClean="0">
                <a:latin typeface="+mj-lt"/>
                <a:cs typeface="Arial"/>
              </a:rPr>
              <a:t> </a:t>
            </a:r>
            <a:r>
              <a:rPr lang="en-US" sz="2800" spc="-25" dirty="0" smtClean="0">
                <a:latin typeface="+mj-lt"/>
                <a:cs typeface="Arial"/>
              </a:rPr>
              <a:t>collector.</a:t>
            </a:r>
            <a:endParaRPr lang="en-US" sz="2800" dirty="0" smtClean="0">
              <a:latin typeface="+mj-lt"/>
              <a:cs typeface="Arial"/>
            </a:endParaRPr>
          </a:p>
          <a:p>
            <a:pPr marL="241300" indent="-229235" algn="just">
              <a:lnSpc>
                <a:spcPct val="100000"/>
              </a:lnSpc>
              <a:spcBef>
                <a:spcPts val="290"/>
              </a:spcBef>
              <a:buFont typeface="Symbol"/>
              <a:buChar char=""/>
              <a:tabLst>
                <a:tab pos="241300" algn="l"/>
                <a:tab pos="241935" algn="l"/>
              </a:tabLst>
            </a:pPr>
            <a:r>
              <a:rPr lang="en-US" sz="2800" spc="-80" dirty="0" smtClean="0">
                <a:latin typeface="+mj-lt"/>
                <a:cs typeface="Arial"/>
              </a:rPr>
              <a:t>The</a:t>
            </a:r>
            <a:r>
              <a:rPr lang="en-US" sz="2800" spc="-55" dirty="0" smtClean="0">
                <a:latin typeface="+mj-lt"/>
                <a:cs typeface="Arial"/>
              </a:rPr>
              <a:t> </a:t>
            </a:r>
            <a:r>
              <a:rPr lang="en-US" sz="2800" spc="-15" dirty="0" smtClean="0">
                <a:latin typeface="+mj-lt"/>
                <a:cs typeface="Arial"/>
              </a:rPr>
              <a:t>net</a:t>
            </a:r>
            <a:r>
              <a:rPr lang="en-US" sz="2800" spc="-65" dirty="0" smtClean="0">
                <a:latin typeface="+mj-lt"/>
                <a:cs typeface="Arial"/>
              </a:rPr>
              <a:t> </a:t>
            </a:r>
            <a:r>
              <a:rPr lang="en-US" sz="2800" spc="-30" dirty="0" smtClean="0">
                <a:latin typeface="+mj-lt"/>
                <a:cs typeface="Arial"/>
              </a:rPr>
              <a:t>positive</a:t>
            </a:r>
            <a:r>
              <a:rPr lang="en-US" sz="2800" spc="-70" dirty="0" smtClean="0">
                <a:latin typeface="+mj-lt"/>
                <a:cs typeface="Arial"/>
              </a:rPr>
              <a:t> </a:t>
            </a:r>
            <a:r>
              <a:rPr lang="en-US" sz="2800" spc="-60" dirty="0" smtClean="0">
                <a:latin typeface="+mj-lt"/>
                <a:cs typeface="Arial"/>
              </a:rPr>
              <a:t>charge</a:t>
            </a:r>
            <a:r>
              <a:rPr lang="en-US" sz="2800" spc="-65" dirty="0" smtClean="0">
                <a:latin typeface="+mj-lt"/>
                <a:cs typeface="Arial"/>
              </a:rPr>
              <a:t> </a:t>
            </a:r>
            <a:r>
              <a:rPr lang="en-US" sz="2800" spc="-30" dirty="0" smtClean="0">
                <a:latin typeface="+mj-lt"/>
                <a:cs typeface="Arial"/>
              </a:rPr>
              <a:t>on</a:t>
            </a:r>
            <a:r>
              <a:rPr lang="en-US" sz="2800" spc="-70" dirty="0" smtClean="0">
                <a:latin typeface="+mj-lt"/>
                <a:cs typeface="Arial"/>
              </a:rPr>
              <a:t> </a:t>
            </a:r>
            <a:r>
              <a:rPr lang="en-US" sz="2800" spc="-10" dirty="0" smtClean="0">
                <a:latin typeface="+mj-lt"/>
                <a:cs typeface="Arial"/>
              </a:rPr>
              <a:t>the</a:t>
            </a:r>
            <a:r>
              <a:rPr lang="en-US" sz="2800" spc="-60" dirty="0" smtClean="0">
                <a:latin typeface="+mj-lt"/>
                <a:cs typeface="Arial"/>
              </a:rPr>
              <a:t> </a:t>
            </a:r>
            <a:r>
              <a:rPr lang="en-US" sz="2800" spc="-50" dirty="0" smtClean="0">
                <a:latin typeface="+mj-lt"/>
                <a:cs typeface="Arial"/>
              </a:rPr>
              <a:t>storage</a:t>
            </a:r>
            <a:r>
              <a:rPr lang="en-US" sz="2800" spc="-70" dirty="0" smtClean="0">
                <a:latin typeface="+mj-lt"/>
                <a:cs typeface="Arial"/>
              </a:rPr>
              <a:t> </a:t>
            </a:r>
            <a:r>
              <a:rPr lang="en-US" sz="2800" spc="-30" dirty="0" smtClean="0">
                <a:latin typeface="+mj-lt"/>
                <a:cs typeface="Arial"/>
              </a:rPr>
              <a:t>grid</a:t>
            </a:r>
            <a:r>
              <a:rPr lang="en-US" sz="2800" spc="-60" dirty="0" smtClean="0">
                <a:latin typeface="+mj-lt"/>
                <a:cs typeface="Arial"/>
              </a:rPr>
              <a:t> </a:t>
            </a:r>
            <a:r>
              <a:rPr lang="en-US" sz="2800" spc="-55" dirty="0" smtClean="0">
                <a:latin typeface="+mj-lt"/>
                <a:cs typeface="Arial"/>
              </a:rPr>
              <a:t>is </a:t>
            </a:r>
            <a:r>
              <a:rPr lang="en-US" sz="2800" spc="-25" dirty="0" smtClean="0">
                <a:latin typeface="+mj-lt"/>
                <a:cs typeface="Arial"/>
              </a:rPr>
              <a:t>nothing</a:t>
            </a:r>
            <a:r>
              <a:rPr lang="en-US" sz="2800" spc="-65" dirty="0" smtClean="0">
                <a:latin typeface="+mj-lt"/>
                <a:cs typeface="Arial"/>
              </a:rPr>
              <a:t> </a:t>
            </a:r>
            <a:r>
              <a:rPr lang="en-US" sz="2800" spc="-5" dirty="0" smtClean="0">
                <a:latin typeface="+mj-lt"/>
                <a:cs typeface="Arial"/>
              </a:rPr>
              <a:t>but</a:t>
            </a:r>
            <a:r>
              <a:rPr lang="en-US" sz="2800" spc="-55" dirty="0" smtClean="0">
                <a:latin typeface="+mj-lt"/>
                <a:cs typeface="Arial"/>
              </a:rPr>
              <a:t> </a:t>
            </a:r>
            <a:r>
              <a:rPr lang="en-US" sz="2800" spc="-10" dirty="0" smtClean="0">
                <a:latin typeface="+mj-lt"/>
                <a:cs typeface="Arial"/>
              </a:rPr>
              <a:t>the</a:t>
            </a:r>
            <a:r>
              <a:rPr lang="en-US" sz="2800" spc="-60" dirty="0" smtClean="0">
                <a:latin typeface="+mj-lt"/>
                <a:cs typeface="Arial"/>
              </a:rPr>
              <a:t> </a:t>
            </a:r>
            <a:r>
              <a:rPr lang="en-US" sz="2800" spc="-25" dirty="0" smtClean="0">
                <a:latin typeface="+mj-lt"/>
                <a:cs typeface="Arial"/>
              </a:rPr>
              <a:t>picture</a:t>
            </a:r>
            <a:r>
              <a:rPr lang="en-US" sz="2800" spc="-55" dirty="0" smtClean="0">
                <a:latin typeface="+mj-lt"/>
                <a:cs typeface="Arial"/>
              </a:rPr>
              <a:t> </a:t>
            </a:r>
            <a:r>
              <a:rPr lang="en-US" sz="2800" spc="-15" dirty="0" smtClean="0">
                <a:latin typeface="+mj-lt"/>
                <a:cs typeface="Arial"/>
              </a:rPr>
              <a:t>pattern.</a:t>
            </a:r>
            <a:endParaRPr lang="en-US" sz="2800" dirty="0" smtClean="0">
              <a:latin typeface="+mj-lt"/>
              <a:cs typeface="Arial"/>
            </a:endParaRPr>
          </a:p>
          <a:p>
            <a:pPr marL="241300" marR="5080" indent="-229235" algn="just">
              <a:lnSpc>
                <a:spcPct val="117300"/>
              </a:lnSpc>
              <a:spcBef>
                <a:spcPts val="45"/>
              </a:spcBef>
              <a:buFont typeface="Symbol"/>
              <a:buChar char=""/>
              <a:tabLst>
                <a:tab pos="241300" algn="l"/>
                <a:tab pos="241935" algn="l"/>
              </a:tabLst>
            </a:pPr>
            <a:r>
              <a:rPr lang="en-US" sz="2800" spc="-80" dirty="0" smtClean="0">
                <a:latin typeface="+mj-lt"/>
                <a:cs typeface="Arial"/>
              </a:rPr>
              <a:t>The </a:t>
            </a:r>
            <a:r>
              <a:rPr lang="en-US" sz="2800" spc="-35" dirty="0" smtClean="0">
                <a:latin typeface="+mj-lt"/>
                <a:cs typeface="Arial"/>
              </a:rPr>
              <a:t>continuous </a:t>
            </a:r>
            <a:r>
              <a:rPr lang="en-US" sz="2800" spc="-15" dirty="0" smtClean="0">
                <a:latin typeface="+mj-lt"/>
                <a:cs typeface="Arial"/>
              </a:rPr>
              <a:t>low </a:t>
            </a:r>
            <a:r>
              <a:rPr lang="en-US" sz="2800" spc="-70" dirty="0" smtClean="0">
                <a:latin typeface="+mj-lt"/>
                <a:cs typeface="Arial"/>
              </a:rPr>
              <a:t>speed </a:t>
            </a:r>
            <a:r>
              <a:rPr lang="en-US" sz="2800" spc="-35" dirty="0" smtClean="0">
                <a:latin typeface="+mj-lt"/>
                <a:cs typeface="Arial"/>
              </a:rPr>
              <a:t>electrons </a:t>
            </a:r>
            <a:r>
              <a:rPr lang="en-US" sz="2800" spc="-10" dirty="0" smtClean="0">
                <a:latin typeface="+mj-lt"/>
                <a:cs typeface="Arial"/>
              </a:rPr>
              <a:t>from </a:t>
            </a:r>
            <a:r>
              <a:rPr lang="en-US" sz="2800" spc="-15" dirty="0" smtClean="0">
                <a:latin typeface="+mj-lt"/>
                <a:cs typeface="Arial"/>
              </a:rPr>
              <a:t>flood </a:t>
            </a:r>
            <a:r>
              <a:rPr lang="en-US" sz="2800" spc="-60" dirty="0" smtClean="0">
                <a:latin typeface="+mj-lt"/>
                <a:cs typeface="Arial"/>
              </a:rPr>
              <a:t>gun </a:t>
            </a:r>
            <a:r>
              <a:rPr lang="en-US" sz="2800" spc="-90" dirty="0" smtClean="0">
                <a:latin typeface="+mj-lt"/>
                <a:cs typeface="Arial"/>
              </a:rPr>
              <a:t>pass </a:t>
            </a:r>
            <a:r>
              <a:rPr lang="en-US" sz="2800" spc="-25" dirty="0" smtClean="0">
                <a:latin typeface="+mj-lt"/>
                <a:cs typeface="Arial"/>
              </a:rPr>
              <a:t>through </a:t>
            </a:r>
            <a:r>
              <a:rPr lang="en-US" sz="2800" spc="-10" dirty="0" smtClean="0">
                <a:latin typeface="+mj-lt"/>
                <a:cs typeface="Arial"/>
              </a:rPr>
              <a:t>the </a:t>
            </a:r>
            <a:r>
              <a:rPr lang="en-US" sz="2800" spc="-15" dirty="0" smtClean="0">
                <a:latin typeface="+mj-lt"/>
                <a:cs typeface="Arial"/>
              </a:rPr>
              <a:t>control </a:t>
            </a:r>
            <a:r>
              <a:rPr lang="en-US" sz="2800" spc="-30" dirty="0" smtClean="0">
                <a:latin typeface="+mj-lt"/>
                <a:cs typeface="Arial"/>
              </a:rPr>
              <a:t>grid </a:t>
            </a:r>
            <a:r>
              <a:rPr lang="en-US" sz="2800" spc="-55" dirty="0" smtClean="0">
                <a:latin typeface="+mj-lt"/>
                <a:cs typeface="Arial"/>
              </a:rPr>
              <a:t>and </a:t>
            </a:r>
            <a:r>
              <a:rPr lang="en-US" sz="2800" spc="-45" dirty="0" smtClean="0">
                <a:latin typeface="+mj-lt"/>
                <a:cs typeface="Arial"/>
              </a:rPr>
              <a:t>are </a:t>
            </a:r>
            <a:r>
              <a:rPr lang="en-US" sz="2800" spc="-15" dirty="0" smtClean="0">
                <a:latin typeface="+mj-lt"/>
                <a:cs typeface="Arial"/>
              </a:rPr>
              <a:t>attracted </a:t>
            </a:r>
            <a:r>
              <a:rPr lang="en-US" sz="2800" spc="10" dirty="0" smtClean="0">
                <a:latin typeface="+mj-lt"/>
                <a:cs typeface="Arial"/>
              </a:rPr>
              <a:t>to  </a:t>
            </a:r>
            <a:r>
              <a:rPr lang="en-US" sz="2800" spc="-10" dirty="0" smtClean="0">
                <a:latin typeface="+mj-lt"/>
                <a:cs typeface="Arial"/>
              </a:rPr>
              <a:t>the </a:t>
            </a:r>
            <a:r>
              <a:rPr lang="en-US" sz="2800" spc="-35" dirty="0" smtClean="0">
                <a:latin typeface="+mj-lt"/>
                <a:cs typeface="Arial"/>
              </a:rPr>
              <a:t>positive </a:t>
            </a:r>
            <a:r>
              <a:rPr lang="en-US" sz="2800" spc="-55" dirty="0" smtClean="0">
                <a:latin typeface="+mj-lt"/>
                <a:cs typeface="Arial"/>
              </a:rPr>
              <a:t>charged area </a:t>
            </a:r>
            <a:r>
              <a:rPr lang="en-US" sz="2800" spc="-5" dirty="0" smtClean="0">
                <a:latin typeface="+mj-lt"/>
                <a:cs typeface="Arial"/>
              </a:rPr>
              <a:t>of </a:t>
            </a:r>
            <a:r>
              <a:rPr lang="en-US" sz="2800" spc="-15" dirty="0" smtClean="0">
                <a:latin typeface="+mj-lt"/>
                <a:cs typeface="Arial"/>
              </a:rPr>
              <a:t>the</a:t>
            </a:r>
            <a:r>
              <a:rPr lang="en-US" sz="2800" spc="-220" dirty="0" smtClean="0">
                <a:latin typeface="+mj-lt"/>
                <a:cs typeface="Arial"/>
              </a:rPr>
              <a:t> </a:t>
            </a:r>
            <a:r>
              <a:rPr lang="en-US" sz="2800" spc="-50" dirty="0" smtClean="0">
                <a:latin typeface="+mj-lt"/>
                <a:cs typeface="Arial"/>
              </a:rPr>
              <a:t>storage </a:t>
            </a:r>
            <a:r>
              <a:rPr lang="en-US" sz="2800" spc="-30" dirty="0" smtClean="0">
                <a:latin typeface="+mj-lt"/>
                <a:cs typeface="Arial"/>
              </a:rPr>
              <a:t>grid.</a:t>
            </a:r>
            <a:endParaRPr lang="en-US" sz="2800" dirty="0" smtClean="0">
              <a:latin typeface="+mj-lt"/>
              <a:cs typeface="Arial"/>
            </a:endParaRPr>
          </a:p>
          <a:p>
            <a:pPr algn="just"/>
            <a:endParaRPr lang="en-US" dirty="0">
              <a:latin typeface="+mj-lt"/>
            </a:endParaRPr>
          </a:p>
        </p:txBody>
      </p:sp>
    </p:spTree>
    <p:extLst>
      <p:ext uri="{BB962C8B-B14F-4D97-AF65-F5344CB8AC3E}">
        <p14:creationId xmlns:p14="http://schemas.microsoft.com/office/powerpoint/2010/main" val="10738721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above examples</a:t>
            </a:r>
            <a:endParaRPr lang="en-US" dirty="0"/>
          </a:p>
        </p:txBody>
      </p:sp>
      <p:sp>
        <p:nvSpPr>
          <p:cNvPr id="3" name="Content Placeholder 2"/>
          <p:cNvSpPr>
            <a:spLocks noGrp="1"/>
          </p:cNvSpPr>
          <p:nvPr>
            <p:ph sz="quarter" idx="1"/>
          </p:nvPr>
        </p:nvSpPr>
        <p:spPr/>
        <p:txBody>
          <a:bodyPr/>
          <a:lstStyle/>
          <a:p>
            <a:pPr marL="0" indent="0">
              <a:buNone/>
            </a:pPr>
            <a:endParaRPr lang="en-US" dirty="0" smtClean="0">
              <a:solidFill>
                <a:srgbClr val="FF0000"/>
              </a:solidFill>
            </a:endParaRPr>
          </a:p>
          <a:p>
            <a:pPr marL="0" indent="0">
              <a:buNone/>
            </a:pPr>
            <a:endParaRPr lang="en-US" dirty="0">
              <a:solidFill>
                <a:srgbClr val="FF0000"/>
              </a:solidFill>
            </a:endParaRPr>
          </a:p>
          <a:p>
            <a:pPr marL="0" indent="0">
              <a:buNone/>
            </a:pPr>
            <a:endParaRPr lang="en-US" dirty="0" smtClean="0">
              <a:solidFill>
                <a:srgbClr val="FF0000"/>
              </a:solidFill>
            </a:endParaRPr>
          </a:p>
          <a:p>
            <a:pPr marL="0" indent="0">
              <a:buNone/>
            </a:pPr>
            <a:endParaRPr lang="en-US" dirty="0">
              <a:solidFill>
                <a:srgbClr val="FF0000"/>
              </a:solidFill>
            </a:endParaRPr>
          </a:p>
          <a:p>
            <a:pPr marL="0" indent="0">
              <a:buNone/>
            </a:pPr>
            <a:endParaRPr lang="en-US" dirty="0" smtClean="0">
              <a:solidFill>
                <a:srgbClr val="FF0000"/>
              </a:solidFill>
            </a:endParaRPr>
          </a:p>
          <a:p>
            <a:pPr marL="0" indent="0" algn="ctr">
              <a:buNone/>
            </a:pPr>
            <a:r>
              <a:rPr lang="en-US" sz="3600" dirty="0" smtClean="0">
                <a:solidFill>
                  <a:srgbClr val="FF0000"/>
                </a:solidFill>
              </a:rPr>
              <a:t>What is Common??</a:t>
            </a:r>
            <a:endParaRPr lang="en-US" sz="3600" dirty="0">
              <a:solidFill>
                <a:srgbClr val="FF0000"/>
              </a:solidFill>
            </a:endParaRPr>
          </a:p>
        </p:txBody>
      </p:sp>
    </p:spTree>
    <p:extLst>
      <p:ext uri="{BB962C8B-B14F-4D97-AF65-F5344CB8AC3E}">
        <p14:creationId xmlns:p14="http://schemas.microsoft.com/office/powerpoint/2010/main" val="34856460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DVST</a:t>
            </a:r>
            <a:endParaRPr lang="en-US" dirty="0"/>
          </a:p>
        </p:txBody>
      </p:sp>
      <p:pic>
        <p:nvPicPr>
          <p:cNvPr id="5" name="Content Placeholder 4"/>
          <p:cNvPicPr>
            <a:picLocks noGrp="1" noChangeAspect="1"/>
          </p:cNvPicPr>
          <p:nvPr>
            <p:ph sz="quarter" idx="1"/>
          </p:nvPr>
        </p:nvPicPr>
        <p:blipFill>
          <a:blip r:embed="rId2"/>
          <a:stretch>
            <a:fillRect/>
          </a:stretch>
        </p:blipFill>
        <p:spPr>
          <a:xfrm>
            <a:off x="1676400" y="1600200"/>
            <a:ext cx="6248400" cy="4873625"/>
          </a:xfrm>
          <a:prstGeom prst="rect">
            <a:avLst/>
          </a:prstGeom>
        </p:spPr>
      </p:pic>
      <p:sp>
        <p:nvSpPr>
          <p:cNvPr id="6" name="Right Arrow 5"/>
          <p:cNvSpPr/>
          <p:nvPr/>
        </p:nvSpPr>
        <p:spPr>
          <a:xfrm>
            <a:off x="457200" y="3124200"/>
            <a:ext cx="27432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758797">
            <a:off x="428072" y="3500118"/>
            <a:ext cx="3225967" cy="91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4800" y="2590800"/>
            <a:ext cx="2057400" cy="369332"/>
          </a:xfrm>
          <a:prstGeom prst="rect">
            <a:avLst/>
          </a:prstGeom>
          <a:noFill/>
        </p:spPr>
        <p:txBody>
          <a:bodyPr wrap="square" rtlCol="0">
            <a:spAutoFit/>
          </a:bodyPr>
          <a:lstStyle/>
          <a:p>
            <a:r>
              <a:rPr lang="en-US" dirty="0" smtClean="0"/>
              <a:t>FLOOD GUN</a:t>
            </a:r>
            <a:endParaRPr lang="en-US" dirty="0"/>
          </a:p>
        </p:txBody>
      </p:sp>
      <p:sp>
        <p:nvSpPr>
          <p:cNvPr id="9" name="TextBox 8"/>
          <p:cNvSpPr txBox="1"/>
          <p:nvPr/>
        </p:nvSpPr>
        <p:spPr>
          <a:xfrm>
            <a:off x="-52739" y="5122088"/>
            <a:ext cx="2057400" cy="369332"/>
          </a:xfrm>
          <a:prstGeom prst="rect">
            <a:avLst/>
          </a:prstGeom>
          <a:noFill/>
        </p:spPr>
        <p:txBody>
          <a:bodyPr wrap="square" rtlCol="0">
            <a:spAutoFit/>
          </a:bodyPr>
          <a:lstStyle/>
          <a:p>
            <a:r>
              <a:rPr lang="en-US" dirty="0" smtClean="0"/>
              <a:t>PRIMARY GUN</a:t>
            </a:r>
            <a:endParaRPr lang="en-US" dirty="0"/>
          </a:p>
        </p:txBody>
      </p:sp>
      <p:sp>
        <p:nvSpPr>
          <p:cNvPr id="10" name="Right Arrow 9"/>
          <p:cNvSpPr/>
          <p:nvPr/>
        </p:nvSpPr>
        <p:spPr>
          <a:xfrm>
            <a:off x="1619534" y="5230554"/>
            <a:ext cx="2743200" cy="15240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85998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4"/>
          <p:cNvSpPr>
            <a:spLocks noGrp="1" noChangeArrowheads="1"/>
          </p:cNvSpPr>
          <p:nvPr>
            <p:ph type="title"/>
          </p:nvPr>
        </p:nvSpPr>
        <p:spPr/>
        <p:txBody>
          <a:bodyPr/>
          <a:lstStyle/>
          <a:p>
            <a:pPr eaLnBrk="1" hangingPunct="1">
              <a:defRPr/>
            </a:pPr>
            <a:r>
              <a:rPr lang="en-US" sz="3200" smtClean="0">
                <a:solidFill>
                  <a:srgbClr val="FFFF0A"/>
                </a:solidFill>
                <a:effectLst>
                  <a:outerShdw blurRad="38100" dist="38100" dir="2700000" algn="tl">
                    <a:srgbClr val="FFFFFF"/>
                  </a:outerShdw>
                </a:effectLst>
                <a:latin typeface="Comic Sans MS" pitchFamily="66" charset="0"/>
              </a:rPr>
              <a:t>DVST Vs Refresh CRT </a:t>
            </a:r>
          </a:p>
        </p:txBody>
      </p:sp>
      <p:sp>
        <p:nvSpPr>
          <p:cNvPr id="25603" name="Rectangle 3"/>
          <p:cNvSpPr>
            <a:spLocks noGrp="1" noChangeArrowheads="1"/>
          </p:cNvSpPr>
          <p:nvPr>
            <p:ph type="body" sz="half" idx="1"/>
          </p:nvPr>
        </p:nvSpPr>
        <p:spPr>
          <a:xfrm>
            <a:off x="457200" y="1600200"/>
            <a:ext cx="4762500" cy="4565650"/>
          </a:xfrm>
        </p:spPr>
        <p:txBody>
          <a:bodyPr/>
          <a:lstStyle/>
          <a:p>
            <a:pPr algn="just" eaLnBrk="1" hangingPunct="1">
              <a:lnSpc>
                <a:spcPct val="115000"/>
              </a:lnSpc>
            </a:pPr>
            <a:r>
              <a:rPr lang="en-US" altLang="en-US" sz="2400" dirty="0" smtClean="0">
                <a:latin typeface="Comic Sans MS" panose="030F0702030302020204" pitchFamily="66" charset="0"/>
              </a:rPr>
              <a:t>In DVST since no refreshing required so complex pictures can be displayed at higher resolution without flicker.</a:t>
            </a:r>
          </a:p>
          <a:p>
            <a:pPr algn="just" eaLnBrk="1" hangingPunct="1">
              <a:lnSpc>
                <a:spcPct val="115000"/>
              </a:lnSpc>
            </a:pPr>
            <a:r>
              <a:rPr lang="en-US" altLang="en-US" sz="2400" dirty="0" smtClean="0">
                <a:latin typeface="Comic Sans MS" panose="030F0702030302020204" pitchFamily="66" charset="0"/>
              </a:rPr>
              <a:t>However DVST ordinarily does not display colors and parts of image cannot be erased here so not good for animation</a:t>
            </a:r>
          </a:p>
          <a:p>
            <a:pPr algn="just" eaLnBrk="1" hangingPunct="1">
              <a:lnSpc>
                <a:spcPct val="115000"/>
              </a:lnSpc>
              <a:buFontTx/>
              <a:buNone/>
            </a:pPr>
            <a:endParaRPr lang="en-US" altLang="en-US" sz="2400" dirty="0" smtClean="0">
              <a:latin typeface="Comic Sans MS" panose="030F0702030302020204" pitchFamily="66" charset="0"/>
            </a:endParaRPr>
          </a:p>
          <a:p>
            <a:pPr algn="just" eaLnBrk="1" hangingPunct="1">
              <a:lnSpc>
                <a:spcPct val="115000"/>
              </a:lnSpc>
            </a:pPr>
            <a:endParaRPr lang="en-IN" altLang="en-US" sz="2400" dirty="0" smtClean="0">
              <a:latin typeface="Comic Sans MS" panose="030F0702030302020204" pitchFamily="66" charset="0"/>
            </a:endParaRPr>
          </a:p>
        </p:txBody>
      </p:sp>
      <p:grpSp>
        <p:nvGrpSpPr>
          <p:cNvPr id="25604" name="Group 8"/>
          <p:cNvGrpSpPr>
            <a:grpSpLocks/>
          </p:cNvGrpSpPr>
          <p:nvPr/>
        </p:nvGrpSpPr>
        <p:grpSpPr bwMode="auto">
          <a:xfrm>
            <a:off x="5651500" y="2349500"/>
            <a:ext cx="3024188" cy="2303463"/>
            <a:chOff x="3424" y="1344"/>
            <a:chExt cx="2223" cy="1632"/>
          </a:xfrm>
        </p:grpSpPr>
        <p:pic>
          <p:nvPicPr>
            <p:cNvPr id="25605" name="Picture 5" descr="tektron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5" y="1434"/>
              <a:ext cx="2042" cy="1451"/>
            </a:xfrm>
            <a:prstGeom prst="rect">
              <a:avLst/>
            </a:prstGeom>
            <a:noFill/>
            <a:ln w="57150">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6" name="Rectangle 7"/>
            <p:cNvSpPr>
              <a:spLocks noChangeArrowheads="1"/>
            </p:cNvSpPr>
            <p:nvPr/>
          </p:nvSpPr>
          <p:spPr bwMode="auto">
            <a:xfrm>
              <a:off x="3424" y="1344"/>
              <a:ext cx="2223" cy="1632"/>
            </a:xfrm>
            <a:prstGeom prst="rect">
              <a:avLst/>
            </a:prstGeom>
            <a:noFill/>
            <a:ln w="571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spTree>
    <p:extLst>
      <p:ext uri="{BB962C8B-B14F-4D97-AF65-F5344CB8AC3E}">
        <p14:creationId xmlns:p14="http://schemas.microsoft.com/office/powerpoint/2010/main" val="376870666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943600"/>
          </a:xfrm>
        </p:spPr>
        <p:txBody>
          <a:bodyPr>
            <a:normAutofit/>
          </a:bodyPr>
          <a:lstStyle/>
          <a:p>
            <a:pPr marL="0" indent="0" fontAlgn="base">
              <a:buNone/>
            </a:pPr>
            <a:r>
              <a:rPr lang="en-US" sz="1800" b="1" dirty="0" smtClean="0"/>
              <a:t>Advantages</a:t>
            </a:r>
            <a:r>
              <a:rPr lang="en-US" sz="1800" b="1" dirty="0"/>
              <a:t>:</a:t>
            </a:r>
            <a:endParaRPr lang="en-US" sz="1800" dirty="0"/>
          </a:p>
          <a:p>
            <a:pPr fontAlgn="base"/>
            <a:r>
              <a:rPr lang="en-US" sz="1800" dirty="0"/>
              <a:t>Less Time Consuming</a:t>
            </a:r>
          </a:p>
          <a:p>
            <a:pPr fontAlgn="base"/>
            <a:r>
              <a:rPr lang="en-US" sz="1800" dirty="0"/>
              <a:t>No Refreshing Required</a:t>
            </a:r>
          </a:p>
          <a:p>
            <a:pPr fontAlgn="base"/>
            <a:r>
              <a:rPr lang="en-US" sz="1800" dirty="0"/>
              <a:t>High-Resolution</a:t>
            </a:r>
          </a:p>
          <a:p>
            <a:pPr fontAlgn="base"/>
            <a:r>
              <a:rPr lang="en-US" sz="1800" dirty="0"/>
              <a:t>Less Cost</a:t>
            </a:r>
          </a:p>
          <a:p>
            <a:pPr marL="0" indent="0" fontAlgn="base">
              <a:buNone/>
            </a:pPr>
            <a:r>
              <a:rPr lang="en-US" sz="1800" b="1" dirty="0"/>
              <a:t>Disadvantages:</a:t>
            </a:r>
            <a:endParaRPr lang="en-US" sz="1800" dirty="0"/>
          </a:p>
          <a:p>
            <a:pPr fontAlgn="base"/>
            <a:r>
              <a:rPr lang="en-US" sz="1800" dirty="0"/>
              <a:t> The specific part of the image cannot be erased.</a:t>
            </a:r>
          </a:p>
          <a:p>
            <a:pPr fontAlgn="base"/>
            <a:r>
              <a:rPr lang="en-US" sz="1800" dirty="0"/>
              <a:t>They do not display color.</a:t>
            </a:r>
          </a:p>
        </p:txBody>
      </p:sp>
    </p:spTree>
    <p:extLst>
      <p:ext uri="{BB962C8B-B14F-4D97-AF65-F5344CB8AC3E}">
        <p14:creationId xmlns:p14="http://schemas.microsoft.com/office/powerpoint/2010/main" val="172036311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Flat Panel Display</a:t>
            </a:r>
            <a:br>
              <a:rPr lang="en-US" dirty="0"/>
            </a:br>
            <a:endParaRPr lang="en-US" dirty="0"/>
          </a:p>
        </p:txBody>
      </p:sp>
      <p:sp>
        <p:nvSpPr>
          <p:cNvPr id="3" name="Content Placeholder 2"/>
          <p:cNvSpPr>
            <a:spLocks noGrp="1"/>
          </p:cNvSpPr>
          <p:nvPr>
            <p:ph sz="quarter" idx="1"/>
          </p:nvPr>
        </p:nvSpPr>
        <p:spPr/>
        <p:txBody>
          <a:bodyPr/>
          <a:lstStyle/>
          <a:p>
            <a:pPr algn="just"/>
            <a:r>
              <a:rPr lang="en-US" dirty="0"/>
              <a:t>The Flat-Panel display refers to a class of video devices that have reduced volume, weight and power requirement compare to CRT.</a:t>
            </a:r>
          </a:p>
          <a:p>
            <a:pPr algn="just"/>
            <a:r>
              <a:rPr lang="en-US" b="1" dirty="0"/>
              <a:t>Example:</a:t>
            </a:r>
            <a:r>
              <a:rPr lang="en-US" dirty="0"/>
              <a:t> Small T.V. monitor, calculator, pocket video games, laptop computers, an advertisement board in elevator.</a:t>
            </a:r>
          </a:p>
          <a:p>
            <a:pPr marL="0" indent="0" algn="just">
              <a:buNone/>
            </a:pPr>
            <a:r>
              <a:rPr lang="en-US" dirty="0"/>
              <a:t/>
            </a:r>
            <a:br>
              <a:rPr lang="en-US" dirty="0"/>
            </a:br>
            <a:endParaRPr lang="en-US" dirty="0"/>
          </a:p>
        </p:txBody>
      </p:sp>
    </p:spTree>
    <p:extLst>
      <p:ext uri="{BB962C8B-B14F-4D97-AF65-F5344CB8AC3E}">
        <p14:creationId xmlns:p14="http://schemas.microsoft.com/office/powerpoint/2010/main" val="385215749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Flat panel display</a:t>
            </a:r>
            <a:endParaRPr lang="en-US" dirty="0"/>
          </a:p>
        </p:txBody>
      </p:sp>
      <p:pic>
        <p:nvPicPr>
          <p:cNvPr id="4" name="Content Placeholder 3"/>
          <p:cNvPicPr>
            <a:picLocks noGrp="1" noChangeAspect="1"/>
          </p:cNvPicPr>
          <p:nvPr>
            <p:ph sz="quarter" idx="1"/>
          </p:nvPr>
        </p:nvPicPr>
        <p:blipFill>
          <a:blip r:embed="rId2"/>
          <a:stretch>
            <a:fillRect/>
          </a:stretch>
        </p:blipFill>
        <p:spPr>
          <a:xfrm>
            <a:off x="1238250" y="2974975"/>
            <a:ext cx="5905500" cy="2124075"/>
          </a:xfrm>
          <a:prstGeom prst="rect">
            <a:avLst/>
          </a:prstGeom>
        </p:spPr>
      </p:pic>
    </p:spTree>
    <p:extLst>
      <p:ext uri="{BB962C8B-B14F-4D97-AF65-F5344CB8AC3E}">
        <p14:creationId xmlns:p14="http://schemas.microsoft.com/office/powerpoint/2010/main" val="227956643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Flat panel display</a:t>
            </a:r>
            <a:endParaRPr lang="en-US" dirty="0"/>
          </a:p>
        </p:txBody>
      </p:sp>
      <p:sp>
        <p:nvSpPr>
          <p:cNvPr id="3" name="Content Placeholder 2"/>
          <p:cNvSpPr>
            <a:spLocks noGrp="1"/>
          </p:cNvSpPr>
          <p:nvPr>
            <p:ph sz="quarter" idx="1"/>
          </p:nvPr>
        </p:nvSpPr>
        <p:spPr/>
        <p:txBody>
          <a:bodyPr/>
          <a:lstStyle/>
          <a:p>
            <a:pPr marL="457200" indent="-457200" algn="just">
              <a:buAutoNum type="arabicPeriod"/>
            </a:pPr>
            <a:r>
              <a:rPr lang="en-US" b="1" dirty="0" smtClean="0">
                <a:solidFill>
                  <a:srgbClr val="333333"/>
                </a:solidFill>
                <a:latin typeface="+mj-lt"/>
              </a:rPr>
              <a:t>Emissive </a:t>
            </a:r>
            <a:r>
              <a:rPr lang="en-US" b="1" dirty="0">
                <a:solidFill>
                  <a:srgbClr val="333333"/>
                </a:solidFill>
                <a:latin typeface="+mj-lt"/>
              </a:rPr>
              <a:t>Display:</a:t>
            </a:r>
            <a:r>
              <a:rPr lang="en-US" dirty="0">
                <a:solidFill>
                  <a:srgbClr val="333333"/>
                </a:solidFill>
                <a:latin typeface="+mj-lt"/>
              </a:rPr>
              <a:t> The emissive displays are devices that convert electrical energy into light. </a:t>
            </a:r>
            <a:endParaRPr lang="en-US" dirty="0" smtClean="0">
              <a:solidFill>
                <a:srgbClr val="333333"/>
              </a:solidFill>
              <a:latin typeface="+mj-lt"/>
            </a:endParaRPr>
          </a:p>
          <a:p>
            <a:pPr marL="0" indent="0" algn="just">
              <a:buNone/>
            </a:pPr>
            <a:endParaRPr lang="en-US" dirty="0" smtClean="0">
              <a:solidFill>
                <a:srgbClr val="333333"/>
              </a:solidFill>
              <a:latin typeface="+mj-lt"/>
            </a:endParaRPr>
          </a:p>
          <a:p>
            <a:pPr marL="0" indent="0" algn="just">
              <a:buNone/>
            </a:pPr>
            <a:r>
              <a:rPr lang="en-US" dirty="0" smtClean="0">
                <a:solidFill>
                  <a:srgbClr val="333333"/>
                </a:solidFill>
                <a:latin typeface="+mj-lt"/>
              </a:rPr>
              <a:t>Example:- </a:t>
            </a:r>
          </a:p>
          <a:p>
            <a:pPr marL="457200" indent="-457200" algn="just">
              <a:buAutoNum type="arabicPeriod"/>
            </a:pPr>
            <a:r>
              <a:rPr lang="en-US" dirty="0" smtClean="0">
                <a:solidFill>
                  <a:srgbClr val="333333"/>
                </a:solidFill>
                <a:latin typeface="+mj-lt"/>
              </a:rPr>
              <a:t>Plasma Panel</a:t>
            </a:r>
          </a:p>
          <a:p>
            <a:pPr marL="457200" indent="-457200" algn="just">
              <a:buAutoNum type="arabicPeriod"/>
            </a:pPr>
            <a:r>
              <a:rPr lang="en-US" dirty="0" smtClean="0">
                <a:solidFill>
                  <a:srgbClr val="333333"/>
                </a:solidFill>
                <a:latin typeface="+mj-lt"/>
              </a:rPr>
              <a:t>Thin  </a:t>
            </a:r>
            <a:r>
              <a:rPr lang="en-US" dirty="0">
                <a:solidFill>
                  <a:srgbClr val="333333"/>
                </a:solidFill>
                <a:latin typeface="+mj-lt"/>
              </a:rPr>
              <a:t>film electroluminescent display </a:t>
            </a:r>
            <a:endParaRPr lang="en-US" dirty="0" smtClean="0">
              <a:solidFill>
                <a:srgbClr val="333333"/>
              </a:solidFill>
              <a:latin typeface="+mj-lt"/>
            </a:endParaRPr>
          </a:p>
          <a:p>
            <a:pPr marL="457200" indent="-457200" algn="just">
              <a:buAutoNum type="arabicPeriod"/>
            </a:pPr>
            <a:r>
              <a:rPr lang="en-US" dirty="0" smtClean="0">
                <a:solidFill>
                  <a:srgbClr val="333333"/>
                </a:solidFill>
                <a:latin typeface="+mj-lt"/>
              </a:rPr>
              <a:t>LED </a:t>
            </a:r>
            <a:r>
              <a:rPr lang="en-US" dirty="0">
                <a:solidFill>
                  <a:srgbClr val="333333"/>
                </a:solidFill>
                <a:latin typeface="+mj-lt"/>
              </a:rPr>
              <a:t>(Light Emitting Diodes</a:t>
            </a:r>
            <a:r>
              <a:rPr lang="en-US" dirty="0" smtClean="0">
                <a:solidFill>
                  <a:srgbClr val="333333"/>
                </a:solidFill>
                <a:latin typeface="+mj-lt"/>
              </a:rPr>
              <a:t>).</a:t>
            </a:r>
          </a:p>
          <a:p>
            <a:endParaRPr lang="en-US" dirty="0">
              <a:latin typeface="+mj-lt"/>
            </a:endParaRPr>
          </a:p>
        </p:txBody>
      </p:sp>
    </p:spTree>
    <p:extLst>
      <p:ext uri="{BB962C8B-B14F-4D97-AF65-F5344CB8AC3E}">
        <p14:creationId xmlns:p14="http://schemas.microsoft.com/office/powerpoint/2010/main" val="196340716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Flat panel display</a:t>
            </a:r>
          </a:p>
        </p:txBody>
      </p:sp>
      <p:sp>
        <p:nvSpPr>
          <p:cNvPr id="3" name="Content Placeholder 2"/>
          <p:cNvSpPr>
            <a:spLocks noGrp="1"/>
          </p:cNvSpPr>
          <p:nvPr>
            <p:ph sz="quarter" idx="1"/>
          </p:nvPr>
        </p:nvSpPr>
        <p:spPr/>
        <p:txBody>
          <a:bodyPr/>
          <a:lstStyle/>
          <a:p>
            <a:pPr marL="0" indent="0" algn="just">
              <a:buNone/>
            </a:pPr>
            <a:r>
              <a:rPr lang="en-US" dirty="0" smtClean="0"/>
              <a:t>2. </a:t>
            </a:r>
            <a:r>
              <a:rPr lang="en-US" b="1" dirty="0">
                <a:solidFill>
                  <a:srgbClr val="333333"/>
                </a:solidFill>
              </a:rPr>
              <a:t>Non-Emissive Display:</a:t>
            </a:r>
            <a:r>
              <a:rPr lang="en-US" dirty="0">
                <a:solidFill>
                  <a:srgbClr val="333333"/>
                </a:solidFill>
              </a:rPr>
              <a:t> The Non-Emissive displays use optical effects to convert sunlight or light from some other source into graphics patterns. </a:t>
            </a:r>
            <a:endParaRPr lang="en-US" dirty="0" smtClean="0">
              <a:solidFill>
                <a:srgbClr val="333333"/>
              </a:solidFill>
            </a:endParaRPr>
          </a:p>
          <a:p>
            <a:pPr marL="0" indent="0" algn="just">
              <a:buNone/>
            </a:pPr>
            <a:r>
              <a:rPr lang="en-US" dirty="0" smtClean="0">
                <a:solidFill>
                  <a:srgbClr val="333333"/>
                </a:solidFill>
              </a:rPr>
              <a:t>Examples:-</a:t>
            </a:r>
          </a:p>
          <a:p>
            <a:pPr marL="0" indent="0" algn="just">
              <a:buNone/>
            </a:pPr>
            <a:r>
              <a:rPr lang="en-US" dirty="0" smtClean="0">
                <a:solidFill>
                  <a:srgbClr val="333333"/>
                </a:solidFill>
              </a:rPr>
              <a:t> </a:t>
            </a:r>
            <a:r>
              <a:rPr lang="en-US" dirty="0">
                <a:solidFill>
                  <a:srgbClr val="333333"/>
                </a:solidFill>
              </a:rPr>
              <a:t>LCD (Liquid Crystal Device</a:t>
            </a:r>
            <a:r>
              <a:rPr lang="en-US" dirty="0" smtClean="0">
                <a:solidFill>
                  <a:srgbClr val="333333"/>
                </a:solidFill>
              </a:rPr>
              <a:t>).</a:t>
            </a:r>
          </a:p>
          <a:p>
            <a:pPr marL="0" indent="0" algn="just">
              <a:buNone/>
            </a:pPr>
            <a:endParaRPr lang="en-US" dirty="0">
              <a:solidFill>
                <a:srgbClr val="333333"/>
              </a:solidFill>
            </a:endParaRPr>
          </a:p>
          <a:p>
            <a:pPr marL="0" indent="0" algn="just">
              <a:buNone/>
            </a:pPr>
            <a:endParaRPr lang="en-US" dirty="0"/>
          </a:p>
        </p:txBody>
      </p:sp>
    </p:spTree>
    <p:extLst>
      <p:ext uri="{BB962C8B-B14F-4D97-AF65-F5344CB8AC3E}">
        <p14:creationId xmlns:p14="http://schemas.microsoft.com/office/powerpoint/2010/main" val="87460946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US" dirty="0"/>
          </a:p>
        </p:txBody>
      </p:sp>
      <p:sp>
        <p:nvSpPr>
          <p:cNvPr id="3" name="Content Placeholder 2"/>
          <p:cNvSpPr>
            <a:spLocks noGrp="1"/>
          </p:cNvSpPr>
          <p:nvPr>
            <p:ph sz="quarter" idx="1"/>
          </p:nvPr>
        </p:nvSpPr>
        <p:spPr/>
        <p:txBody>
          <a:bodyPr/>
          <a:lstStyle/>
          <a:p>
            <a:pPr algn="just" fontAlgn="base"/>
            <a:r>
              <a:rPr lang="en-US" dirty="0"/>
              <a:t>Flat Panel Devices like LCD produces high quality digital images.</a:t>
            </a:r>
          </a:p>
          <a:p>
            <a:pPr algn="just" fontAlgn="base"/>
            <a:r>
              <a:rPr lang="en-US" dirty="0"/>
              <a:t>Flat Panel monitor are stylish and have very space saving design.</a:t>
            </a:r>
          </a:p>
          <a:p>
            <a:pPr algn="just" fontAlgn="base"/>
            <a:r>
              <a:rPr lang="en-US" dirty="0"/>
              <a:t>Flat Panel Devices consumes less power and give maximum image size in minimum space.</a:t>
            </a:r>
          </a:p>
          <a:p>
            <a:pPr algn="just" fontAlgn="base"/>
            <a:r>
              <a:rPr lang="en-US" dirty="0"/>
              <a:t>Flat Panel Devices use its full color display capability.</a:t>
            </a:r>
          </a:p>
          <a:p>
            <a:pPr algn="just" fontAlgn="base"/>
            <a:r>
              <a:rPr lang="en-US" dirty="0"/>
              <a:t>Full motion video can be viewed on Flat Panel Devices without artifacts or contrast loss.</a:t>
            </a:r>
          </a:p>
          <a:p>
            <a:pPr algn="just"/>
            <a:endParaRPr lang="en-US" dirty="0"/>
          </a:p>
        </p:txBody>
      </p:sp>
    </p:spTree>
    <p:extLst>
      <p:ext uri="{BB962C8B-B14F-4D97-AF65-F5344CB8AC3E}">
        <p14:creationId xmlns:p14="http://schemas.microsoft.com/office/powerpoint/2010/main" val="278235436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5334000" cy="6019800"/>
          </a:xfrm>
        </p:spPr>
        <p:txBody>
          <a:bodyPr>
            <a:normAutofit fontScale="92500" lnSpcReduction="10000"/>
          </a:bodyPr>
          <a:lstStyle/>
          <a:p>
            <a:pPr fontAlgn="base"/>
            <a:r>
              <a:rPr lang="en-US" b="1" dirty="0"/>
              <a:t>Plasma Display:</a:t>
            </a:r>
            <a:r>
              <a:rPr lang="en-US" dirty="0"/>
              <a:t> It is a type of flat panel display which uses tiny plasma cells. It is also known as </a:t>
            </a:r>
            <a:r>
              <a:rPr lang="en-US" b="1" dirty="0"/>
              <a:t>the Gas-Discharge display</a:t>
            </a:r>
            <a:r>
              <a:rPr lang="en-US" dirty="0"/>
              <a:t>.</a:t>
            </a:r>
          </a:p>
          <a:p>
            <a:pPr fontAlgn="base"/>
            <a:r>
              <a:rPr lang="en-US" b="1" dirty="0"/>
              <a:t>Components of Plasma display</a:t>
            </a:r>
          </a:p>
          <a:p>
            <a:pPr fontAlgn="base"/>
            <a:r>
              <a:rPr lang="en-US" b="1" dirty="0"/>
              <a:t>Anode:</a:t>
            </a:r>
            <a:r>
              <a:rPr lang="en-US" dirty="0"/>
              <a:t> It is used to deliver a positive voltage. It also has the line wires.</a:t>
            </a:r>
          </a:p>
          <a:p>
            <a:pPr fontAlgn="base"/>
            <a:r>
              <a:rPr lang="en-US" b="1" dirty="0"/>
              <a:t>Cathode: </a:t>
            </a:r>
            <a:r>
              <a:rPr lang="en-US" dirty="0"/>
              <a:t>It is used to provide negative voltage to gas cells. It also has fine wires.</a:t>
            </a:r>
          </a:p>
          <a:p>
            <a:pPr fontAlgn="base"/>
            <a:r>
              <a:rPr lang="en-US" b="1" dirty="0"/>
              <a:t>Gas Plates: </a:t>
            </a:r>
            <a:r>
              <a:rPr lang="en-US" dirty="0"/>
              <a:t>These plates work as capacitors. When we pass the voltage, the cell lights regularly.</a:t>
            </a:r>
          </a:p>
          <a:p>
            <a:pPr fontAlgn="base"/>
            <a:r>
              <a:rPr lang="en-US" b="1" dirty="0"/>
              <a:t>Fluorescent cells: </a:t>
            </a:r>
            <a:r>
              <a:rPr lang="en-US" dirty="0"/>
              <a:t>It contains small pockets of gas liquids when the voltage is passed to this neon gas. It emits light.</a:t>
            </a:r>
          </a:p>
          <a:p>
            <a:endParaRPr lang="en-US"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066800"/>
            <a:ext cx="3086100"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841669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Excellent brightness:</a:t>
            </a:r>
            <a:r>
              <a:rPr lang="en-US" dirty="0"/>
              <a:t> Because plasma displays use the direct lighting of </a:t>
            </a:r>
            <a:r>
              <a:rPr lang="en-US" dirty="0" smtClean="0"/>
              <a:t>they </a:t>
            </a:r>
            <a:r>
              <a:rPr lang="en-US" dirty="0"/>
              <a:t>can have an extremely bright and crisp picture. </a:t>
            </a:r>
            <a:r>
              <a:rPr lang="en-US" b="1" dirty="0" smtClean="0"/>
              <a:t>High </a:t>
            </a:r>
            <a:r>
              <a:rPr lang="en-US" b="1" dirty="0"/>
              <a:t>resolution:</a:t>
            </a:r>
            <a:r>
              <a:rPr lang="en-US" dirty="0"/>
              <a:t> Most plasmas these days are at least 720p capable and many are 1080p capable. </a:t>
            </a:r>
          </a:p>
          <a:p>
            <a:r>
              <a:rPr lang="en-US" b="1" dirty="0"/>
              <a:t>PC monitor-capable:</a:t>
            </a:r>
            <a:r>
              <a:rPr lang="en-US" dirty="0"/>
              <a:t> Most plasma displays can be plugged directly into any </a:t>
            </a:r>
            <a:r>
              <a:rPr lang="en-US" dirty="0" smtClean="0"/>
              <a:t>PC </a:t>
            </a:r>
            <a:r>
              <a:rPr lang="en-US" dirty="0"/>
              <a:t>to act as a gigantic PC monitor.</a:t>
            </a:r>
          </a:p>
          <a:p>
            <a:r>
              <a:rPr lang="en-US" b="1" dirty="0"/>
              <a:t>Progressive by nature:</a:t>
            </a:r>
            <a:r>
              <a:rPr lang="en-US" dirty="0"/>
              <a:t> Plasma systems don’t use a scanning electron beam to create a picture. </a:t>
            </a:r>
            <a:endParaRPr lang="en-US" dirty="0" smtClean="0"/>
          </a:p>
          <a:p>
            <a:r>
              <a:rPr lang="en-US" b="1" dirty="0"/>
              <a:t>A wide viewing angle:</a:t>
            </a:r>
            <a:r>
              <a:rPr lang="en-US" dirty="0"/>
              <a:t> Plasma displays have a good picture even when you are sitting “off axis</a:t>
            </a:r>
            <a:r>
              <a:rPr lang="en-US" dirty="0" smtClean="0"/>
              <a:t>”. </a:t>
            </a:r>
            <a:r>
              <a:rPr lang="en-US" dirty="0"/>
              <a:t>In a smaller room, where some of the seating might be at an acute angle from the screen, the wide viewing angle can be a big plus.</a:t>
            </a:r>
          </a:p>
          <a:p>
            <a:pPr marL="0" indent="0">
              <a:buNone/>
            </a:pPr>
            <a:endParaRPr lang="en-US" dirty="0"/>
          </a:p>
          <a:p>
            <a:endParaRPr lang="en-US" dirty="0"/>
          </a:p>
        </p:txBody>
      </p:sp>
    </p:spTree>
    <p:extLst>
      <p:ext uri="{BB962C8B-B14F-4D97-AF65-F5344CB8AC3E}">
        <p14:creationId xmlns:p14="http://schemas.microsoft.com/office/powerpoint/2010/main" val="24334243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common</a:t>
            </a:r>
            <a:endParaRPr lang="en-US" dirty="0"/>
          </a:p>
        </p:txBody>
      </p:sp>
      <p:sp>
        <p:nvSpPr>
          <p:cNvPr id="3" name="Content Placeholder 2"/>
          <p:cNvSpPr>
            <a:spLocks noGrp="1"/>
          </p:cNvSpPr>
          <p:nvPr>
            <p:ph sz="quarter" idx="1"/>
          </p:nvPr>
        </p:nvSpPr>
        <p:spPr/>
        <p:txBody>
          <a:bodyPr/>
          <a:lstStyle/>
          <a:p>
            <a:pPr marL="457200" indent="-457200">
              <a:buAutoNum type="arabicPeriod"/>
            </a:pPr>
            <a:r>
              <a:rPr lang="en-US" dirty="0" smtClean="0"/>
              <a:t>Document Processing</a:t>
            </a:r>
          </a:p>
          <a:p>
            <a:pPr marL="0" indent="0">
              <a:buNone/>
            </a:pPr>
            <a:endParaRPr lang="en-US" dirty="0" smtClean="0"/>
          </a:p>
          <a:p>
            <a:pPr marL="0" indent="0">
              <a:buNone/>
            </a:pPr>
            <a:r>
              <a:rPr lang="en-US" dirty="0" smtClean="0"/>
              <a:t>Create/edit/view </a:t>
            </a:r>
            <a:r>
              <a:rPr lang="en-US" dirty="0"/>
              <a:t>a document</a:t>
            </a:r>
            <a:r>
              <a:rPr lang="en-US" dirty="0" smtClean="0"/>
              <a:t>.</a:t>
            </a:r>
            <a:endParaRPr lang="en-US" dirty="0"/>
          </a:p>
          <a:p>
            <a:pPr marL="457200" indent="-457200">
              <a:buAutoNum type="arabicPeriod"/>
            </a:pPr>
            <a:endParaRPr lang="en-US" dirty="0" smtClean="0"/>
          </a:p>
          <a:p>
            <a:pPr marL="457200" indent="-457200">
              <a:buFont typeface="Wingdings"/>
              <a:buAutoNum type="arabicPeriod"/>
            </a:pPr>
            <a:r>
              <a:rPr lang="en-US" dirty="0"/>
              <a:t>CAD</a:t>
            </a:r>
          </a:p>
          <a:p>
            <a:pPr marL="0" indent="0">
              <a:buNone/>
            </a:pPr>
            <a:endParaRPr lang="en-US" dirty="0" smtClean="0"/>
          </a:p>
          <a:p>
            <a:pPr marL="0" indent="0">
              <a:buNone/>
            </a:pPr>
            <a:r>
              <a:rPr lang="en-US" dirty="0" smtClean="0"/>
              <a:t>  Geometric Shapes( characters and icons) with colors assigned to them.</a:t>
            </a:r>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a:p>
            <a:pPr marL="457200" indent="-457200">
              <a:buAutoNum type="arabicPeriod"/>
            </a:pPr>
            <a:endParaRPr lang="en-US" dirty="0" smtClean="0"/>
          </a:p>
          <a:p>
            <a:pPr marL="0" indent="0">
              <a:buNone/>
            </a:pPr>
            <a:endParaRPr lang="en-US" dirty="0"/>
          </a:p>
        </p:txBody>
      </p:sp>
    </p:spTree>
    <p:extLst>
      <p:ext uri="{BB962C8B-B14F-4D97-AF65-F5344CB8AC3E}">
        <p14:creationId xmlns:p14="http://schemas.microsoft.com/office/powerpoint/2010/main" val="364035067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US" dirty="0"/>
          </a:p>
        </p:txBody>
      </p:sp>
      <p:sp>
        <p:nvSpPr>
          <p:cNvPr id="3" name="Content Placeholder 2"/>
          <p:cNvSpPr>
            <a:spLocks noGrp="1"/>
          </p:cNvSpPr>
          <p:nvPr>
            <p:ph idx="1"/>
          </p:nvPr>
        </p:nvSpPr>
        <p:spPr/>
        <p:txBody>
          <a:bodyPr/>
          <a:lstStyle/>
          <a:p>
            <a:r>
              <a:rPr lang="en-US" b="1" dirty="0"/>
              <a:t>Susceptible to burn-in:</a:t>
            </a:r>
            <a:r>
              <a:rPr lang="en-US" dirty="0"/>
              <a:t> Any system that uses a phosphor screen to display video can fall victim to phosphor burn-in. </a:t>
            </a:r>
          </a:p>
          <a:p>
            <a:r>
              <a:rPr lang="en-US" b="1" dirty="0"/>
              <a:t>Poor reproduction of black:</a:t>
            </a:r>
            <a:r>
              <a:rPr lang="en-US" dirty="0"/>
              <a:t> Like LCDs, plasma displays have a hard time reproducing black, so black scenes end up being reproduced as shades of gray.</a:t>
            </a:r>
          </a:p>
          <a:p>
            <a:endParaRPr lang="en-US" dirty="0"/>
          </a:p>
        </p:txBody>
      </p:sp>
    </p:spTree>
    <p:extLst>
      <p:ext uri="{BB962C8B-B14F-4D97-AF65-F5344CB8AC3E}">
        <p14:creationId xmlns:p14="http://schemas.microsoft.com/office/powerpoint/2010/main" val="337075419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830580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429000"/>
            <a:ext cx="7543800" cy="127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793624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9144000"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729359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
            <a:ext cx="88392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260562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38200"/>
            <a:ext cx="8458200"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953695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606017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688472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87630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878466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33400"/>
            <a:ext cx="85344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923021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8763000" cy="558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144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common</a:t>
            </a:r>
            <a:endParaRPr lang="en-US" dirty="0"/>
          </a:p>
        </p:txBody>
      </p:sp>
      <p:sp>
        <p:nvSpPr>
          <p:cNvPr id="3" name="Content Placeholder 2"/>
          <p:cNvSpPr>
            <a:spLocks noGrp="1"/>
          </p:cNvSpPr>
          <p:nvPr>
            <p:ph sz="quarter" idx="1"/>
          </p:nvPr>
        </p:nvSpPr>
        <p:spPr>
          <a:xfrm>
            <a:off x="457200" y="1600200"/>
            <a:ext cx="8077200" cy="4873752"/>
          </a:xfrm>
        </p:spPr>
        <p:txBody>
          <a:bodyPr/>
          <a:lstStyle/>
          <a:p>
            <a:pPr marL="0" indent="0" algn="just">
              <a:buNone/>
            </a:pPr>
            <a:r>
              <a:rPr lang="en-US" dirty="0" smtClean="0">
                <a:solidFill>
                  <a:srgbClr val="FF0000"/>
                </a:solidFill>
              </a:rPr>
              <a:t>How a computer can do all these stuff, all these things</a:t>
            </a:r>
          </a:p>
          <a:p>
            <a:pPr marL="0" indent="0" algn="just">
              <a:buNone/>
            </a:pPr>
            <a:endParaRPr lang="en-US" dirty="0" smtClean="0"/>
          </a:p>
          <a:p>
            <a:pPr marL="0" indent="0" algn="just">
              <a:buNone/>
            </a:pPr>
            <a:r>
              <a:rPr lang="en-US" dirty="0" smtClean="0"/>
              <a:t>Images consisting of components then we need to put them together into the form of image and we should allow the user to interact with those components or the whole image through input devices as well as we should be able to create the perception of motion by moving those images.</a:t>
            </a:r>
          </a:p>
          <a:p>
            <a:pPr marL="0" indent="0">
              <a:buNone/>
            </a:pPr>
            <a:endParaRPr lang="en-US" dirty="0" smtClean="0"/>
          </a:p>
          <a:p>
            <a:pPr marL="457200" indent="-457200">
              <a:buAutoNum type="arabicPeriod"/>
            </a:pPr>
            <a:endParaRPr lang="en-US" dirty="0" smtClean="0"/>
          </a:p>
          <a:p>
            <a:pPr marL="0" indent="0">
              <a:buNone/>
            </a:pPr>
            <a:endParaRPr lang="en-US" dirty="0"/>
          </a:p>
        </p:txBody>
      </p:sp>
    </p:spTree>
    <p:extLst>
      <p:ext uri="{BB962C8B-B14F-4D97-AF65-F5344CB8AC3E}">
        <p14:creationId xmlns:p14="http://schemas.microsoft.com/office/powerpoint/2010/main" val="258107773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0"/>
            <a:ext cx="74009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351145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1</a:t>
            </a:r>
          </a:p>
        </p:txBody>
      </p:sp>
      <p:sp>
        <p:nvSpPr>
          <p:cNvPr id="3" name="Content Placeholder 2"/>
          <p:cNvSpPr>
            <a:spLocks noGrp="1"/>
          </p:cNvSpPr>
          <p:nvPr>
            <p:ph sz="quarter" idx="1"/>
          </p:nvPr>
        </p:nvSpPr>
        <p:spPr/>
        <p:txBody>
          <a:bodyPr/>
          <a:lstStyle/>
          <a:p>
            <a:pPr algn="just"/>
            <a:r>
              <a:rPr lang="en-US" dirty="0">
                <a:solidFill>
                  <a:srgbClr val="FF0000"/>
                </a:solidFill>
              </a:rPr>
              <a:t>Introduction to Raster Scan Displays, Pixels, Frame Buffer, Vector &amp; Character Generation, Random Scan Systems, Display Devices,</a:t>
            </a:r>
            <a:r>
              <a:rPr lang="en-US" dirty="0"/>
              <a:t> </a:t>
            </a:r>
            <a:r>
              <a:rPr lang="en-US" dirty="0">
                <a:solidFill>
                  <a:srgbClr val="FF0000"/>
                </a:solidFill>
              </a:rPr>
              <a:t>Scan Conversion Techniques, </a:t>
            </a:r>
            <a:r>
              <a:rPr lang="en-US" dirty="0"/>
              <a:t>Line Drawing: Simple DDA, </a:t>
            </a:r>
            <a:r>
              <a:rPr lang="en-US" dirty="0" err="1"/>
              <a:t>Bresenham’s</a:t>
            </a:r>
            <a:r>
              <a:rPr lang="en-US" dirty="0"/>
              <a:t> Algorithm, Circle Drawing Algorithms: Midpoint Circle Drawing and </a:t>
            </a:r>
            <a:r>
              <a:rPr lang="en-US" dirty="0" err="1"/>
              <a:t>Bresenham’s</a:t>
            </a:r>
            <a:r>
              <a:rPr lang="en-US" dirty="0"/>
              <a:t> Algorithm, Polygon Fill Algorithm: Boundary-Fill and Flood-Fill Algorithms.</a:t>
            </a:r>
          </a:p>
          <a:p>
            <a:pPr algn="just"/>
            <a:endParaRPr lang="en-US" dirty="0"/>
          </a:p>
        </p:txBody>
      </p:sp>
    </p:spTree>
    <p:extLst>
      <p:ext uri="{BB962C8B-B14F-4D97-AF65-F5344CB8AC3E}">
        <p14:creationId xmlns:p14="http://schemas.microsoft.com/office/powerpoint/2010/main" val="112757905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Scan Conversion Techniques</a:t>
            </a:r>
            <a:endParaRPr lang="en-US" dirty="0"/>
          </a:p>
        </p:txBody>
      </p:sp>
      <p:sp>
        <p:nvSpPr>
          <p:cNvPr id="3" name="Content Placeholder 2"/>
          <p:cNvSpPr>
            <a:spLocks noGrp="1"/>
          </p:cNvSpPr>
          <p:nvPr>
            <p:ph idx="1"/>
          </p:nvPr>
        </p:nvSpPr>
        <p:spPr>
          <a:xfrm>
            <a:off x="457199" y="1600200"/>
            <a:ext cx="7485797" cy="4873752"/>
          </a:xfrm>
        </p:spPr>
        <p:txBody>
          <a:bodyPr/>
          <a:lstStyle/>
          <a:p>
            <a:pPr algn="just"/>
            <a:r>
              <a:rPr lang="en-US" dirty="0"/>
              <a:t>The process of representing continuous graphics object as a collection of discrete pixels is known as </a:t>
            </a:r>
            <a:r>
              <a:rPr lang="en-US" b="1" dirty="0"/>
              <a:t>scan conversion</a:t>
            </a:r>
            <a:r>
              <a:rPr lang="en-US" dirty="0" smtClean="0"/>
              <a:t>.</a:t>
            </a:r>
          </a:p>
          <a:p>
            <a:pPr algn="just"/>
            <a:r>
              <a:rPr lang="en-US" dirty="0"/>
              <a:t>C</a:t>
            </a:r>
            <a:r>
              <a:rPr lang="en-US" dirty="0" smtClean="0"/>
              <a:t>onversion </a:t>
            </a:r>
            <a:r>
              <a:rPr lang="en-US" dirty="0"/>
              <a:t>of every primitive object represented on the graphics screen into a set of pixels that is its basic form is termed as </a:t>
            </a:r>
            <a:r>
              <a:rPr lang="en-US" b="1" dirty="0" smtClean="0"/>
              <a:t>scan conversion</a:t>
            </a:r>
            <a:r>
              <a:rPr lang="en-US" dirty="0"/>
              <a:t> or </a:t>
            </a:r>
            <a:r>
              <a:rPr lang="en-US" b="1" dirty="0"/>
              <a:t>rasterization</a:t>
            </a:r>
            <a:r>
              <a:rPr lang="en-US" dirty="0"/>
              <a:t>. </a:t>
            </a:r>
          </a:p>
        </p:txBody>
      </p:sp>
    </p:spTree>
    <p:extLst>
      <p:ext uri="{BB962C8B-B14F-4D97-AF65-F5344CB8AC3E}">
        <p14:creationId xmlns:p14="http://schemas.microsoft.com/office/powerpoint/2010/main" val="27757516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a:xfrm>
            <a:off x="762000" y="304800"/>
            <a:ext cx="7772400" cy="1143000"/>
          </a:xfrm>
        </p:spPr>
        <p:txBody>
          <a:bodyPr/>
          <a:lstStyle/>
          <a:p>
            <a:pPr eaLnBrk="1" hangingPunct="1"/>
            <a:r>
              <a:rPr lang="en-US" altLang="en-US" smtClean="0"/>
              <a:t>Scan Conversion Algorithms</a:t>
            </a:r>
          </a:p>
        </p:txBody>
      </p:sp>
      <p:sp>
        <p:nvSpPr>
          <p:cNvPr id="20486" name="Rectangle 3"/>
          <p:cNvSpPr>
            <a:spLocks noGrp="1" noChangeArrowheads="1"/>
          </p:cNvSpPr>
          <p:nvPr>
            <p:ph type="body" idx="1"/>
          </p:nvPr>
        </p:nvSpPr>
        <p:spPr>
          <a:xfrm>
            <a:off x="685800" y="1524000"/>
            <a:ext cx="8077200" cy="4419600"/>
          </a:xfrm>
        </p:spPr>
        <p:txBody>
          <a:bodyPr/>
          <a:lstStyle/>
          <a:p>
            <a:pPr marL="609600" indent="-609600" eaLnBrk="1" hangingPunct="1"/>
            <a:endParaRPr lang="en-US" altLang="en-US" dirty="0" smtClean="0"/>
          </a:p>
          <a:p>
            <a:pPr marL="609600" indent="-609600" eaLnBrk="1" hangingPunct="1">
              <a:buFontTx/>
              <a:buAutoNum type="arabicPeriod"/>
            </a:pPr>
            <a:r>
              <a:rPr lang="en-US" altLang="en-US" b="1" dirty="0" smtClean="0">
                <a:latin typeface="Times New Roman" panose="02020603050405020304" pitchFamily="18" charset="0"/>
              </a:rPr>
              <a:t>Scan Conversion of Point</a:t>
            </a:r>
          </a:p>
          <a:p>
            <a:pPr marL="609600" indent="-609600" eaLnBrk="1" hangingPunct="1">
              <a:buFontTx/>
              <a:buAutoNum type="arabicPeriod"/>
            </a:pPr>
            <a:r>
              <a:rPr lang="en-US" altLang="en-US" dirty="0" smtClean="0">
                <a:latin typeface="Times New Roman" panose="02020603050405020304" pitchFamily="18" charset="0"/>
              </a:rPr>
              <a:t>Scan Conversion of Line</a:t>
            </a:r>
          </a:p>
          <a:p>
            <a:pPr marL="609600" indent="-609600" eaLnBrk="1" hangingPunct="1">
              <a:buFontTx/>
              <a:buAutoNum type="arabicPeriod"/>
            </a:pPr>
            <a:r>
              <a:rPr lang="en-US" altLang="en-US" dirty="0" smtClean="0">
                <a:latin typeface="Times New Roman" panose="02020603050405020304" pitchFamily="18" charset="0"/>
              </a:rPr>
              <a:t>Scan Conversion of Circle</a:t>
            </a:r>
          </a:p>
          <a:p>
            <a:pPr marL="609600" indent="-609600" eaLnBrk="1" hangingPunct="1">
              <a:buFontTx/>
              <a:buAutoNum type="arabicPeriod"/>
            </a:pPr>
            <a:r>
              <a:rPr lang="en-US" altLang="en-US" dirty="0" smtClean="0">
                <a:latin typeface="Times New Roman" panose="02020603050405020304" pitchFamily="18" charset="0"/>
              </a:rPr>
              <a:t>Scan Conversion of Ellipse</a:t>
            </a:r>
          </a:p>
          <a:p>
            <a:pPr marL="609600" indent="-609600" eaLnBrk="1" hangingPunct="1">
              <a:buFontTx/>
              <a:buAutoNum type="arabicPeriod"/>
            </a:pPr>
            <a:r>
              <a:rPr lang="en-US" altLang="en-US" dirty="0" smtClean="0">
                <a:latin typeface="Times New Roman" panose="02020603050405020304" pitchFamily="18" charset="0"/>
              </a:rPr>
              <a:t>Scan Conversion of Polygons</a:t>
            </a:r>
          </a:p>
        </p:txBody>
      </p:sp>
    </p:spTree>
    <p:extLst>
      <p:ext uri="{BB962C8B-B14F-4D97-AF65-F5344CB8AC3E}">
        <p14:creationId xmlns:p14="http://schemas.microsoft.com/office/powerpoint/2010/main" val="193642312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p:nvPr>
        </p:nvSpPr>
        <p:spPr/>
        <p:txBody>
          <a:bodyPr/>
          <a:lstStyle/>
          <a:p>
            <a:pPr eaLnBrk="1" hangingPunct="1"/>
            <a:r>
              <a:rPr lang="en-IE" altLang="en-US" smtClean="0"/>
              <a:t>Scan Converting a Point</a:t>
            </a:r>
            <a:endParaRPr lang="en-GB" altLang="en-US" smtClean="0"/>
          </a:p>
        </p:txBody>
      </p:sp>
      <p:sp>
        <p:nvSpPr>
          <p:cNvPr id="21510" name="Rectangle 24"/>
          <p:cNvSpPr>
            <a:spLocks noChangeArrowheads="1"/>
          </p:cNvSpPr>
          <p:nvPr/>
        </p:nvSpPr>
        <p:spPr bwMode="auto">
          <a:xfrm>
            <a:off x="304800" y="4343400"/>
            <a:ext cx="40386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90000"/>
              </a:lnSpc>
              <a:spcBef>
                <a:spcPct val="20000"/>
              </a:spcBef>
            </a:pPr>
            <a:r>
              <a:rPr lang="en-IE" altLang="en-US" sz="2000" b="1" dirty="0"/>
              <a:t>MODELLING CO-ORDINATES</a:t>
            </a:r>
          </a:p>
          <a:p>
            <a:pPr algn="just" eaLnBrk="1" hangingPunct="1">
              <a:lnSpc>
                <a:spcPct val="90000"/>
              </a:lnSpc>
              <a:spcBef>
                <a:spcPct val="20000"/>
              </a:spcBef>
              <a:buFontTx/>
              <a:buChar char="•"/>
            </a:pPr>
            <a:r>
              <a:rPr lang="en-IE" altLang="en-US" sz="1600" dirty="0"/>
              <a:t>Mathematically vectors are defined in an infinite, “real-number” Cartesian co-ordinate system</a:t>
            </a:r>
            <a:endParaRPr lang="en-GB" altLang="en-US" sz="1600" dirty="0"/>
          </a:p>
        </p:txBody>
      </p:sp>
      <p:sp>
        <p:nvSpPr>
          <p:cNvPr id="21511" name="Rectangle 25"/>
          <p:cNvSpPr>
            <a:spLocks noChangeArrowheads="1"/>
          </p:cNvSpPr>
          <p:nvPr/>
        </p:nvSpPr>
        <p:spPr bwMode="auto">
          <a:xfrm>
            <a:off x="4459288" y="4343400"/>
            <a:ext cx="4684712"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90000"/>
              </a:lnSpc>
              <a:spcBef>
                <a:spcPct val="20000"/>
              </a:spcBef>
            </a:pPr>
            <a:r>
              <a:rPr lang="en-IE" altLang="en-US" sz="2000" b="1" dirty="0"/>
              <a:t>SCREEN </a:t>
            </a:r>
            <a:r>
              <a:rPr lang="en-IE" altLang="en-US" sz="2000" b="1" dirty="0" smtClean="0"/>
              <a:t>COORDINATES</a:t>
            </a:r>
            <a:endParaRPr lang="en-IE" altLang="en-US" sz="2000" b="1" dirty="0"/>
          </a:p>
        </p:txBody>
      </p:sp>
      <p:grpSp>
        <p:nvGrpSpPr>
          <p:cNvPr id="21512" name="Group 46"/>
          <p:cNvGrpSpPr>
            <a:grpSpLocks/>
          </p:cNvGrpSpPr>
          <p:nvPr/>
        </p:nvGrpSpPr>
        <p:grpSpPr bwMode="auto">
          <a:xfrm>
            <a:off x="5181600" y="1447800"/>
            <a:ext cx="2895600" cy="2687638"/>
            <a:chOff x="3073" y="890"/>
            <a:chExt cx="2620" cy="2140"/>
          </a:xfrm>
        </p:grpSpPr>
        <p:sp>
          <p:nvSpPr>
            <p:cNvPr id="21523" name="Line 27"/>
            <p:cNvSpPr>
              <a:spLocks noChangeShapeType="1"/>
            </p:cNvSpPr>
            <p:nvPr/>
          </p:nvSpPr>
          <p:spPr bwMode="auto">
            <a:xfrm flipV="1">
              <a:off x="3152" y="1117"/>
              <a:ext cx="0" cy="1860"/>
            </a:xfrm>
            <a:prstGeom prst="line">
              <a:avLst/>
            </a:prstGeom>
            <a:noFill/>
            <a:ln w="50800" cap="sq">
              <a:solidFill>
                <a:srgbClr val="0000FF"/>
              </a:solidFill>
              <a:miter lim="800000"/>
              <a:headEnd type="stealth" w="lg" len="lg"/>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21524" name="Text Box 35"/>
            <p:cNvSpPr txBox="1">
              <a:spLocks noChangeArrowheads="1"/>
            </p:cNvSpPr>
            <p:nvPr/>
          </p:nvSpPr>
          <p:spPr bwMode="auto">
            <a:xfrm>
              <a:off x="3073" y="2762"/>
              <a:ext cx="455"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IE" altLang="en-US" sz="1600" b="1">
                  <a:solidFill>
                    <a:srgbClr val="0000FF"/>
                  </a:solidFill>
                </a:rPr>
                <a:t>Y</a:t>
              </a:r>
              <a:endParaRPr lang="en-GB" altLang="en-US" sz="1600" b="1">
                <a:solidFill>
                  <a:srgbClr val="0000FF"/>
                </a:solidFill>
              </a:endParaRPr>
            </a:p>
          </p:txBody>
        </p:sp>
        <p:sp>
          <p:nvSpPr>
            <p:cNvPr id="21525" name="Text Box 36"/>
            <p:cNvSpPr txBox="1">
              <a:spLocks noChangeArrowheads="1"/>
            </p:cNvSpPr>
            <p:nvPr/>
          </p:nvSpPr>
          <p:spPr bwMode="auto">
            <a:xfrm>
              <a:off x="5238" y="1162"/>
              <a:ext cx="455"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IE" altLang="en-US" sz="1600" b="1">
                  <a:solidFill>
                    <a:srgbClr val="0000FF"/>
                  </a:solidFill>
                </a:rPr>
                <a:t>X</a:t>
              </a:r>
              <a:endParaRPr lang="en-GB" altLang="en-US" sz="1600" b="1">
                <a:solidFill>
                  <a:srgbClr val="0000FF"/>
                </a:solidFill>
              </a:endParaRPr>
            </a:p>
          </p:txBody>
        </p:sp>
        <p:pic>
          <p:nvPicPr>
            <p:cNvPr id="21526" name="Picture 2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6773" r="56935" b="40169"/>
            <a:stretch>
              <a:fillRect/>
            </a:stretch>
          </p:blipFill>
          <p:spPr bwMode="auto">
            <a:xfrm>
              <a:off x="3152" y="1117"/>
              <a:ext cx="2186" cy="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pic>
        <p:sp>
          <p:nvSpPr>
            <p:cNvPr id="21527" name="Line 28"/>
            <p:cNvSpPr>
              <a:spLocks noChangeShapeType="1"/>
            </p:cNvSpPr>
            <p:nvPr/>
          </p:nvSpPr>
          <p:spPr bwMode="auto">
            <a:xfrm flipV="1">
              <a:off x="3152" y="1117"/>
              <a:ext cx="2358" cy="0"/>
            </a:xfrm>
            <a:prstGeom prst="line">
              <a:avLst/>
            </a:prstGeom>
            <a:noFill/>
            <a:ln w="50800" cap="sq">
              <a:solidFill>
                <a:srgbClr val="0000FF"/>
              </a:solidFill>
              <a:miter lim="800000"/>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21528" name="Rectangle 37"/>
            <p:cNvSpPr>
              <a:spLocks noChangeArrowheads="1"/>
            </p:cNvSpPr>
            <p:nvPr/>
          </p:nvSpPr>
          <p:spPr bwMode="auto">
            <a:xfrm>
              <a:off x="3896" y="1531"/>
              <a:ext cx="91" cy="91"/>
            </a:xfrm>
            <a:prstGeom prst="rect">
              <a:avLst/>
            </a:prstGeom>
            <a:solidFill>
              <a:srgbClr val="FF0066"/>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529" name="Line 38"/>
            <p:cNvSpPr>
              <a:spLocks noChangeShapeType="1"/>
            </p:cNvSpPr>
            <p:nvPr/>
          </p:nvSpPr>
          <p:spPr bwMode="auto">
            <a:xfrm flipH="1">
              <a:off x="3984" y="1008"/>
              <a:ext cx="639" cy="505"/>
            </a:xfrm>
            <a:prstGeom prst="line">
              <a:avLst/>
            </a:prstGeom>
            <a:noFill/>
            <a:ln w="12700" cap="sq">
              <a:solidFill>
                <a:schemeClr val="bg2"/>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1530" name="Text Box 39"/>
            <p:cNvSpPr txBox="1">
              <a:spLocks noChangeArrowheads="1"/>
            </p:cNvSpPr>
            <p:nvPr/>
          </p:nvSpPr>
          <p:spPr bwMode="auto">
            <a:xfrm>
              <a:off x="4468" y="890"/>
              <a:ext cx="1179"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IE" altLang="en-US" sz="1400"/>
                <a:t>A pixel (10, 6)</a:t>
              </a:r>
              <a:endParaRPr lang="en-GB" altLang="en-US" sz="1400"/>
            </a:p>
          </p:txBody>
        </p:sp>
      </p:grpSp>
      <p:grpSp>
        <p:nvGrpSpPr>
          <p:cNvPr id="21513" name="Group 44"/>
          <p:cNvGrpSpPr>
            <a:grpSpLocks/>
          </p:cNvGrpSpPr>
          <p:nvPr/>
        </p:nvGrpSpPr>
        <p:grpSpPr bwMode="auto">
          <a:xfrm>
            <a:off x="901652" y="1600200"/>
            <a:ext cx="3503661" cy="2486025"/>
            <a:chOff x="295" y="1026"/>
            <a:chExt cx="2540" cy="2087"/>
          </a:xfrm>
        </p:grpSpPr>
        <p:sp>
          <p:nvSpPr>
            <p:cNvPr id="21514" name="Line 29"/>
            <p:cNvSpPr>
              <a:spLocks noChangeShapeType="1"/>
            </p:cNvSpPr>
            <p:nvPr/>
          </p:nvSpPr>
          <p:spPr bwMode="auto">
            <a:xfrm>
              <a:off x="1429" y="1071"/>
              <a:ext cx="0" cy="2042"/>
            </a:xfrm>
            <a:prstGeom prst="line">
              <a:avLst/>
            </a:prstGeom>
            <a:noFill/>
            <a:ln w="50800" cap="sq">
              <a:solidFill>
                <a:srgbClr val="0000FF"/>
              </a:solidFill>
              <a:miter lim="800000"/>
              <a:headEnd type="stealth" w="lg" len="lg"/>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21515" name="Line 30"/>
            <p:cNvSpPr>
              <a:spLocks noChangeShapeType="1"/>
            </p:cNvSpPr>
            <p:nvPr/>
          </p:nvSpPr>
          <p:spPr bwMode="auto">
            <a:xfrm flipV="1">
              <a:off x="295" y="2160"/>
              <a:ext cx="2358" cy="0"/>
            </a:xfrm>
            <a:prstGeom prst="line">
              <a:avLst/>
            </a:prstGeom>
            <a:noFill/>
            <a:ln w="50800" cap="sq">
              <a:solidFill>
                <a:srgbClr val="0000FF"/>
              </a:solidFill>
              <a:miter lim="800000"/>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21517" name="Text Box 32"/>
            <p:cNvSpPr txBox="1">
              <a:spLocks noChangeArrowheads="1"/>
            </p:cNvSpPr>
            <p:nvPr/>
          </p:nvSpPr>
          <p:spPr bwMode="auto">
            <a:xfrm>
              <a:off x="2382" y="2204"/>
              <a:ext cx="453"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IE" altLang="en-US" sz="1600" b="1">
                  <a:solidFill>
                    <a:srgbClr val="0000FF"/>
                  </a:solidFill>
                </a:rPr>
                <a:t>X</a:t>
              </a:r>
              <a:endParaRPr lang="en-GB" altLang="en-US" sz="1600" b="1">
                <a:solidFill>
                  <a:srgbClr val="0000FF"/>
                </a:solidFill>
              </a:endParaRPr>
            </a:p>
          </p:txBody>
        </p:sp>
        <p:sp>
          <p:nvSpPr>
            <p:cNvPr id="21518" name="Text Box 33"/>
            <p:cNvSpPr txBox="1">
              <a:spLocks noChangeArrowheads="1"/>
            </p:cNvSpPr>
            <p:nvPr/>
          </p:nvSpPr>
          <p:spPr bwMode="auto">
            <a:xfrm>
              <a:off x="1429" y="1026"/>
              <a:ext cx="454"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IE" altLang="en-US" sz="1600" b="1">
                  <a:solidFill>
                    <a:srgbClr val="0000FF"/>
                  </a:solidFill>
                </a:rPr>
                <a:t>Y</a:t>
              </a:r>
              <a:endParaRPr lang="en-GB" altLang="en-US" sz="1600" b="1">
                <a:solidFill>
                  <a:srgbClr val="0000FF"/>
                </a:solidFill>
              </a:endParaRPr>
            </a:p>
          </p:txBody>
        </p:sp>
        <p:sp>
          <p:nvSpPr>
            <p:cNvPr id="21520" name="Oval 40"/>
            <p:cNvSpPr>
              <a:spLocks noChangeArrowheads="1"/>
            </p:cNvSpPr>
            <p:nvPr/>
          </p:nvSpPr>
          <p:spPr bwMode="auto">
            <a:xfrm>
              <a:off x="748" y="1525"/>
              <a:ext cx="45" cy="45"/>
            </a:xfrm>
            <a:prstGeom prst="ellipse">
              <a:avLst/>
            </a:prstGeom>
            <a:solidFill>
              <a:srgbClr val="FF0000"/>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521" name="Line 41"/>
            <p:cNvSpPr>
              <a:spLocks noChangeShapeType="1"/>
            </p:cNvSpPr>
            <p:nvPr/>
          </p:nvSpPr>
          <p:spPr bwMode="auto">
            <a:xfrm>
              <a:off x="657" y="1480"/>
              <a:ext cx="91" cy="45"/>
            </a:xfrm>
            <a:prstGeom prst="line">
              <a:avLst/>
            </a:prstGeom>
            <a:noFill/>
            <a:ln w="12700" cap="sq">
              <a:solidFill>
                <a:schemeClr val="bg2"/>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3825939132"/>
      </p:ext>
    </p:extLst>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a:xfrm>
            <a:off x="762000" y="304800"/>
            <a:ext cx="7772400" cy="1143000"/>
          </a:xfrm>
        </p:spPr>
        <p:txBody>
          <a:bodyPr/>
          <a:lstStyle/>
          <a:p>
            <a:pPr eaLnBrk="1" hangingPunct="1"/>
            <a:r>
              <a:rPr lang="en-US" altLang="en-US" smtClean="0"/>
              <a:t>Scan Conversion Algorithms</a:t>
            </a:r>
          </a:p>
        </p:txBody>
      </p:sp>
      <p:sp>
        <p:nvSpPr>
          <p:cNvPr id="20486" name="Rectangle 3"/>
          <p:cNvSpPr>
            <a:spLocks noGrp="1" noChangeArrowheads="1"/>
          </p:cNvSpPr>
          <p:nvPr>
            <p:ph type="body" idx="1"/>
          </p:nvPr>
        </p:nvSpPr>
        <p:spPr>
          <a:xfrm>
            <a:off x="685800" y="1524000"/>
            <a:ext cx="8077200" cy="4419600"/>
          </a:xfrm>
        </p:spPr>
        <p:txBody>
          <a:bodyPr/>
          <a:lstStyle/>
          <a:p>
            <a:pPr marL="609600" indent="-609600" eaLnBrk="1" hangingPunct="1"/>
            <a:endParaRPr lang="en-US" altLang="en-US" dirty="0" smtClean="0"/>
          </a:p>
          <a:p>
            <a:pPr marL="609600" indent="-609600" eaLnBrk="1" hangingPunct="1">
              <a:buFontTx/>
              <a:buAutoNum type="arabicPeriod"/>
            </a:pPr>
            <a:r>
              <a:rPr lang="en-US" altLang="en-US" dirty="0" smtClean="0">
                <a:latin typeface="Times New Roman" panose="02020603050405020304" pitchFamily="18" charset="0"/>
              </a:rPr>
              <a:t>Scan Conversion of Point</a:t>
            </a:r>
          </a:p>
          <a:p>
            <a:pPr marL="609600" indent="-609600" eaLnBrk="1" hangingPunct="1">
              <a:buFontTx/>
              <a:buAutoNum type="arabicPeriod"/>
            </a:pPr>
            <a:r>
              <a:rPr lang="en-US" altLang="en-US" b="1" dirty="0" smtClean="0">
                <a:latin typeface="Times New Roman" panose="02020603050405020304" pitchFamily="18" charset="0"/>
              </a:rPr>
              <a:t>Scan Conversion of Line</a:t>
            </a:r>
          </a:p>
          <a:p>
            <a:pPr marL="609600" indent="-609600" eaLnBrk="1" hangingPunct="1">
              <a:buFontTx/>
              <a:buAutoNum type="arabicPeriod"/>
            </a:pPr>
            <a:r>
              <a:rPr lang="en-US" altLang="en-US" dirty="0" smtClean="0">
                <a:latin typeface="Times New Roman" panose="02020603050405020304" pitchFamily="18" charset="0"/>
              </a:rPr>
              <a:t>Scan Conversion of Circle</a:t>
            </a:r>
          </a:p>
          <a:p>
            <a:pPr marL="609600" indent="-609600" eaLnBrk="1" hangingPunct="1">
              <a:buFontTx/>
              <a:buAutoNum type="arabicPeriod"/>
            </a:pPr>
            <a:r>
              <a:rPr lang="en-US" altLang="en-US" dirty="0" smtClean="0">
                <a:latin typeface="Times New Roman" panose="02020603050405020304" pitchFamily="18" charset="0"/>
              </a:rPr>
              <a:t>Scan Conversion of Ellipse</a:t>
            </a:r>
          </a:p>
          <a:p>
            <a:pPr marL="609600" indent="-609600" eaLnBrk="1" hangingPunct="1">
              <a:buFontTx/>
              <a:buAutoNum type="arabicPeriod"/>
            </a:pPr>
            <a:r>
              <a:rPr lang="en-US" altLang="en-US" dirty="0" smtClean="0">
                <a:latin typeface="Times New Roman" panose="02020603050405020304" pitchFamily="18" charset="0"/>
              </a:rPr>
              <a:t>Scan Conversion of Polygons</a:t>
            </a:r>
          </a:p>
        </p:txBody>
      </p:sp>
    </p:spTree>
    <p:extLst>
      <p:ext uri="{BB962C8B-B14F-4D97-AF65-F5344CB8AC3E}">
        <p14:creationId xmlns:p14="http://schemas.microsoft.com/office/powerpoint/2010/main" val="419061144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Line </a:t>
            </a:r>
            <a:r>
              <a:rPr lang="en-US" dirty="0" smtClean="0"/>
              <a:t>Drawing Algorithm</a:t>
            </a:r>
            <a:r>
              <a:rPr lang="en-US" dirty="0"/>
              <a:t>s</a:t>
            </a:r>
          </a:p>
        </p:txBody>
      </p:sp>
      <p:sp>
        <p:nvSpPr>
          <p:cNvPr id="3" name="Content Placeholder 2"/>
          <p:cNvSpPr>
            <a:spLocks noGrp="1"/>
          </p:cNvSpPr>
          <p:nvPr>
            <p:ph idx="1"/>
          </p:nvPr>
        </p:nvSpPr>
        <p:spPr>
          <a:xfrm>
            <a:off x="457200" y="1600200"/>
            <a:ext cx="5334000" cy="4873752"/>
          </a:xfrm>
        </p:spPr>
        <p:txBody>
          <a:bodyPr/>
          <a:lstStyle/>
          <a:p>
            <a:pPr algn="just"/>
            <a:r>
              <a:rPr lang="en-US" dirty="0"/>
              <a:t>A line in Computer graphics typically refers to line segment, which is a portion of straight line that extends </a:t>
            </a:r>
            <a:r>
              <a:rPr lang="en-US" dirty="0" smtClean="0"/>
              <a:t>indefinite</a:t>
            </a:r>
          </a:p>
          <a:p>
            <a:pPr algn="just"/>
            <a:r>
              <a:rPr lang="en-US" dirty="0"/>
              <a:t>The Line drawing algorithm is a graphical algorithm which is used to represent the line segment on discrete graphical media</a:t>
            </a:r>
            <a:r>
              <a:rPr lang="en-US" dirty="0" smtClean="0"/>
              <a:t>,  </a:t>
            </a:r>
            <a:r>
              <a:rPr lang="en-US" dirty="0"/>
              <a:t>opposite </a:t>
            </a:r>
            <a:r>
              <a:rPr lang="en-US" dirty="0" smtClean="0"/>
              <a:t>direction of starting points.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2057400"/>
            <a:ext cx="240982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66143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quarter" idx="4294967295"/>
          </p:nvPr>
        </p:nvSpPr>
        <p:spPr>
          <a:xfrm>
            <a:off x="457200" y="6245225"/>
            <a:ext cx="2133600" cy="476250"/>
          </a:xfrm>
          <a:prstGeom prst="rect">
            <a:avLst/>
          </a:prstGeom>
        </p:spPr>
        <p:txBody>
          <a:bodyPr/>
          <a:lstStyle/>
          <a:p>
            <a:pPr>
              <a:defRPr/>
            </a:pPr>
            <a:fld id="{BE4732A0-3754-4CBA-AA76-E5CE85AE915A}" type="datetime4">
              <a:rPr lang="en-US"/>
              <a:pPr>
                <a:defRPr/>
              </a:pPr>
              <a:t>September 9, 2022</a:t>
            </a:fld>
            <a:endParaRPr lang="en-US"/>
          </a:p>
        </p:txBody>
      </p:sp>
      <p:sp>
        <p:nvSpPr>
          <p:cNvPr id="9" name="Footer Placeholder 4"/>
          <p:cNvSpPr>
            <a:spLocks noGrp="1"/>
          </p:cNvSpPr>
          <p:nvPr>
            <p:ph type="ftr" sz="quarter" idx="4294967295"/>
          </p:nvPr>
        </p:nvSpPr>
        <p:spPr>
          <a:xfrm>
            <a:off x="3124200" y="6245225"/>
            <a:ext cx="2895600" cy="476250"/>
          </a:xfrm>
          <a:prstGeom prst="rect">
            <a:avLst/>
          </a:prstGeom>
        </p:spPr>
        <p:txBody>
          <a:bodyPr/>
          <a:lstStyle/>
          <a:p>
            <a:pPr>
              <a:defRPr/>
            </a:pPr>
            <a:r>
              <a:rPr lang="en-US"/>
              <a:t>Computer Graphics</a:t>
            </a:r>
          </a:p>
        </p:txBody>
      </p:sp>
      <p:sp>
        <p:nvSpPr>
          <p:cNvPr id="10" name="Slide Number Placeholder 5"/>
          <p:cNvSpPr>
            <a:spLocks noGrp="1"/>
          </p:cNvSpPr>
          <p:nvPr>
            <p:ph type="sldNum" sz="quarter" idx="4294967295"/>
          </p:nvPr>
        </p:nvSpPr>
        <p:spPr>
          <a:xfrm>
            <a:off x="6553200" y="6245225"/>
            <a:ext cx="2133600" cy="476250"/>
          </a:xfrm>
          <a:prstGeom prst="rect">
            <a:avLst/>
          </a:prstGeom>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A753E55-54EC-4991-A642-56C77D69EB24}" type="slidenum">
              <a:rPr lang="en-US" altLang="en-US" sz="1400">
                <a:latin typeface="Arial" panose="020B0604020202020204" pitchFamily="34" charset="0"/>
              </a:rPr>
              <a:pPr eaLnBrk="1" hangingPunct="1"/>
              <a:t>157</a:t>
            </a:fld>
            <a:endParaRPr lang="en-US" altLang="en-US" sz="1400">
              <a:latin typeface="Arial" panose="020B0604020202020204" pitchFamily="34" charset="0"/>
            </a:endParaRPr>
          </a:p>
        </p:txBody>
      </p:sp>
      <p:sp>
        <p:nvSpPr>
          <p:cNvPr id="24581" name="Rectangle 2"/>
          <p:cNvSpPr>
            <a:spLocks noGrp="1" noChangeArrowheads="1"/>
          </p:cNvSpPr>
          <p:nvPr>
            <p:ph type="title"/>
          </p:nvPr>
        </p:nvSpPr>
        <p:spPr/>
        <p:txBody>
          <a:bodyPr/>
          <a:lstStyle/>
          <a:p>
            <a:pPr eaLnBrk="1" hangingPunct="1"/>
            <a:r>
              <a:rPr lang="en-IE" altLang="en-US" smtClean="0">
                <a:latin typeface="Times New Roman" panose="02020603050405020304" pitchFamily="18" charset="0"/>
              </a:rPr>
              <a:t>Scan Converting a Line</a:t>
            </a:r>
            <a:endParaRPr lang="en-US" altLang="en-US" smtClean="0">
              <a:latin typeface="Times New Roman" panose="02020603050405020304" pitchFamily="18" charset="0"/>
            </a:endParaRPr>
          </a:p>
        </p:txBody>
      </p:sp>
      <p:sp>
        <p:nvSpPr>
          <p:cNvPr id="24582" name="Rectangle 3"/>
          <p:cNvSpPr>
            <a:spLocks noGrp="1" noChangeArrowheads="1"/>
          </p:cNvSpPr>
          <p:nvPr>
            <p:ph type="body" idx="1"/>
          </p:nvPr>
        </p:nvSpPr>
        <p:spPr>
          <a:xfrm>
            <a:off x="457200" y="1524000"/>
            <a:ext cx="8229600" cy="5029200"/>
          </a:xfrm>
        </p:spPr>
        <p:txBody>
          <a:bodyPr/>
          <a:lstStyle/>
          <a:p>
            <a:pPr marL="609600" indent="-609600" eaLnBrk="1" hangingPunct="1">
              <a:buFontTx/>
              <a:buNone/>
            </a:pPr>
            <a:r>
              <a:rPr lang="en-IE" altLang="en-US" sz="2800" b="1" smtClean="0">
                <a:latin typeface="Times New Roman" panose="02020603050405020304" pitchFamily="18" charset="0"/>
              </a:rPr>
              <a:t>How does a machine draw Lines?</a:t>
            </a:r>
          </a:p>
          <a:p>
            <a:pPr marL="609600" indent="-609600" eaLnBrk="1" hangingPunct="1">
              <a:buFontTx/>
              <a:buAutoNum type="arabicPeriod"/>
            </a:pPr>
            <a:r>
              <a:rPr lang="en-IE" altLang="en-US" sz="2000" smtClean="0">
                <a:latin typeface="Times New Roman" panose="02020603050405020304" pitchFamily="18" charset="0"/>
              </a:rPr>
              <a:t>Give it a start and end position.   </a:t>
            </a:r>
            <a:endParaRPr lang="en-IE" altLang="en-US" sz="2000" b="1" smtClean="0">
              <a:latin typeface="Times New Roman" panose="02020603050405020304" pitchFamily="18" charset="0"/>
            </a:endParaRPr>
          </a:p>
          <a:p>
            <a:pPr marL="609600" indent="-609600" eaLnBrk="1" hangingPunct="1">
              <a:buFontTx/>
              <a:buAutoNum type="arabicPeriod"/>
            </a:pPr>
            <a:r>
              <a:rPr lang="en-IE" altLang="en-US" sz="2000" smtClean="0">
                <a:latin typeface="Times New Roman" panose="02020603050405020304" pitchFamily="18" charset="0"/>
              </a:rPr>
              <a:t>Figure out which pixels to colour in between these…</a:t>
            </a:r>
          </a:p>
          <a:p>
            <a:pPr marL="990600" lvl="1" indent="-533400" eaLnBrk="1" hangingPunct="1"/>
            <a:r>
              <a:rPr lang="en-IE" altLang="en-US" sz="2000" smtClean="0">
                <a:latin typeface="Times New Roman" panose="02020603050405020304" pitchFamily="18" charset="0"/>
              </a:rPr>
              <a:t>How do we do this?</a:t>
            </a:r>
          </a:p>
          <a:p>
            <a:pPr marL="990600" lvl="1" indent="-533400" eaLnBrk="1" hangingPunct="1"/>
            <a:r>
              <a:rPr lang="en-IE" altLang="en-US" sz="2000" smtClean="0">
                <a:latin typeface="Times New Roman" panose="02020603050405020304" pitchFamily="18" charset="0"/>
              </a:rPr>
              <a:t>Line-Drawing Algorithms: DDA, Bresenham’s Algorithm</a:t>
            </a:r>
            <a:endParaRPr lang="en-US" altLang="en-US" sz="1800" smtClean="0">
              <a:latin typeface="Times New Roman" panose="02020603050405020304" pitchFamily="18" charset="0"/>
            </a:endParaRPr>
          </a:p>
        </p:txBody>
      </p:sp>
      <p:sp>
        <p:nvSpPr>
          <p:cNvPr id="24583" name="Rectangle 5"/>
          <p:cNvSpPr>
            <a:spLocks noChangeArrowheads="1"/>
          </p:cNvSpPr>
          <p:nvPr/>
        </p:nvSpPr>
        <p:spPr bwMode="auto">
          <a:xfrm>
            <a:off x="2362200" y="2286000"/>
            <a:ext cx="838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FontTx/>
              <a:buAutoNum type="arabicPeriod"/>
            </a:pPr>
            <a:endParaRPr lang="en-GB" altLang="en-US" sz="3300">
              <a:latin typeface="Arial" panose="020B0604020202020204" pitchFamily="34" charset="0"/>
            </a:endParaRPr>
          </a:p>
        </p:txBody>
      </p:sp>
      <p:pic>
        <p:nvPicPr>
          <p:cNvPr id="24584" name="Picture 6"/>
          <p:cNvPicPr>
            <a:picLocks noChangeAspect="1" noChangeArrowheads="1"/>
          </p:cNvPicPr>
          <p:nvPr/>
        </p:nvPicPr>
        <p:blipFill>
          <a:blip r:embed="rId2">
            <a:lum bright="-42000" contrast="66000"/>
            <a:extLst>
              <a:ext uri="{28A0092B-C50C-407E-A947-70E740481C1C}">
                <a14:useLocalDpi xmlns:a14="http://schemas.microsoft.com/office/drawing/2010/main" val="0"/>
              </a:ext>
            </a:extLst>
          </a:blip>
          <a:srcRect l="1784" t="2147" r="7246" b="3355"/>
          <a:stretch>
            <a:fillRect/>
          </a:stretch>
        </p:blipFill>
        <p:spPr bwMode="auto">
          <a:xfrm>
            <a:off x="4800600" y="3581400"/>
            <a:ext cx="3048000"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7"/>
          <p:cNvPicPr>
            <a:picLocks noChangeAspect="1" noChangeArrowheads="1"/>
          </p:cNvPicPr>
          <p:nvPr/>
        </p:nvPicPr>
        <p:blipFill>
          <a:blip r:embed="rId3">
            <a:lum bright="-24000" contrast="42000"/>
            <a:extLst>
              <a:ext uri="{28A0092B-C50C-407E-A947-70E740481C1C}">
                <a14:useLocalDpi xmlns:a14="http://schemas.microsoft.com/office/drawing/2010/main" val="0"/>
              </a:ext>
            </a:extLst>
          </a:blip>
          <a:srcRect l="1852" t="2141" r="3703" b="1517"/>
          <a:stretch>
            <a:fillRect/>
          </a:stretch>
        </p:blipFill>
        <p:spPr bwMode="auto">
          <a:xfrm>
            <a:off x="838200" y="3581400"/>
            <a:ext cx="2971800" cy="257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6" name="AutoShape 8"/>
          <p:cNvSpPr>
            <a:spLocks noChangeArrowheads="1"/>
          </p:cNvSpPr>
          <p:nvPr/>
        </p:nvSpPr>
        <p:spPr bwMode="auto">
          <a:xfrm>
            <a:off x="3810000" y="4495800"/>
            <a:ext cx="990600" cy="533400"/>
          </a:xfrm>
          <a:prstGeom prst="notchedRightArrow">
            <a:avLst>
              <a:gd name="adj1" fmla="val 50000"/>
              <a:gd name="adj2" fmla="val 46429"/>
            </a:avLst>
          </a:prstGeom>
          <a:solidFill>
            <a:schemeClr val="accent2"/>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Tree>
    <p:extLst>
      <p:ext uri="{BB962C8B-B14F-4D97-AF65-F5344CB8AC3E}">
        <p14:creationId xmlns:p14="http://schemas.microsoft.com/office/powerpoint/2010/main" val="19743415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Drawing Algorithms</a:t>
            </a:r>
          </a:p>
        </p:txBody>
      </p:sp>
      <p:pic>
        <p:nvPicPr>
          <p:cNvPr id="6" name="Content Placeholder 5"/>
          <p:cNvPicPr>
            <a:picLocks noGrp="1" noChangeAspect="1"/>
          </p:cNvPicPr>
          <p:nvPr>
            <p:ph sz="quarter" idx="1"/>
          </p:nvPr>
        </p:nvPicPr>
        <p:blipFill>
          <a:blip r:embed="rId2"/>
          <a:stretch>
            <a:fillRect/>
          </a:stretch>
        </p:blipFill>
        <p:spPr>
          <a:xfrm>
            <a:off x="197300" y="1600200"/>
            <a:ext cx="7987400" cy="4748523"/>
          </a:xfrm>
          <a:prstGeom prst="rect">
            <a:avLst/>
          </a:prstGeom>
        </p:spPr>
      </p:pic>
    </p:spTree>
    <p:extLst>
      <p:ext uri="{BB962C8B-B14F-4D97-AF65-F5344CB8AC3E}">
        <p14:creationId xmlns:p14="http://schemas.microsoft.com/office/powerpoint/2010/main" val="111596302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sz="2800" b="1" dirty="0"/>
              <a:t>Properties of a Line Drawing Algorithm</a:t>
            </a:r>
            <a:br>
              <a:rPr lang="en-US" sz="2800" b="1" dirty="0"/>
            </a:br>
            <a:endParaRPr lang="en-US" sz="2800" dirty="0"/>
          </a:p>
        </p:txBody>
      </p:sp>
      <p:sp>
        <p:nvSpPr>
          <p:cNvPr id="3" name="Content Placeholder 2"/>
          <p:cNvSpPr>
            <a:spLocks noGrp="1"/>
          </p:cNvSpPr>
          <p:nvPr>
            <p:ph idx="1"/>
          </p:nvPr>
        </p:nvSpPr>
        <p:spPr>
          <a:xfrm>
            <a:off x="457200" y="1295400"/>
            <a:ext cx="8229600" cy="4389120"/>
          </a:xfrm>
        </p:spPr>
        <p:txBody>
          <a:bodyPr>
            <a:normAutofit/>
          </a:bodyPr>
          <a:lstStyle/>
          <a:p>
            <a:pPr marL="0" indent="0" fontAlgn="base">
              <a:buNone/>
            </a:pPr>
            <a:r>
              <a:rPr lang="en-US" dirty="0"/>
              <a:t>An algorithm should be precise: </a:t>
            </a:r>
          </a:p>
          <a:p>
            <a:pPr fontAlgn="base"/>
            <a:r>
              <a:rPr lang="en-US" dirty="0"/>
              <a:t>Finiteness: </a:t>
            </a:r>
            <a:endParaRPr lang="en-US" dirty="0" smtClean="0"/>
          </a:p>
          <a:p>
            <a:pPr fontAlgn="base"/>
            <a:r>
              <a:rPr lang="en-US" dirty="0" smtClean="0"/>
              <a:t>Easy </a:t>
            </a:r>
            <a:r>
              <a:rPr lang="en-US" dirty="0"/>
              <a:t>to understand: </a:t>
            </a:r>
            <a:endParaRPr lang="en-US" dirty="0" smtClean="0"/>
          </a:p>
          <a:p>
            <a:pPr fontAlgn="base"/>
            <a:r>
              <a:rPr lang="en-US" dirty="0" smtClean="0"/>
              <a:t>Correctness</a:t>
            </a:r>
            <a:r>
              <a:rPr lang="en-US" dirty="0"/>
              <a:t>: </a:t>
            </a:r>
            <a:endParaRPr lang="en-US" dirty="0" smtClean="0"/>
          </a:p>
          <a:p>
            <a:pPr fontAlgn="base"/>
            <a:r>
              <a:rPr lang="en-US" dirty="0" smtClean="0"/>
              <a:t>Effectiveness</a:t>
            </a:r>
            <a:r>
              <a:rPr lang="en-US" dirty="0"/>
              <a:t>: </a:t>
            </a:r>
          </a:p>
          <a:p>
            <a:pPr fontAlgn="base"/>
            <a:r>
              <a:rPr lang="en-US" dirty="0"/>
              <a:t>Uniqueness: </a:t>
            </a:r>
            <a:endParaRPr lang="en-US" dirty="0" smtClean="0"/>
          </a:p>
          <a:p>
            <a:pPr fontAlgn="base"/>
            <a:r>
              <a:rPr lang="en-US" dirty="0" smtClean="0"/>
              <a:t>Input</a:t>
            </a:r>
            <a:r>
              <a:rPr lang="en-US" dirty="0"/>
              <a:t>:  </a:t>
            </a:r>
            <a:endParaRPr lang="en-US" dirty="0" smtClean="0"/>
          </a:p>
          <a:p>
            <a:pPr fontAlgn="base"/>
            <a:r>
              <a:rPr lang="en-US" dirty="0" smtClean="0"/>
              <a:t>Output</a:t>
            </a:r>
            <a:r>
              <a:rPr lang="en-US" dirty="0"/>
              <a:t>: </a:t>
            </a:r>
          </a:p>
          <a:p>
            <a:endParaRPr lang="en-US" dirty="0"/>
          </a:p>
        </p:txBody>
      </p:sp>
    </p:spTree>
    <p:extLst>
      <p:ext uri="{BB962C8B-B14F-4D97-AF65-F5344CB8AC3E}">
        <p14:creationId xmlns:p14="http://schemas.microsoft.com/office/powerpoint/2010/main" val="587432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 are two questions</a:t>
            </a:r>
            <a:endParaRPr lang="en-US" dirty="0"/>
          </a:p>
        </p:txBody>
      </p:sp>
      <p:sp>
        <p:nvSpPr>
          <p:cNvPr id="3" name="Content Placeholder 2"/>
          <p:cNvSpPr>
            <a:spLocks noGrp="1"/>
          </p:cNvSpPr>
          <p:nvPr>
            <p:ph sz="quarter" idx="1"/>
          </p:nvPr>
        </p:nvSpPr>
        <p:spPr>
          <a:xfrm>
            <a:off x="457200" y="1600200"/>
            <a:ext cx="8077200" cy="4873752"/>
          </a:xfrm>
        </p:spPr>
        <p:txBody>
          <a:bodyPr>
            <a:normAutofit/>
          </a:bodyPr>
          <a:lstStyle/>
          <a:p>
            <a:pPr marL="457200" indent="-457200" algn="just">
              <a:buAutoNum type="arabicPeriod"/>
            </a:pPr>
            <a:r>
              <a:rPr lang="en-US" dirty="0" smtClean="0">
                <a:solidFill>
                  <a:srgbClr val="FF0000"/>
                </a:solidFill>
              </a:rPr>
              <a:t>How a we can represent such objects in a language that the computer understand and the computer can process.</a:t>
            </a:r>
          </a:p>
          <a:p>
            <a:pPr marL="457200" indent="-457200" algn="just">
              <a:buAutoNum type="arabicPeriod"/>
            </a:pPr>
            <a:r>
              <a:rPr lang="en-US" dirty="0" smtClean="0">
                <a:solidFill>
                  <a:srgbClr val="FF0000"/>
                </a:solidFill>
              </a:rPr>
              <a:t>How we can map from computers language to some thing that we can perceived, so essentially with the computers o/p in 0/1 we will not be able to understand what that means.</a:t>
            </a:r>
          </a:p>
          <a:p>
            <a:pPr marL="0" indent="0" algn="just">
              <a:buNone/>
            </a:pPr>
            <a:endParaRPr lang="en-US" dirty="0" smtClean="0"/>
          </a:p>
          <a:p>
            <a:pPr marL="0" indent="0">
              <a:buNone/>
            </a:pPr>
            <a:endParaRPr lang="en-US" dirty="0" smtClean="0"/>
          </a:p>
          <a:p>
            <a:pPr marL="457200" indent="-457200">
              <a:buAutoNum type="arabicPeriod"/>
            </a:pPr>
            <a:endParaRPr lang="en-US" dirty="0" smtClean="0"/>
          </a:p>
          <a:p>
            <a:pPr marL="0" indent="0">
              <a:buNone/>
            </a:pPr>
            <a:endParaRPr lang="en-US" dirty="0"/>
          </a:p>
        </p:txBody>
      </p:sp>
    </p:spTree>
    <p:extLst>
      <p:ext uri="{BB962C8B-B14F-4D97-AF65-F5344CB8AC3E}">
        <p14:creationId xmlns:p14="http://schemas.microsoft.com/office/powerpoint/2010/main" val="403485804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675" y="-5508"/>
            <a:ext cx="8229600" cy="1143000"/>
          </a:xfrm>
        </p:spPr>
        <p:txBody>
          <a:bodyPr/>
          <a:lstStyle/>
          <a:p>
            <a:r>
              <a:rPr lang="en-US" dirty="0" smtClean="0"/>
              <a:t>Line drawing</a:t>
            </a:r>
            <a:endParaRPr lang="en-US" dirty="0"/>
          </a:p>
        </p:txBody>
      </p:sp>
      <p:sp>
        <p:nvSpPr>
          <p:cNvPr id="3" name="Content Placeholder 2"/>
          <p:cNvSpPr>
            <a:spLocks noGrp="1"/>
          </p:cNvSpPr>
          <p:nvPr>
            <p:ph idx="1"/>
          </p:nvPr>
        </p:nvSpPr>
        <p:spPr>
          <a:xfrm>
            <a:off x="435740" y="1295400"/>
            <a:ext cx="4898260" cy="4389120"/>
          </a:xfrm>
        </p:spPr>
        <p:txBody>
          <a:bodyPr/>
          <a:lstStyle/>
          <a:p>
            <a:pPr marL="0" indent="0" algn="just">
              <a:buNone/>
            </a:pPr>
            <a:r>
              <a:rPr lang="en-US" dirty="0" smtClean="0"/>
              <a:t>1. Line is defined by its two end points.</a:t>
            </a:r>
          </a:p>
          <a:p>
            <a:pPr marL="0" indent="0" algn="just">
              <a:buNone/>
            </a:pPr>
            <a:r>
              <a:rPr lang="en-US" dirty="0" smtClean="0"/>
              <a:t>Starting points(X1,Y1)</a:t>
            </a:r>
          </a:p>
          <a:p>
            <a:pPr marL="0" indent="0" algn="just">
              <a:buNone/>
            </a:pPr>
            <a:r>
              <a:rPr lang="en-US" dirty="0" smtClean="0"/>
              <a:t>Ending points(X2,Y2)</a:t>
            </a:r>
          </a:p>
          <a:p>
            <a:pPr marL="0" indent="0" algn="just">
              <a:buNone/>
            </a:pPr>
            <a:r>
              <a:rPr lang="en-US" dirty="0" smtClean="0"/>
              <a:t>2. And slope intercept equation</a:t>
            </a:r>
          </a:p>
          <a:p>
            <a:pPr marL="0" indent="0" algn="ctr">
              <a:buNone/>
            </a:pPr>
            <a:r>
              <a:rPr lang="en-US" dirty="0">
                <a:solidFill>
                  <a:srgbClr val="FF0000"/>
                </a:solidFill>
              </a:rPr>
              <a:t> </a:t>
            </a:r>
            <a:r>
              <a:rPr lang="en-US" dirty="0" smtClean="0">
                <a:solidFill>
                  <a:srgbClr val="FF0000"/>
                </a:solidFill>
              </a:rPr>
              <a:t>   y = mx + c</a:t>
            </a:r>
          </a:p>
          <a:p>
            <a:pPr marL="0" indent="0" algn="just">
              <a:buNone/>
            </a:pPr>
            <a:r>
              <a:rPr lang="en-US" dirty="0" smtClean="0"/>
              <a:t>Where m is slope of line and</a:t>
            </a:r>
          </a:p>
          <a:p>
            <a:pPr marL="0" indent="0" algn="just">
              <a:buNone/>
            </a:pPr>
            <a:r>
              <a:rPr lang="en-US" dirty="0"/>
              <a:t> </a:t>
            </a:r>
            <a:r>
              <a:rPr lang="en-US" dirty="0" smtClean="0"/>
              <a:t>  c is y intercept of line</a:t>
            </a:r>
            <a:endParaRPr lang="en-US" dirty="0"/>
          </a:p>
          <a:p>
            <a:pPr marL="0" indent="0" algn="ctr">
              <a:buNone/>
            </a:pPr>
            <a:r>
              <a:rPr lang="en-US" dirty="0" smtClean="0">
                <a:solidFill>
                  <a:srgbClr val="FF0000"/>
                </a:solidFill>
              </a:rPr>
              <a:t>C = y-mx </a:t>
            </a:r>
            <a:endParaRPr lang="en-US"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752600"/>
            <a:ext cx="349567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601683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a:t>
            </a:r>
            <a:r>
              <a:rPr lang="en-US" dirty="0" smtClean="0"/>
              <a:t>drawing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pPr marL="0" indent="0">
              <a:buNone/>
            </a:pPr>
            <a:r>
              <a:rPr lang="en-US" dirty="0" smtClean="0"/>
              <a:t>          </a:t>
            </a:r>
          </a:p>
          <a:p>
            <a:r>
              <a:rPr lang="en-US" dirty="0" smtClean="0"/>
              <a:t>Slope calculation</a:t>
            </a:r>
          </a:p>
          <a:p>
            <a:pPr marL="0" indent="0">
              <a:buNone/>
            </a:pPr>
            <a:r>
              <a:rPr lang="en-US" dirty="0" smtClean="0"/>
              <a:t>           </a:t>
            </a:r>
            <a:r>
              <a:rPr lang="el-GR" dirty="0" smtClean="0"/>
              <a:t>Δ</a:t>
            </a:r>
            <a:r>
              <a:rPr lang="en-US" dirty="0" smtClean="0"/>
              <a:t>y = y2-y1</a:t>
            </a:r>
          </a:p>
          <a:p>
            <a:pPr marL="0" indent="0">
              <a:buNone/>
            </a:pPr>
            <a:r>
              <a:rPr lang="en-US" dirty="0" smtClean="0"/>
              <a:t>          </a:t>
            </a:r>
            <a:r>
              <a:rPr lang="el-GR" dirty="0" smtClean="0"/>
              <a:t>Δ</a:t>
            </a:r>
            <a:r>
              <a:rPr lang="en-US" dirty="0" smtClean="0"/>
              <a:t>x = x2-x1</a:t>
            </a:r>
          </a:p>
          <a:p>
            <a:pPr marL="0" indent="0">
              <a:buNone/>
            </a:pPr>
            <a:r>
              <a:rPr lang="en-US" dirty="0" smtClean="0"/>
              <a:t>            </a:t>
            </a:r>
            <a:r>
              <a:rPr lang="en-US" dirty="0" smtClean="0">
                <a:solidFill>
                  <a:srgbClr val="FF0000"/>
                </a:solidFill>
              </a:rPr>
              <a:t>M = y2-y1/x2-x1  </a:t>
            </a:r>
            <a:r>
              <a:rPr lang="en-US" dirty="0" smtClean="0"/>
              <a:t>or</a:t>
            </a:r>
            <a:r>
              <a:rPr lang="en-US" dirty="0" smtClean="0">
                <a:solidFill>
                  <a:srgbClr val="FF0000"/>
                </a:solidFill>
              </a:rPr>
              <a:t>  m = </a:t>
            </a:r>
            <a:r>
              <a:rPr lang="el-GR" dirty="0">
                <a:solidFill>
                  <a:srgbClr val="FF0000"/>
                </a:solidFill>
              </a:rPr>
              <a:t>Δ</a:t>
            </a:r>
            <a:r>
              <a:rPr lang="en-US" dirty="0" smtClean="0">
                <a:solidFill>
                  <a:srgbClr val="FF0000"/>
                </a:solidFill>
              </a:rPr>
              <a:t>y/</a:t>
            </a:r>
            <a:r>
              <a:rPr lang="en-US" dirty="0">
                <a:solidFill>
                  <a:srgbClr val="FF0000"/>
                </a:solidFill>
              </a:rPr>
              <a:t> </a:t>
            </a:r>
            <a:r>
              <a:rPr lang="el-GR" dirty="0">
                <a:solidFill>
                  <a:srgbClr val="FF0000"/>
                </a:solidFill>
              </a:rPr>
              <a:t>Δ</a:t>
            </a:r>
            <a:r>
              <a:rPr lang="en-US" dirty="0">
                <a:solidFill>
                  <a:srgbClr val="FF0000"/>
                </a:solidFill>
              </a:rPr>
              <a:t>x </a:t>
            </a:r>
          </a:p>
        </p:txBody>
      </p:sp>
    </p:spTree>
    <p:extLst>
      <p:ext uri="{BB962C8B-B14F-4D97-AF65-F5344CB8AC3E}">
        <p14:creationId xmlns:p14="http://schemas.microsoft.com/office/powerpoint/2010/main" val="203726086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drawing </a:t>
            </a:r>
            <a:r>
              <a:rPr lang="en-US" dirty="0" err="1"/>
              <a:t>Cont</a:t>
            </a:r>
            <a:r>
              <a:rPr lang="en-US" dirty="0"/>
              <a:t>…</a:t>
            </a:r>
          </a:p>
        </p:txBody>
      </p:sp>
      <p:sp>
        <p:nvSpPr>
          <p:cNvPr id="3" name="Content Placeholder 2"/>
          <p:cNvSpPr>
            <a:spLocks noGrp="1"/>
          </p:cNvSpPr>
          <p:nvPr>
            <p:ph sz="quarter" idx="1"/>
          </p:nvPr>
        </p:nvSpPr>
        <p:spPr/>
        <p:txBody>
          <a:bodyPr/>
          <a:lstStyle/>
          <a:p>
            <a:pPr marL="0" indent="0">
              <a:buNone/>
            </a:pPr>
            <a:r>
              <a:rPr lang="en-US" b="1" dirty="0" smtClean="0"/>
              <a:t>Types Of  Algorithms:</a:t>
            </a:r>
            <a:endParaRPr lang="en-US"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86000"/>
            <a:ext cx="7086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818100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3"/>
          <p:cNvSpPr>
            <a:spLocks noGrp="1" noChangeArrowheads="1"/>
          </p:cNvSpPr>
          <p:nvPr>
            <p:ph type="body" idx="1"/>
          </p:nvPr>
        </p:nvSpPr>
        <p:spPr>
          <a:xfrm>
            <a:off x="228600" y="1524000"/>
            <a:ext cx="5715000" cy="4843463"/>
          </a:xfrm>
        </p:spPr>
        <p:txBody>
          <a:bodyPr/>
          <a:lstStyle/>
          <a:p>
            <a:pPr algn="just" eaLnBrk="1" hangingPunct="1">
              <a:spcBef>
                <a:spcPct val="50000"/>
              </a:spcBef>
              <a:buFontTx/>
              <a:buNone/>
            </a:pPr>
            <a:endParaRPr lang="en-IE" altLang="en-US" sz="2800" b="1" dirty="0" smtClean="0">
              <a:latin typeface="+mj-lt"/>
            </a:endParaRPr>
          </a:p>
          <a:p>
            <a:pPr lvl="1" algn="just" eaLnBrk="1" hangingPunct="1">
              <a:spcBef>
                <a:spcPct val="50000"/>
              </a:spcBef>
            </a:pPr>
            <a:r>
              <a:rPr lang="en-IE" altLang="en-US" sz="2400" dirty="0" smtClean="0">
                <a:latin typeface="+mj-lt"/>
              </a:rPr>
              <a:t>Digital Differential Analyser is an</a:t>
            </a:r>
          </a:p>
          <a:p>
            <a:pPr lvl="1" algn="just" eaLnBrk="1" hangingPunct="1">
              <a:spcBef>
                <a:spcPct val="0"/>
              </a:spcBef>
              <a:buFontTx/>
              <a:buNone/>
            </a:pPr>
            <a:r>
              <a:rPr lang="en-IE" altLang="en-US" sz="2400" dirty="0" smtClean="0">
                <a:latin typeface="+mj-lt"/>
              </a:rPr>
              <a:t>	an algorithm for scan-converting lines </a:t>
            </a:r>
          </a:p>
          <a:p>
            <a:pPr lvl="1" algn="just" eaLnBrk="1" hangingPunct="1">
              <a:spcBef>
                <a:spcPct val="50000"/>
              </a:spcBef>
            </a:pPr>
            <a:r>
              <a:rPr lang="en-IE" altLang="en-US" sz="2400" dirty="0" smtClean="0">
                <a:latin typeface="+mj-lt"/>
              </a:rPr>
              <a:t>The original differential </a:t>
            </a:r>
            <a:r>
              <a:rPr lang="en-IE" altLang="en-US" sz="2400" dirty="0" err="1" smtClean="0">
                <a:latin typeface="+mj-lt"/>
              </a:rPr>
              <a:t>analyzer</a:t>
            </a:r>
            <a:endParaRPr lang="en-IE" altLang="en-US" sz="2400" dirty="0" smtClean="0">
              <a:latin typeface="+mj-lt"/>
            </a:endParaRPr>
          </a:p>
          <a:p>
            <a:pPr lvl="1" algn="just" eaLnBrk="1" hangingPunct="1">
              <a:spcBef>
                <a:spcPct val="0"/>
              </a:spcBef>
              <a:buFontTx/>
              <a:buNone/>
            </a:pPr>
            <a:r>
              <a:rPr lang="en-IE" altLang="en-US" sz="2400" dirty="0" smtClean="0">
                <a:latin typeface="+mj-lt"/>
              </a:rPr>
              <a:t> 	was a physical machine developed by </a:t>
            </a:r>
            <a:r>
              <a:rPr lang="en-US" altLang="en-US" sz="2400" dirty="0" err="1" smtClean="0">
                <a:latin typeface="+mj-lt"/>
              </a:rPr>
              <a:t>Vannevar</a:t>
            </a:r>
            <a:r>
              <a:rPr lang="en-US" altLang="en-US" sz="2400" dirty="0" smtClean="0">
                <a:latin typeface="+mj-lt"/>
              </a:rPr>
              <a:t> Bush</a:t>
            </a:r>
            <a:r>
              <a:rPr lang="en-IE" altLang="en-US" sz="2400" dirty="0" smtClean="0">
                <a:latin typeface="+mj-lt"/>
              </a:rPr>
              <a:t> at MIT in the 1930’s </a:t>
            </a:r>
            <a:r>
              <a:rPr lang="en-US" altLang="en-US" sz="2400" dirty="0" smtClean="0">
                <a:latin typeface="+mj-lt"/>
              </a:rPr>
              <a:t>in order to solve ordinary differential equations.</a:t>
            </a:r>
            <a:endParaRPr lang="en-IE" altLang="en-US" sz="2400" dirty="0" smtClean="0">
              <a:latin typeface="+mj-lt"/>
            </a:endParaRPr>
          </a:p>
        </p:txBody>
      </p:sp>
      <p:sp>
        <p:nvSpPr>
          <p:cNvPr id="27654" name="Rectangle 2"/>
          <p:cNvSpPr>
            <a:spLocks noGrp="1" noChangeArrowheads="1"/>
          </p:cNvSpPr>
          <p:nvPr>
            <p:ph type="title"/>
          </p:nvPr>
        </p:nvSpPr>
        <p:spPr/>
        <p:txBody>
          <a:bodyPr/>
          <a:lstStyle/>
          <a:p>
            <a:pPr eaLnBrk="1" hangingPunct="1"/>
            <a:r>
              <a:rPr lang="en-IE" altLang="en-US" smtClean="0">
                <a:latin typeface="Times New Roman" panose="02020603050405020304" pitchFamily="18" charset="0"/>
              </a:rPr>
              <a:t>DDA Algorithm</a:t>
            </a:r>
            <a:endParaRPr lang="en-GB" altLang="en-US" smtClean="0">
              <a:latin typeface="Times New Roman" panose="02020603050405020304" pitchFamily="18" charset="0"/>
            </a:endParaRPr>
          </a:p>
        </p:txBody>
      </p:sp>
      <p:pic>
        <p:nvPicPr>
          <p:cNvPr id="27655" name="Picture 6"/>
          <p:cNvPicPr>
            <a:picLocks noChangeAspect="1" noChangeArrowheads="1"/>
          </p:cNvPicPr>
          <p:nvPr/>
        </p:nvPicPr>
        <p:blipFill>
          <a:blip r:embed="rId3">
            <a:extLst>
              <a:ext uri="{28A0092B-C50C-407E-A947-70E740481C1C}">
                <a14:useLocalDpi xmlns:a14="http://schemas.microsoft.com/office/drawing/2010/main" val="0"/>
              </a:ext>
            </a:extLst>
          </a:blip>
          <a:srcRect l="8098" t="6345" r="18456" b="20029"/>
          <a:stretch>
            <a:fillRect/>
          </a:stretch>
        </p:blipFill>
        <p:spPr bwMode="auto">
          <a:xfrm>
            <a:off x="5943600" y="2057400"/>
            <a:ext cx="277018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537079431"/>
      </p:ext>
    </p:extLst>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sz="3200" b="1" dirty="0"/>
              <a:t>DDA </a:t>
            </a:r>
            <a:r>
              <a:rPr lang="en-US" sz="3200" b="1" dirty="0" smtClean="0"/>
              <a:t>Line </a:t>
            </a:r>
            <a:r>
              <a:rPr lang="en-US" sz="3200" b="1" dirty="0"/>
              <a:t>Drawing Algorithm</a:t>
            </a:r>
            <a:endParaRPr lang="en-US" sz="3200" dirty="0"/>
          </a:p>
        </p:txBody>
      </p:sp>
      <p:sp>
        <p:nvSpPr>
          <p:cNvPr id="3" name="Content Placeholder 2"/>
          <p:cNvSpPr>
            <a:spLocks noGrp="1"/>
          </p:cNvSpPr>
          <p:nvPr>
            <p:ph idx="1"/>
          </p:nvPr>
        </p:nvSpPr>
        <p:spPr/>
        <p:txBody>
          <a:bodyPr/>
          <a:lstStyle/>
          <a:p>
            <a:pPr algn="just" fontAlgn="base"/>
            <a:r>
              <a:rPr lang="en-US" dirty="0"/>
              <a:t>The Digital Differential Analyzer helps us to interpolate the variables on an interval from one point to another point. We can use the digital</a:t>
            </a:r>
            <a:r>
              <a:rPr lang="en-US" b="1" dirty="0"/>
              <a:t> </a:t>
            </a:r>
            <a:r>
              <a:rPr lang="en-US" dirty="0"/>
              <a:t>Differential Analyzer algorithm to perform rasterization on polygons, lines, and triangles.</a:t>
            </a:r>
          </a:p>
          <a:p>
            <a:pPr algn="just" fontAlgn="base"/>
            <a:r>
              <a:rPr lang="en-US" dirty="0"/>
              <a:t>Digital Differential Analyzer algorithm is also known as an </a:t>
            </a:r>
            <a:r>
              <a:rPr lang="en-US" b="1" dirty="0"/>
              <a:t>incremental method </a:t>
            </a:r>
            <a:r>
              <a:rPr lang="en-US" dirty="0"/>
              <a:t>of scan conversion. In this algorithm, we can perform the calculation in a step by step manner. We use the previous step result in the next step.</a:t>
            </a:r>
          </a:p>
          <a:p>
            <a:pPr algn="just"/>
            <a:endParaRPr lang="en-US" dirty="0"/>
          </a:p>
        </p:txBody>
      </p:sp>
    </p:spTree>
    <p:extLst>
      <p:ext uri="{BB962C8B-B14F-4D97-AF65-F5344CB8AC3E}">
        <p14:creationId xmlns:p14="http://schemas.microsoft.com/office/powerpoint/2010/main" val="42838087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Dda</a:t>
            </a:r>
            <a:r>
              <a:rPr lang="en-US" dirty="0" smtClean="0"/>
              <a:t> algorithm cont..</a:t>
            </a:r>
            <a:endParaRPr lang="en-US" dirty="0"/>
          </a:p>
        </p:txBody>
      </p:sp>
      <p:sp>
        <p:nvSpPr>
          <p:cNvPr id="3" name="Content Placeholder 2"/>
          <p:cNvSpPr>
            <a:spLocks noGrp="1"/>
          </p:cNvSpPr>
          <p:nvPr>
            <p:ph idx="1"/>
          </p:nvPr>
        </p:nvSpPr>
        <p:spPr>
          <a:xfrm>
            <a:off x="457200" y="1600200"/>
            <a:ext cx="3505200" cy="4873752"/>
          </a:xfrm>
        </p:spPr>
        <p:txBody>
          <a:bodyPr>
            <a:normAutofit/>
          </a:bodyPr>
          <a:lstStyle/>
          <a:p>
            <a:pPr marL="0" indent="0" algn="just" fontAlgn="base">
              <a:buNone/>
            </a:pPr>
            <a:r>
              <a:rPr lang="en-US" dirty="0"/>
              <a:t>As we know the general equation of the straight line is:</a:t>
            </a:r>
          </a:p>
          <a:p>
            <a:pPr marL="0" indent="0" algn="ctr" fontAlgn="base">
              <a:buNone/>
            </a:pPr>
            <a:r>
              <a:rPr lang="en-US" b="1" dirty="0">
                <a:solidFill>
                  <a:srgbClr val="FF0000"/>
                </a:solidFill>
              </a:rPr>
              <a:t>y = mx + c</a:t>
            </a:r>
            <a:endParaRPr lang="en-US" dirty="0">
              <a:solidFill>
                <a:srgbClr val="FF0000"/>
              </a:solidFill>
            </a:endParaRPr>
          </a:p>
          <a:p>
            <a:pPr marL="0" indent="0" algn="just" fontAlgn="base">
              <a:buNone/>
            </a:pPr>
            <a:r>
              <a:rPr lang="en-US" dirty="0" smtClean="0"/>
              <a:t>Here, </a:t>
            </a:r>
            <a:r>
              <a:rPr lang="en-US" b="1" dirty="0"/>
              <a:t> m</a:t>
            </a:r>
            <a:r>
              <a:rPr lang="en-US" dirty="0"/>
              <a:t> is the slope of </a:t>
            </a:r>
            <a:r>
              <a:rPr lang="en-US" b="1" dirty="0"/>
              <a:t>(x</a:t>
            </a:r>
            <a:r>
              <a:rPr lang="en-US" b="1" baseline="-25000" dirty="0"/>
              <a:t>1</a:t>
            </a:r>
            <a:r>
              <a:rPr lang="en-US" b="1" dirty="0"/>
              <a:t>, y</a:t>
            </a:r>
            <a:r>
              <a:rPr lang="en-US" b="1" baseline="-25000" dirty="0"/>
              <a:t>1</a:t>
            </a:r>
            <a:r>
              <a:rPr lang="en-US" b="1" dirty="0"/>
              <a:t>) </a:t>
            </a:r>
            <a:r>
              <a:rPr lang="en-US" dirty="0"/>
              <a:t>and</a:t>
            </a:r>
            <a:r>
              <a:rPr lang="en-US" b="1" dirty="0"/>
              <a:t> (x</a:t>
            </a:r>
            <a:r>
              <a:rPr lang="en-US" b="1" baseline="-25000" dirty="0"/>
              <a:t>2</a:t>
            </a:r>
            <a:r>
              <a:rPr lang="en-US" b="1" dirty="0"/>
              <a:t>, y</a:t>
            </a:r>
            <a:r>
              <a:rPr lang="en-US" b="1" baseline="-25000" dirty="0"/>
              <a:t>2</a:t>
            </a:r>
            <a:r>
              <a:rPr lang="en-US" b="1" dirty="0"/>
              <a:t>).</a:t>
            </a:r>
            <a:endParaRPr lang="en-US" dirty="0"/>
          </a:p>
          <a:p>
            <a:pPr marL="0" indent="0" algn="ctr" fontAlgn="base">
              <a:buNone/>
            </a:pPr>
            <a:r>
              <a:rPr lang="en-US" b="1" dirty="0">
                <a:solidFill>
                  <a:srgbClr val="FF0000"/>
                </a:solidFill>
              </a:rPr>
              <a:t>m = (y</a:t>
            </a:r>
            <a:r>
              <a:rPr lang="en-US" b="1" baseline="-25000" dirty="0">
                <a:solidFill>
                  <a:srgbClr val="FF0000"/>
                </a:solidFill>
              </a:rPr>
              <a:t>2 </a:t>
            </a:r>
            <a:r>
              <a:rPr lang="en-US" b="1" dirty="0">
                <a:solidFill>
                  <a:srgbClr val="FF0000"/>
                </a:solidFill>
              </a:rPr>
              <a:t>– y</a:t>
            </a:r>
            <a:r>
              <a:rPr lang="en-US" b="1" baseline="-25000" dirty="0">
                <a:solidFill>
                  <a:srgbClr val="FF0000"/>
                </a:solidFill>
              </a:rPr>
              <a:t>1</a:t>
            </a:r>
            <a:r>
              <a:rPr lang="en-US" b="1" dirty="0">
                <a:solidFill>
                  <a:srgbClr val="FF0000"/>
                </a:solidFill>
              </a:rPr>
              <a:t>)/ (x</a:t>
            </a:r>
            <a:r>
              <a:rPr lang="en-US" b="1" baseline="-25000" dirty="0">
                <a:solidFill>
                  <a:srgbClr val="FF0000"/>
                </a:solidFill>
              </a:rPr>
              <a:t>2 </a:t>
            </a:r>
            <a:r>
              <a:rPr lang="en-US" b="1" dirty="0">
                <a:solidFill>
                  <a:srgbClr val="FF0000"/>
                </a:solidFill>
              </a:rPr>
              <a:t>– x</a:t>
            </a:r>
            <a:r>
              <a:rPr lang="en-US" b="1" baseline="-25000" dirty="0">
                <a:solidFill>
                  <a:srgbClr val="FF0000"/>
                </a:solidFill>
              </a:rPr>
              <a:t>1</a:t>
            </a:r>
            <a:r>
              <a:rPr lang="en-US" b="1" dirty="0">
                <a:solidFill>
                  <a:srgbClr val="FF0000"/>
                </a:solidFill>
              </a:rPr>
              <a:t>)</a:t>
            </a:r>
            <a:endParaRPr lang="en-US" dirty="0">
              <a:solidFill>
                <a:srgbClr val="FF0000"/>
              </a:solidFill>
            </a:endParaRPr>
          </a:p>
          <a:p>
            <a:pPr marL="0" indent="0" algn="just" fontAlgn="base">
              <a:buNone/>
            </a:pPr>
            <a:r>
              <a:rPr lang="en-US" dirty="0" smtClean="0"/>
              <a:t>  Now</a:t>
            </a:r>
            <a:r>
              <a:rPr lang="en-US" dirty="0"/>
              <a:t>, we consider one point</a:t>
            </a:r>
            <a:r>
              <a:rPr lang="en-US" b="1" dirty="0"/>
              <a:t> </a:t>
            </a:r>
            <a:r>
              <a:rPr lang="en-US" b="1" dirty="0">
                <a:solidFill>
                  <a:srgbClr val="0070C0"/>
                </a:solidFill>
              </a:rPr>
              <a:t>(</a:t>
            </a:r>
            <a:r>
              <a:rPr lang="en-US" b="1" dirty="0" err="1">
                <a:solidFill>
                  <a:srgbClr val="0070C0"/>
                </a:solidFill>
              </a:rPr>
              <a:t>x</a:t>
            </a:r>
            <a:r>
              <a:rPr lang="en-US" b="1" baseline="-25000" dirty="0" err="1">
                <a:solidFill>
                  <a:srgbClr val="0070C0"/>
                </a:solidFill>
              </a:rPr>
              <a:t>k</a:t>
            </a:r>
            <a:r>
              <a:rPr lang="en-US" b="1" dirty="0">
                <a:solidFill>
                  <a:srgbClr val="0070C0"/>
                </a:solidFill>
              </a:rPr>
              <a:t>, </a:t>
            </a:r>
            <a:r>
              <a:rPr lang="en-US" b="1" dirty="0" err="1">
                <a:solidFill>
                  <a:srgbClr val="0070C0"/>
                </a:solidFill>
              </a:rPr>
              <a:t>y</a:t>
            </a:r>
            <a:r>
              <a:rPr lang="en-US" b="1" baseline="-25000" dirty="0" err="1">
                <a:solidFill>
                  <a:srgbClr val="0070C0"/>
                </a:solidFill>
              </a:rPr>
              <a:t>k</a:t>
            </a:r>
            <a:r>
              <a:rPr lang="en-US" b="1" dirty="0">
                <a:solidFill>
                  <a:srgbClr val="0070C0"/>
                </a:solidFill>
              </a:rPr>
              <a:t>) </a:t>
            </a:r>
            <a:r>
              <a:rPr lang="en-US" dirty="0">
                <a:solidFill>
                  <a:srgbClr val="0070C0"/>
                </a:solidFill>
              </a:rPr>
              <a:t>and</a:t>
            </a:r>
            <a:r>
              <a:rPr lang="en-US" b="1" dirty="0">
                <a:solidFill>
                  <a:srgbClr val="0070C0"/>
                </a:solidFill>
              </a:rPr>
              <a:t> (x</a:t>
            </a:r>
            <a:r>
              <a:rPr lang="en-US" b="1" baseline="-25000" dirty="0">
                <a:solidFill>
                  <a:srgbClr val="0070C0"/>
                </a:solidFill>
              </a:rPr>
              <a:t>k+1</a:t>
            </a:r>
            <a:r>
              <a:rPr lang="en-US" b="1" dirty="0">
                <a:solidFill>
                  <a:srgbClr val="0070C0"/>
                </a:solidFill>
              </a:rPr>
              <a:t>, y</a:t>
            </a:r>
            <a:r>
              <a:rPr lang="en-US" b="1" baseline="-25000" dirty="0">
                <a:solidFill>
                  <a:srgbClr val="0070C0"/>
                </a:solidFill>
              </a:rPr>
              <a:t>k+1</a:t>
            </a:r>
            <a:r>
              <a:rPr lang="en-US" b="1" dirty="0">
                <a:solidFill>
                  <a:srgbClr val="0070C0"/>
                </a:solidFill>
              </a:rPr>
              <a:t>) </a:t>
            </a:r>
            <a:r>
              <a:rPr lang="en-US" dirty="0">
                <a:solidFill>
                  <a:srgbClr val="0070C0"/>
                </a:solidFill>
              </a:rPr>
              <a:t>as the next point</a:t>
            </a:r>
            <a:r>
              <a:rPr lang="en-US" b="1" dirty="0" smtClean="0">
                <a:solidFill>
                  <a:srgbClr val="0070C0"/>
                </a:solidFill>
              </a:rPr>
              <a:t>.</a:t>
            </a:r>
            <a:endParaRPr lang="en-US" dirty="0">
              <a:solidFill>
                <a:srgbClr val="0070C0"/>
              </a:solidFill>
            </a:endParaRPr>
          </a:p>
        </p:txBody>
      </p:sp>
      <p:pic>
        <p:nvPicPr>
          <p:cNvPr id="4" name="Picture 3"/>
          <p:cNvPicPr>
            <a:picLocks noChangeAspect="1"/>
          </p:cNvPicPr>
          <p:nvPr/>
        </p:nvPicPr>
        <p:blipFill>
          <a:blip r:embed="rId2"/>
          <a:stretch>
            <a:fillRect/>
          </a:stretch>
        </p:blipFill>
        <p:spPr>
          <a:xfrm>
            <a:off x="4191000" y="1417638"/>
            <a:ext cx="4343400" cy="4144962"/>
          </a:xfrm>
          <a:prstGeom prst="rect">
            <a:avLst/>
          </a:prstGeom>
        </p:spPr>
      </p:pic>
    </p:spTree>
    <p:extLst>
      <p:ext uri="{BB962C8B-B14F-4D97-AF65-F5344CB8AC3E}">
        <p14:creationId xmlns:p14="http://schemas.microsoft.com/office/powerpoint/2010/main" val="183503707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Dda</a:t>
            </a:r>
            <a:r>
              <a:rPr lang="en-US" dirty="0"/>
              <a:t> algorithm cont..</a:t>
            </a:r>
          </a:p>
        </p:txBody>
      </p:sp>
      <p:sp>
        <p:nvSpPr>
          <p:cNvPr id="3" name="Content Placeholder 2"/>
          <p:cNvSpPr>
            <a:spLocks noGrp="1"/>
          </p:cNvSpPr>
          <p:nvPr>
            <p:ph sz="quarter" idx="1"/>
          </p:nvPr>
        </p:nvSpPr>
        <p:spPr/>
        <p:txBody>
          <a:bodyPr/>
          <a:lstStyle/>
          <a:p>
            <a:pPr marL="0" indent="0" algn="just" fontAlgn="base">
              <a:buNone/>
            </a:pPr>
            <a:r>
              <a:rPr lang="en-US" dirty="0"/>
              <a:t>Then the slope </a:t>
            </a:r>
            <a:r>
              <a:rPr lang="en-US" b="1" dirty="0">
                <a:solidFill>
                  <a:srgbClr val="FF0000"/>
                </a:solidFill>
              </a:rPr>
              <a:t>m = (y</a:t>
            </a:r>
            <a:r>
              <a:rPr lang="en-US" b="1" baseline="-25000" dirty="0">
                <a:solidFill>
                  <a:srgbClr val="FF0000"/>
                </a:solidFill>
              </a:rPr>
              <a:t>k+1 </a:t>
            </a:r>
            <a:r>
              <a:rPr lang="en-US" b="1" dirty="0">
                <a:solidFill>
                  <a:srgbClr val="FF0000"/>
                </a:solidFill>
              </a:rPr>
              <a:t>– </a:t>
            </a:r>
            <a:r>
              <a:rPr lang="en-US" b="1" dirty="0" err="1">
                <a:solidFill>
                  <a:srgbClr val="FF0000"/>
                </a:solidFill>
              </a:rPr>
              <a:t>y</a:t>
            </a:r>
            <a:r>
              <a:rPr lang="en-US" b="1" baseline="-25000" dirty="0" err="1">
                <a:solidFill>
                  <a:srgbClr val="FF0000"/>
                </a:solidFill>
              </a:rPr>
              <a:t>k</a:t>
            </a:r>
            <a:r>
              <a:rPr lang="en-US" b="1" dirty="0">
                <a:solidFill>
                  <a:srgbClr val="FF0000"/>
                </a:solidFill>
              </a:rPr>
              <a:t>)/ (x</a:t>
            </a:r>
            <a:r>
              <a:rPr lang="en-US" b="1" baseline="-25000" dirty="0">
                <a:solidFill>
                  <a:srgbClr val="FF0000"/>
                </a:solidFill>
              </a:rPr>
              <a:t>k+1 </a:t>
            </a:r>
            <a:r>
              <a:rPr lang="en-US" b="1" dirty="0">
                <a:solidFill>
                  <a:srgbClr val="FF0000"/>
                </a:solidFill>
              </a:rPr>
              <a:t>– </a:t>
            </a:r>
            <a:r>
              <a:rPr lang="en-US" b="1" dirty="0" err="1">
                <a:solidFill>
                  <a:srgbClr val="FF0000"/>
                </a:solidFill>
              </a:rPr>
              <a:t>x</a:t>
            </a:r>
            <a:r>
              <a:rPr lang="en-US" b="1" baseline="-25000" dirty="0" err="1">
                <a:solidFill>
                  <a:srgbClr val="FF0000"/>
                </a:solidFill>
              </a:rPr>
              <a:t>k</a:t>
            </a:r>
            <a:r>
              <a:rPr lang="en-US" b="1" dirty="0">
                <a:solidFill>
                  <a:srgbClr val="FF0000"/>
                </a:solidFill>
              </a:rPr>
              <a:t>)</a:t>
            </a:r>
            <a:endParaRPr lang="en-US" dirty="0">
              <a:solidFill>
                <a:srgbClr val="FF0000"/>
              </a:solidFill>
            </a:endParaRPr>
          </a:p>
          <a:p>
            <a:pPr marL="0" indent="0" algn="just" fontAlgn="base">
              <a:buNone/>
            </a:pPr>
            <a:r>
              <a:rPr lang="en-US" dirty="0"/>
              <a:t>Now, we have to find the slope between the starting point and ending point. There can be following three cases to discuss:</a:t>
            </a:r>
          </a:p>
          <a:p>
            <a:pPr algn="just"/>
            <a:endParaRPr lang="en-US" dirty="0"/>
          </a:p>
          <a:p>
            <a:endParaRPr lang="en-US" dirty="0"/>
          </a:p>
        </p:txBody>
      </p:sp>
    </p:spTree>
    <p:extLst>
      <p:ext uri="{BB962C8B-B14F-4D97-AF65-F5344CB8AC3E}">
        <p14:creationId xmlns:p14="http://schemas.microsoft.com/office/powerpoint/2010/main" val="184741732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Dda</a:t>
            </a:r>
            <a:r>
              <a:rPr lang="en-US" dirty="0"/>
              <a:t> algorithm cont..</a:t>
            </a:r>
          </a:p>
        </p:txBody>
      </p:sp>
      <p:sp>
        <p:nvSpPr>
          <p:cNvPr id="3" name="Content Placeholder 2"/>
          <p:cNvSpPr>
            <a:spLocks noGrp="1"/>
          </p:cNvSpPr>
          <p:nvPr>
            <p:ph sz="quarter" idx="1"/>
          </p:nvPr>
        </p:nvSpPr>
        <p:spPr/>
        <p:txBody>
          <a:bodyPr>
            <a:normAutofit fontScale="40000" lnSpcReduction="20000"/>
          </a:bodyPr>
          <a:lstStyle/>
          <a:p>
            <a:pPr marL="0" indent="0" algn="just" fontAlgn="base">
              <a:buNone/>
            </a:pPr>
            <a:r>
              <a:rPr lang="en-US" sz="3300" b="1" dirty="0"/>
              <a:t>Find the number of steps or points in between the starting and ending coordinates.</a:t>
            </a:r>
          </a:p>
          <a:p>
            <a:pPr marL="0" indent="0" fontAlgn="base">
              <a:buNone/>
            </a:pPr>
            <a:r>
              <a:rPr lang="en-US" sz="3300" dirty="0"/>
              <a:t> </a:t>
            </a:r>
          </a:p>
          <a:p>
            <a:pPr marL="0" indent="0" fontAlgn="base">
              <a:buNone/>
            </a:pPr>
            <a:r>
              <a:rPr lang="en-US" sz="3300" dirty="0"/>
              <a:t>if (absolute (ΔX) &gt; absolute (ΔY))</a:t>
            </a:r>
          </a:p>
          <a:p>
            <a:pPr marL="0" indent="0" algn="ctr" fontAlgn="base">
              <a:buNone/>
            </a:pPr>
            <a:r>
              <a:rPr lang="en-US" sz="3300" dirty="0">
                <a:solidFill>
                  <a:srgbClr val="FF0000"/>
                </a:solidFill>
              </a:rPr>
              <a:t>Steps = absolute (ΔX);</a:t>
            </a:r>
          </a:p>
          <a:p>
            <a:pPr marL="0" indent="0" fontAlgn="base">
              <a:buNone/>
            </a:pPr>
            <a:r>
              <a:rPr lang="en-US" sz="3300" dirty="0"/>
              <a:t>else</a:t>
            </a:r>
          </a:p>
          <a:p>
            <a:pPr marL="0" indent="0" algn="ctr" fontAlgn="base">
              <a:buNone/>
            </a:pPr>
            <a:r>
              <a:rPr lang="en-US" sz="3300" dirty="0">
                <a:solidFill>
                  <a:srgbClr val="FF0000"/>
                </a:solidFill>
              </a:rPr>
              <a:t>Steps = absolute (ΔY</a:t>
            </a:r>
            <a:r>
              <a:rPr lang="en-US" sz="3300" dirty="0" smtClean="0">
                <a:solidFill>
                  <a:srgbClr val="FF0000"/>
                </a:solidFill>
              </a:rPr>
              <a:t>);</a:t>
            </a:r>
          </a:p>
          <a:p>
            <a:pPr marL="0" indent="0" algn="ctr" fontAlgn="base">
              <a:buNone/>
            </a:pPr>
            <a:endParaRPr lang="en-US" sz="3300" dirty="0" smtClean="0"/>
          </a:p>
          <a:p>
            <a:pPr marL="0" indent="0" algn="ctr" fontAlgn="base">
              <a:buNone/>
            </a:pPr>
            <a:r>
              <a:rPr lang="en-US" sz="3300" dirty="0" smtClean="0"/>
              <a:t>Example </a:t>
            </a:r>
          </a:p>
          <a:p>
            <a:pPr marL="0" indent="0" algn="ctr" fontAlgn="base">
              <a:buNone/>
            </a:pPr>
            <a:r>
              <a:rPr lang="en-US" sz="3300" dirty="0" smtClean="0"/>
              <a:t>Starting </a:t>
            </a:r>
            <a:r>
              <a:rPr lang="en-US" sz="3300" dirty="0"/>
              <a:t>Point = </a:t>
            </a:r>
            <a:r>
              <a:rPr lang="en-US" sz="3300" b="1" dirty="0"/>
              <a:t>(x</a:t>
            </a:r>
            <a:r>
              <a:rPr lang="en-US" sz="3300" b="1" baseline="-25000" dirty="0"/>
              <a:t>1</a:t>
            </a:r>
            <a:r>
              <a:rPr lang="en-US" sz="3300" b="1" dirty="0"/>
              <a:t>, y</a:t>
            </a:r>
            <a:r>
              <a:rPr lang="en-US" sz="3300" b="1" baseline="-25000" dirty="0"/>
              <a:t>1</a:t>
            </a:r>
            <a:r>
              <a:rPr lang="en-US" sz="3300" b="1" dirty="0"/>
              <a:t>)</a:t>
            </a:r>
            <a:r>
              <a:rPr lang="en-US" sz="3300" dirty="0"/>
              <a:t> = </a:t>
            </a:r>
            <a:r>
              <a:rPr lang="en-US" sz="3300" b="1" dirty="0" smtClean="0"/>
              <a:t>(0,0)</a:t>
            </a:r>
            <a:endParaRPr lang="en-US" sz="3300" dirty="0"/>
          </a:p>
          <a:p>
            <a:pPr marL="0" indent="0" algn="ctr" fontAlgn="base">
              <a:buNone/>
            </a:pPr>
            <a:r>
              <a:rPr lang="en-US" sz="3300" dirty="0"/>
              <a:t>Ending Point = </a:t>
            </a:r>
            <a:r>
              <a:rPr lang="en-US" sz="3300" b="1" dirty="0"/>
              <a:t>(x</a:t>
            </a:r>
            <a:r>
              <a:rPr lang="en-US" sz="3300" b="1" baseline="-25000" dirty="0"/>
              <a:t>2</a:t>
            </a:r>
            <a:r>
              <a:rPr lang="en-US" sz="3300" b="1" dirty="0"/>
              <a:t>, y</a:t>
            </a:r>
            <a:r>
              <a:rPr lang="en-US" sz="3300" b="1" baseline="-25000" dirty="0"/>
              <a:t>2</a:t>
            </a:r>
            <a:r>
              <a:rPr lang="en-US" sz="3300" b="1" dirty="0"/>
              <a:t>)</a:t>
            </a:r>
            <a:r>
              <a:rPr lang="en-US" sz="3300" dirty="0"/>
              <a:t> = </a:t>
            </a:r>
            <a:r>
              <a:rPr lang="en-US" sz="3300" b="1" dirty="0" smtClean="0"/>
              <a:t>(4,6)</a:t>
            </a:r>
          </a:p>
          <a:p>
            <a:pPr marL="0" indent="0" fontAlgn="base">
              <a:buNone/>
            </a:pPr>
            <a:r>
              <a:rPr lang="el-GR" sz="3300" dirty="0">
                <a:solidFill>
                  <a:srgbClr val="FF0000"/>
                </a:solidFill>
              </a:rPr>
              <a:t>Δ </a:t>
            </a:r>
            <a:r>
              <a:rPr lang="en-US" sz="3300" b="1" dirty="0">
                <a:solidFill>
                  <a:srgbClr val="FF0000"/>
                </a:solidFill>
              </a:rPr>
              <a:t>x = x</a:t>
            </a:r>
            <a:r>
              <a:rPr lang="en-US" sz="3300" b="1" baseline="-25000" dirty="0">
                <a:solidFill>
                  <a:srgbClr val="FF0000"/>
                </a:solidFill>
              </a:rPr>
              <a:t>2 </a:t>
            </a:r>
            <a:r>
              <a:rPr lang="en-US" sz="3300" b="1" dirty="0">
                <a:solidFill>
                  <a:srgbClr val="FF0000"/>
                </a:solidFill>
              </a:rPr>
              <a:t>– x</a:t>
            </a:r>
            <a:r>
              <a:rPr lang="en-US" sz="3300" b="1" baseline="-25000" dirty="0">
                <a:solidFill>
                  <a:srgbClr val="FF0000"/>
                </a:solidFill>
              </a:rPr>
              <a:t>1 </a:t>
            </a:r>
            <a:r>
              <a:rPr lang="en-US" sz="3300" b="1" dirty="0">
                <a:solidFill>
                  <a:srgbClr val="FF0000"/>
                </a:solidFill>
              </a:rPr>
              <a:t>= </a:t>
            </a:r>
            <a:r>
              <a:rPr lang="en-US" sz="3300" b="1" dirty="0" smtClean="0">
                <a:solidFill>
                  <a:srgbClr val="FF0000"/>
                </a:solidFill>
              </a:rPr>
              <a:t>4-0 </a:t>
            </a:r>
            <a:r>
              <a:rPr lang="en-US" sz="3300" b="1" dirty="0">
                <a:solidFill>
                  <a:srgbClr val="FF0000"/>
                </a:solidFill>
              </a:rPr>
              <a:t>= 4</a:t>
            </a:r>
            <a:endParaRPr lang="en-US" sz="3300" dirty="0">
              <a:solidFill>
                <a:srgbClr val="FF0000"/>
              </a:solidFill>
            </a:endParaRPr>
          </a:p>
          <a:p>
            <a:pPr marL="0" indent="0" fontAlgn="base">
              <a:buNone/>
            </a:pPr>
            <a:r>
              <a:rPr lang="en-US" sz="3300" b="1" dirty="0">
                <a:solidFill>
                  <a:srgbClr val="FF0000"/>
                </a:solidFill>
              </a:rPr>
              <a:t>         </a:t>
            </a:r>
            <a:r>
              <a:rPr lang="el-GR" sz="3300" dirty="0">
                <a:solidFill>
                  <a:srgbClr val="FF0000"/>
                </a:solidFill>
              </a:rPr>
              <a:t>Δ </a:t>
            </a:r>
            <a:r>
              <a:rPr lang="en-US" sz="3300" b="1" dirty="0">
                <a:solidFill>
                  <a:srgbClr val="FF0000"/>
                </a:solidFill>
              </a:rPr>
              <a:t>y = y</a:t>
            </a:r>
            <a:r>
              <a:rPr lang="en-US" sz="3300" b="1" baseline="-25000" dirty="0">
                <a:solidFill>
                  <a:srgbClr val="FF0000"/>
                </a:solidFill>
              </a:rPr>
              <a:t>2 </a:t>
            </a:r>
            <a:r>
              <a:rPr lang="en-US" sz="3300" b="1" dirty="0">
                <a:solidFill>
                  <a:srgbClr val="FF0000"/>
                </a:solidFill>
              </a:rPr>
              <a:t>– y</a:t>
            </a:r>
            <a:r>
              <a:rPr lang="en-US" sz="3300" b="1" baseline="-25000" dirty="0">
                <a:solidFill>
                  <a:srgbClr val="FF0000"/>
                </a:solidFill>
              </a:rPr>
              <a:t>1 </a:t>
            </a:r>
            <a:r>
              <a:rPr lang="en-US" sz="3300" b="1" dirty="0">
                <a:solidFill>
                  <a:srgbClr val="FF0000"/>
                </a:solidFill>
              </a:rPr>
              <a:t>= 6</a:t>
            </a:r>
            <a:r>
              <a:rPr lang="en-US" sz="3300" b="1" dirty="0" smtClean="0">
                <a:solidFill>
                  <a:srgbClr val="FF0000"/>
                </a:solidFill>
              </a:rPr>
              <a:t>-0 </a:t>
            </a:r>
            <a:r>
              <a:rPr lang="en-US" sz="3300" b="1" dirty="0">
                <a:solidFill>
                  <a:srgbClr val="FF0000"/>
                </a:solidFill>
              </a:rPr>
              <a:t>= 6</a:t>
            </a:r>
            <a:endParaRPr lang="en-US" sz="3300" dirty="0">
              <a:solidFill>
                <a:srgbClr val="FF0000"/>
              </a:solidFill>
            </a:endParaRPr>
          </a:p>
          <a:p>
            <a:pPr marL="0" indent="0" fontAlgn="base">
              <a:buNone/>
            </a:pPr>
            <a:r>
              <a:rPr lang="en-US" sz="3300" b="1" dirty="0">
                <a:solidFill>
                  <a:srgbClr val="FF0000"/>
                </a:solidFill>
              </a:rPr>
              <a:t>           </a:t>
            </a:r>
            <a:endParaRPr lang="en-US" sz="3300" b="1" dirty="0" smtClean="0">
              <a:solidFill>
                <a:srgbClr val="FF0000"/>
              </a:solidFill>
            </a:endParaRPr>
          </a:p>
          <a:p>
            <a:pPr marL="0" indent="0" fontAlgn="base">
              <a:buNone/>
            </a:pPr>
            <a:r>
              <a:rPr lang="en-US" sz="3300" b="1" dirty="0">
                <a:solidFill>
                  <a:srgbClr val="FF0000"/>
                </a:solidFill>
              </a:rPr>
              <a:t> </a:t>
            </a:r>
            <a:r>
              <a:rPr lang="en-US" sz="3300" b="1" dirty="0" smtClean="0">
                <a:solidFill>
                  <a:srgbClr val="FF0000"/>
                </a:solidFill>
              </a:rPr>
              <a:t> </a:t>
            </a:r>
            <a:r>
              <a:rPr lang="el-GR" sz="3300" dirty="0" smtClean="0">
                <a:solidFill>
                  <a:srgbClr val="FF0000"/>
                </a:solidFill>
              </a:rPr>
              <a:t>Δ </a:t>
            </a:r>
            <a:r>
              <a:rPr lang="en-US" sz="3300" b="1" dirty="0" smtClean="0">
                <a:solidFill>
                  <a:srgbClr val="FF0000"/>
                </a:solidFill>
              </a:rPr>
              <a:t>x &lt; </a:t>
            </a:r>
            <a:r>
              <a:rPr lang="el-GR" sz="3300" dirty="0">
                <a:solidFill>
                  <a:srgbClr val="FF0000"/>
                </a:solidFill>
              </a:rPr>
              <a:t> Δ </a:t>
            </a:r>
            <a:r>
              <a:rPr lang="en-US" sz="3300" b="1" dirty="0">
                <a:solidFill>
                  <a:srgbClr val="FF0000"/>
                </a:solidFill>
              </a:rPr>
              <a:t>y</a:t>
            </a:r>
            <a:r>
              <a:rPr lang="el-GR" sz="3300" dirty="0">
                <a:solidFill>
                  <a:srgbClr val="FF0000"/>
                </a:solidFill>
              </a:rPr>
              <a:t> </a:t>
            </a:r>
            <a:r>
              <a:rPr lang="en-US" sz="3300" dirty="0" smtClean="0">
                <a:solidFill>
                  <a:srgbClr val="FF0000"/>
                </a:solidFill>
              </a:rPr>
              <a:t> =  4&lt;6</a:t>
            </a:r>
          </a:p>
          <a:p>
            <a:pPr marL="0" indent="0" fontAlgn="base">
              <a:buNone/>
            </a:pPr>
            <a:r>
              <a:rPr lang="en-US" sz="3300" dirty="0" smtClean="0">
                <a:solidFill>
                  <a:srgbClr val="FF0000"/>
                </a:solidFill>
              </a:rPr>
              <a:t>So that length = </a:t>
            </a:r>
            <a:r>
              <a:rPr lang="el-GR" sz="3300" dirty="0">
                <a:solidFill>
                  <a:srgbClr val="FF0000"/>
                </a:solidFill>
              </a:rPr>
              <a:t> Δ </a:t>
            </a:r>
            <a:r>
              <a:rPr lang="en-US" sz="3300" b="1" dirty="0">
                <a:solidFill>
                  <a:srgbClr val="FF0000"/>
                </a:solidFill>
              </a:rPr>
              <a:t>y</a:t>
            </a:r>
            <a:r>
              <a:rPr lang="el-GR" sz="3300" dirty="0">
                <a:solidFill>
                  <a:srgbClr val="FF0000"/>
                </a:solidFill>
              </a:rPr>
              <a:t> </a:t>
            </a:r>
            <a:r>
              <a:rPr lang="en-US" sz="3300" dirty="0" smtClean="0">
                <a:solidFill>
                  <a:srgbClr val="FF0000"/>
                </a:solidFill>
              </a:rPr>
              <a:t>=6</a:t>
            </a:r>
            <a:endParaRPr lang="en-US" sz="3300" dirty="0"/>
          </a:p>
          <a:p>
            <a:pPr marL="0" indent="0" algn="ctr" fontAlgn="base">
              <a:buNone/>
            </a:pPr>
            <a:endParaRPr lang="en-US" sz="3300" dirty="0"/>
          </a:p>
          <a:p>
            <a:pPr marL="0" indent="0" algn="ctr" fontAlgn="base">
              <a:buNone/>
            </a:pPr>
            <a:endParaRPr lang="en-US" dirty="0" smtClean="0">
              <a:solidFill>
                <a:srgbClr val="FF0000"/>
              </a:solidFill>
            </a:endParaRPr>
          </a:p>
          <a:p>
            <a:pPr marL="0" indent="0" algn="ctr" fontAlgn="base">
              <a:buNone/>
            </a:pPr>
            <a:endParaRPr lang="en-US" dirty="0">
              <a:solidFill>
                <a:srgbClr val="FF0000"/>
              </a:solidFill>
            </a:endParaRPr>
          </a:p>
          <a:p>
            <a:pPr marL="0" indent="0" fontAlgn="base">
              <a:buNone/>
            </a:pPr>
            <a:r>
              <a:rPr lang="en-US" dirty="0"/>
              <a:t> </a:t>
            </a:r>
          </a:p>
          <a:p>
            <a:endParaRPr lang="en-US" dirty="0"/>
          </a:p>
        </p:txBody>
      </p:sp>
    </p:spTree>
    <p:extLst>
      <p:ext uri="{BB962C8B-B14F-4D97-AF65-F5344CB8AC3E}">
        <p14:creationId xmlns:p14="http://schemas.microsoft.com/office/powerpoint/2010/main" val="42240987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Dda</a:t>
            </a:r>
            <a:r>
              <a:rPr lang="en-US" dirty="0"/>
              <a:t> algorithm cont..</a:t>
            </a:r>
          </a:p>
        </p:txBody>
      </p:sp>
      <p:sp>
        <p:nvSpPr>
          <p:cNvPr id="3" name="Content Placeholder 2"/>
          <p:cNvSpPr>
            <a:spLocks noGrp="1"/>
          </p:cNvSpPr>
          <p:nvPr>
            <p:ph idx="1"/>
          </p:nvPr>
        </p:nvSpPr>
        <p:spPr/>
        <p:txBody>
          <a:bodyPr>
            <a:normAutofit fontScale="92500" lnSpcReduction="10000"/>
          </a:bodyPr>
          <a:lstStyle/>
          <a:p>
            <a:pPr fontAlgn="base"/>
            <a:r>
              <a:rPr lang="en-US" b="1" dirty="0"/>
              <a:t>Case 1: </a:t>
            </a:r>
            <a:r>
              <a:rPr lang="en-US" dirty="0"/>
              <a:t>If </a:t>
            </a:r>
            <a:r>
              <a:rPr lang="en-US" b="1" dirty="0"/>
              <a:t>m &lt; 1</a:t>
            </a:r>
            <a:endParaRPr lang="en-US" dirty="0"/>
          </a:p>
          <a:p>
            <a:pPr marL="0" indent="0" fontAlgn="base">
              <a:buNone/>
            </a:pPr>
            <a:r>
              <a:rPr lang="en-US" b="1" dirty="0"/>
              <a:t>             </a:t>
            </a:r>
            <a:r>
              <a:rPr lang="en-US" dirty="0"/>
              <a:t>Then </a:t>
            </a:r>
            <a:r>
              <a:rPr lang="en-US" b="1" dirty="0"/>
              <a:t>x</a:t>
            </a:r>
            <a:r>
              <a:rPr lang="en-US" dirty="0"/>
              <a:t> coordinate tends to the Unit interval</a:t>
            </a:r>
            <a:r>
              <a:rPr lang="en-US" dirty="0" smtClean="0"/>
              <a:t>.</a:t>
            </a:r>
          </a:p>
          <a:p>
            <a:pPr marL="0" indent="0" algn="ctr" fontAlgn="base">
              <a:buNone/>
            </a:pPr>
            <a:r>
              <a:rPr lang="en-US" dirty="0" smtClean="0"/>
              <a:t>                        </a:t>
            </a:r>
            <a:r>
              <a:rPr lang="en-US" dirty="0" smtClean="0">
                <a:solidFill>
                  <a:srgbClr val="FF0000"/>
                </a:solidFill>
              </a:rPr>
              <a:t> </a:t>
            </a:r>
            <a:r>
              <a:rPr lang="en-US" b="1" dirty="0" smtClean="0">
                <a:solidFill>
                  <a:srgbClr val="FF0000"/>
                </a:solidFill>
              </a:rPr>
              <a:t>x</a:t>
            </a:r>
            <a:r>
              <a:rPr lang="en-US" b="1" baseline="-25000" dirty="0" smtClean="0">
                <a:solidFill>
                  <a:srgbClr val="FF0000"/>
                </a:solidFill>
              </a:rPr>
              <a:t>k+1 </a:t>
            </a:r>
            <a:r>
              <a:rPr lang="en-US" b="1" dirty="0" smtClean="0">
                <a:solidFill>
                  <a:srgbClr val="FF0000"/>
                </a:solidFill>
              </a:rPr>
              <a:t>= </a:t>
            </a:r>
            <a:r>
              <a:rPr lang="en-US" b="1" dirty="0" err="1" smtClean="0">
                <a:solidFill>
                  <a:srgbClr val="FF0000"/>
                </a:solidFill>
              </a:rPr>
              <a:t>x</a:t>
            </a:r>
            <a:r>
              <a:rPr lang="en-US" b="1" baseline="-25000" dirty="0" err="1" smtClean="0">
                <a:solidFill>
                  <a:srgbClr val="FF0000"/>
                </a:solidFill>
              </a:rPr>
              <a:t>k</a:t>
            </a:r>
            <a:r>
              <a:rPr lang="en-US" b="1" dirty="0" smtClean="0">
                <a:solidFill>
                  <a:srgbClr val="FF0000"/>
                </a:solidFill>
              </a:rPr>
              <a:t> + 1</a:t>
            </a:r>
            <a:endParaRPr lang="en-US" dirty="0" smtClean="0">
              <a:solidFill>
                <a:srgbClr val="FF0000"/>
              </a:solidFill>
            </a:endParaRPr>
          </a:p>
          <a:p>
            <a:pPr marL="0" indent="0" algn="ctr" fontAlgn="base">
              <a:buNone/>
            </a:pPr>
            <a:r>
              <a:rPr lang="en-US" b="1" dirty="0">
                <a:solidFill>
                  <a:srgbClr val="FF0000"/>
                </a:solidFill>
              </a:rPr>
              <a:t>                         y</a:t>
            </a:r>
            <a:r>
              <a:rPr lang="en-US" b="1" baseline="-25000" dirty="0">
                <a:solidFill>
                  <a:srgbClr val="FF0000"/>
                </a:solidFill>
              </a:rPr>
              <a:t>k+1 </a:t>
            </a:r>
            <a:r>
              <a:rPr lang="en-US" b="1" dirty="0">
                <a:solidFill>
                  <a:srgbClr val="FF0000"/>
                </a:solidFill>
              </a:rPr>
              <a:t>= </a:t>
            </a:r>
            <a:r>
              <a:rPr lang="en-US" b="1" dirty="0" err="1">
                <a:solidFill>
                  <a:srgbClr val="FF0000"/>
                </a:solidFill>
              </a:rPr>
              <a:t>y</a:t>
            </a:r>
            <a:r>
              <a:rPr lang="en-US" b="1" baseline="-25000" dirty="0" err="1">
                <a:solidFill>
                  <a:srgbClr val="FF0000"/>
                </a:solidFill>
              </a:rPr>
              <a:t>k</a:t>
            </a:r>
            <a:r>
              <a:rPr lang="en-US" b="1" dirty="0">
                <a:solidFill>
                  <a:srgbClr val="FF0000"/>
                </a:solidFill>
              </a:rPr>
              <a:t> + m</a:t>
            </a:r>
            <a:endParaRPr lang="en-US" dirty="0">
              <a:solidFill>
                <a:srgbClr val="FF0000"/>
              </a:solidFill>
            </a:endParaRPr>
          </a:p>
          <a:p>
            <a:pPr fontAlgn="base"/>
            <a:r>
              <a:rPr lang="en-US" b="1" dirty="0"/>
              <a:t>Case 2: </a:t>
            </a:r>
            <a:r>
              <a:rPr lang="en-US" dirty="0"/>
              <a:t>If </a:t>
            </a:r>
            <a:r>
              <a:rPr lang="en-US" b="1" dirty="0"/>
              <a:t>m &gt; </a:t>
            </a:r>
            <a:r>
              <a:rPr lang="en-US" b="1" dirty="0" smtClean="0"/>
              <a:t>1</a:t>
            </a:r>
            <a:endParaRPr lang="en-US" dirty="0" smtClean="0"/>
          </a:p>
          <a:p>
            <a:pPr marL="0" indent="0" fontAlgn="base">
              <a:buNone/>
            </a:pPr>
            <a:r>
              <a:rPr lang="en-US" b="1" dirty="0" smtClean="0"/>
              <a:t>            </a:t>
            </a:r>
            <a:r>
              <a:rPr lang="en-US" dirty="0" smtClean="0"/>
              <a:t>Then </a:t>
            </a:r>
            <a:r>
              <a:rPr lang="en-US" b="1" dirty="0" smtClean="0"/>
              <a:t>y</a:t>
            </a:r>
            <a:r>
              <a:rPr lang="en-US" dirty="0" smtClean="0"/>
              <a:t> coordinate tends to the Unit interval.</a:t>
            </a:r>
          </a:p>
          <a:p>
            <a:pPr marL="0" indent="0" algn="ctr" fontAlgn="base">
              <a:buNone/>
            </a:pPr>
            <a:r>
              <a:rPr lang="en-US" dirty="0" smtClean="0"/>
              <a:t>                       </a:t>
            </a:r>
            <a:r>
              <a:rPr lang="en-US" dirty="0" smtClean="0">
                <a:solidFill>
                  <a:srgbClr val="FF0000"/>
                </a:solidFill>
              </a:rPr>
              <a:t> </a:t>
            </a:r>
            <a:r>
              <a:rPr lang="en-US" b="1" dirty="0" smtClean="0">
                <a:solidFill>
                  <a:srgbClr val="FF0000"/>
                </a:solidFill>
              </a:rPr>
              <a:t>y</a:t>
            </a:r>
            <a:r>
              <a:rPr lang="en-US" b="1" baseline="-25000" dirty="0" smtClean="0">
                <a:solidFill>
                  <a:srgbClr val="FF0000"/>
                </a:solidFill>
              </a:rPr>
              <a:t>k+1 </a:t>
            </a:r>
            <a:r>
              <a:rPr lang="en-US" b="1" dirty="0" smtClean="0">
                <a:solidFill>
                  <a:srgbClr val="FF0000"/>
                </a:solidFill>
              </a:rPr>
              <a:t>= </a:t>
            </a:r>
            <a:r>
              <a:rPr lang="en-US" b="1" dirty="0" err="1" smtClean="0">
                <a:solidFill>
                  <a:srgbClr val="FF0000"/>
                </a:solidFill>
              </a:rPr>
              <a:t>y</a:t>
            </a:r>
            <a:r>
              <a:rPr lang="en-US" b="1" baseline="-25000" dirty="0" err="1" smtClean="0">
                <a:solidFill>
                  <a:srgbClr val="FF0000"/>
                </a:solidFill>
              </a:rPr>
              <a:t>k</a:t>
            </a:r>
            <a:r>
              <a:rPr lang="en-US" b="1" dirty="0" smtClean="0">
                <a:solidFill>
                  <a:srgbClr val="FF0000"/>
                </a:solidFill>
              </a:rPr>
              <a:t> + 1</a:t>
            </a:r>
            <a:endParaRPr lang="en-US" dirty="0" smtClean="0">
              <a:solidFill>
                <a:srgbClr val="FF0000"/>
              </a:solidFill>
            </a:endParaRPr>
          </a:p>
          <a:p>
            <a:pPr marL="0" indent="0" algn="ctr" fontAlgn="base">
              <a:buNone/>
            </a:pPr>
            <a:r>
              <a:rPr lang="en-US" dirty="0">
                <a:solidFill>
                  <a:srgbClr val="FF0000"/>
                </a:solidFill>
              </a:rPr>
              <a:t>                          </a:t>
            </a:r>
            <a:r>
              <a:rPr lang="en-US" b="1" dirty="0">
                <a:solidFill>
                  <a:srgbClr val="FF0000"/>
                </a:solidFill>
              </a:rPr>
              <a:t>x</a:t>
            </a:r>
            <a:r>
              <a:rPr lang="en-US" b="1" baseline="-25000" dirty="0">
                <a:solidFill>
                  <a:srgbClr val="FF0000"/>
                </a:solidFill>
              </a:rPr>
              <a:t>k+1 </a:t>
            </a:r>
            <a:r>
              <a:rPr lang="en-US" b="1" dirty="0">
                <a:solidFill>
                  <a:srgbClr val="FF0000"/>
                </a:solidFill>
              </a:rPr>
              <a:t>= </a:t>
            </a:r>
            <a:r>
              <a:rPr lang="en-US" b="1" dirty="0" err="1">
                <a:solidFill>
                  <a:srgbClr val="FF0000"/>
                </a:solidFill>
              </a:rPr>
              <a:t>x</a:t>
            </a:r>
            <a:r>
              <a:rPr lang="en-US" b="1" baseline="-25000" dirty="0" err="1">
                <a:solidFill>
                  <a:srgbClr val="FF0000"/>
                </a:solidFill>
              </a:rPr>
              <a:t>k</a:t>
            </a:r>
            <a:r>
              <a:rPr lang="en-US" b="1" dirty="0">
                <a:solidFill>
                  <a:srgbClr val="FF0000"/>
                </a:solidFill>
              </a:rPr>
              <a:t> + 1/m</a:t>
            </a:r>
            <a:endParaRPr lang="en-US" dirty="0">
              <a:solidFill>
                <a:srgbClr val="FF0000"/>
              </a:solidFill>
            </a:endParaRPr>
          </a:p>
          <a:p>
            <a:pPr fontAlgn="base"/>
            <a:r>
              <a:rPr lang="en-US" b="1" dirty="0"/>
              <a:t>Case 3: </a:t>
            </a:r>
            <a:r>
              <a:rPr lang="en-US" dirty="0"/>
              <a:t>If </a:t>
            </a:r>
            <a:r>
              <a:rPr lang="en-US" b="1" dirty="0"/>
              <a:t>m = 1</a:t>
            </a:r>
            <a:endParaRPr lang="en-US" dirty="0"/>
          </a:p>
          <a:p>
            <a:pPr marL="0" indent="0" fontAlgn="base">
              <a:buNone/>
            </a:pPr>
            <a:r>
              <a:rPr lang="en-US" b="1" dirty="0"/>
              <a:t>            </a:t>
            </a:r>
            <a:r>
              <a:rPr lang="en-US" dirty="0"/>
              <a:t>Then </a:t>
            </a:r>
            <a:r>
              <a:rPr lang="en-US" b="1" dirty="0"/>
              <a:t>x and y</a:t>
            </a:r>
            <a:r>
              <a:rPr lang="en-US" dirty="0"/>
              <a:t> coordinate tend to the Unit interval.</a:t>
            </a:r>
          </a:p>
          <a:p>
            <a:pPr marL="0" indent="0" algn="ctr" fontAlgn="base">
              <a:buNone/>
            </a:pPr>
            <a:r>
              <a:rPr lang="en-US" dirty="0"/>
              <a:t>                        </a:t>
            </a:r>
            <a:r>
              <a:rPr lang="en-US" dirty="0">
                <a:solidFill>
                  <a:srgbClr val="FF0000"/>
                </a:solidFill>
              </a:rPr>
              <a:t> </a:t>
            </a:r>
            <a:r>
              <a:rPr lang="en-US" b="1" dirty="0">
                <a:solidFill>
                  <a:srgbClr val="FF0000"/>
                </a:solidFill>
              </a:rPr>
              <a:t>x</a:t>
            </a:r>
            <a:r>
              <a:rPr lang="en-US" b="1" baseline="-25000" dirty="0">
                <a:solidFill>
                  <a:srgbClr val="FF0000"/>
                </a:solidFill>
              </a:rPr>
              <a:t>k+1 </a:t>
            </a:r>
            <a:r>
              <a:rPr lang="en-US" b="1" dirty="0">
                <a:solidFill>
                  <a:srgbClr val="FF0000"/>
                </a:solidFill>
              </a:rPr>
              <a:t>= </a:t>
            </a:r>
            <a:r>
              <a:rPr lang="en-US" b="1" dirty="0" err="1">
                <a:solidFill>
                  <a:srgbClr val="FF0000"/>
                </a:solidFill>
              </a:rPr>
              <a:t>x</a:t>
            </a:r>
            <a:r>
              <a:rPr lang="en-US" b="1" baseline="-25000" dirty="0" err="1">
                <a:solidFill>
                  <a:srgbClr val="FF0000"/>
                </a:solidFill>
              </a:rPr>
              <a:t>k</a:t>
            </a:r>
            <a:r>
              <a:rPr lang="en-US" b="1" dirty="0">
                <a:solidFill>
                  <a:srgbClr val="FF0000"/>
                </a:solidFill>
              </a:rPr>
              <a:t> + 1</a:t>
            </a:r>
            <a:endParaRPr lang="en-US" dirty="0">
              <a:solidFill>
                <a:srgbClr val="FF0000"/>
              </a:solidFill>
            </a:endParaRPr>
          </a:p>
          <a:p>
            <a:pPr marL="0" indent="0" algn="ctr" fontAlgn="base">
              <a:buNone/>
            </a:pPr>
            <a:r>
              <a:rPr lang="en-US" b="1" dirty="0">
                <a:solidFill>
                  <a:srgbClr val="FF0000"/>
                </a:solidFill>
              </a:rPr>
              <a:t>                         y</a:t>
            </a:r>
            <a:r>
              <a:rPr lang="en-US" b="1" baseline="-25000" dirty="0">
                <a:solidFill>
                  <a:srgbClr val="FF0000"/>
                </a:solidFill>
              </a:rPr>
              <a:t>k+1 </a:t>
            </a:r>
            <a:r>
              <a:rPr lang="en-US" b="1" dirty="0">
                <a:solidFill>
                  <a:srgbClr val="FF0000"/>
                </a:solidFill>
              </a:rPr>
              <a:t>= </a:t>
            </a:r>
            <a:r>
              <a:rPr lang="en-US" b="1" dirty="0" err="1">
                <a:solidFill>
                  <a:srgbClr val="FF0000"/>
                </a:solidFill>
              </a:rPr>
              <a:t>y</a:t>
            </a:r>
            <a:r>
              <a:rPr lang="en-US" b="1" baseline="-25000" dirty="0" err="1">
                <a:solidFill>
                  <a:srgbClr val="FF0000"/>
                </a:solidFill>
              </a:rPr>
              <a:t>k</a:t>
            </a:r>
            <a:r>
              <a:rPr lang="en-US" b="1" dirty="0">
                <a:solidFill>
                  <a:srgbClr val="FF0000"/>
                </a:solidFill>
              </a:rPr>
              <a:t> + 1</a:t>
            </a:r>
            <a:endParaRPr lang="en-US" dirty="0">
              <a:solidFill>
                <a:srgbClr val="FF0000"/>
              </a:solidFill>
            </a:endParaRPr>
          </a:p>
          <a:p>
            <a:endParaRPr lang="en-US" dirty="0"/>
          </a:p>
        </p:txBody>
      </p:sp>
    </p:spTree>
    <p:extLst>
      <p:ext uri="{BB962C8B-B14F-4D97-AF65-F5344CB8AC3E}">
        <p14:creationId xmlns:p14="http://schemas.microsoft.com/office/powerpoint/2010/main" val="92304316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1143000"/>
          </a:xfrm>
        </p:spPr>
        <p:txBody>
          <a:bodyPr>
            <a:normAutofit/>
          </a:bodyPr>
          <a:lstStyle/>
          <a:p>
            <a:r>
              <a:rPr lang="en-US" b="1" dirty="0"/>
              <a:t>Algorithm of </a:t>
            </a:r>
            <a:r>
              <a:rPr lang="en-US" b="1" dirty="0" smtClean="0"/>
              <a:t>DDA Line </a:t>
            </a:r>
            <a:r>
              <a:rPr lang="en-US" b="1" dirty="0"/>
              <a:t>Drawing</a:t>
            </a:r>
            <a:endParaRPr lang="en-US" dirty="0"/>
          </a:p>
        </p:txBody>
      </p:sp>
      <p:sp>
        <p:nvSpPr>
          <p:cNvPr id="3" name="Content Placeholder 2"/>
          <p:cNvSpPr>
            <a:spLocks noGrp="1"/>
          </p:cNvSpPr>
          <p:nvPr>
            <p:ph idx="1"/>
          </p:nvPr>
        </p:nvSpPr>
        <p:spPr>
          <a:xfrm>
            <a:off x="457200" y="1219200"/>
            <a:ext cx="7467600" cy="5410200"/>
          </a:xfrm>
        </p:spPr>
        <p:txBody>
          <a:bodyPr>
            <a:normAutofit fontScale="55000" lnSpcReduction="20000"/>
          </a:bodyPr>
          <a:lstStyle/>
          <a:p>
            <a:pPr fontAlgn="base"/>
            <a:r>
              <a:rPr lang="en-US" b="1" dirty="0"/>
              <a:t>Step 1: </a:t>
            </a:r>
            <a:r>
              <a:rPr lang="en-US" dirty="0"/>
              <a:t>Start.</a:t>
            </a:r>
          </a:p>
          <a:p>
            <a:pPr fontAlgn="base"/>
            <a:r>
              <a:rPr lang="en-US" b="1" dirty="0"/>
              <a:t>Step 2: </a:t>
            </a:r>
            <a:r>
              <a:rPr lang="en-US" dirty="0"/>
              <a:t>We consider Starting point as </a:t>
            </a:r>
            <a:r>
              <a:rPr lang="en-US" b="1" dirty="0"/>
              <a:t>(x</a:t>
            </a:r>
            <a:r>
              <a:rPr lang="en-US" b="1" baseline="-25000" dirty="0"/>
              <a:t>1</a:t>
            </a:r>
            <a:r>
              <a:rPr lang="en-US" b="1" dirty="0"/>
              <a:t>, y</a:t>
            </a:r>
            <a:r>
              <a:rPr lang="en-US" b="1" baseline="-25000" dirty="0"/>
              <a:t>1</a:t>
            </a:r>
            <a:r>
              <a:rPr lang="en-US" b="1" dirty="0"/>
              <a:t>), </a:t>
            </a:r>
            <a:r>
              <a:rPr lang="en-US" dirty="0"/>
              <a:t>and ending point</a:t>
            </a:r>
            <a:r>
              <a:rPr lang="en-US" b="1" dirty="0"/>
              <a:t> (x</a:t>
            </a:r>
            <a:r>
              <a:rPr lang="en-US" b="1" baseline="-25000" dirty="0"/>
              <a:t>2</a:t>
            </a:r>
            <a:r>
              <a:rPr lang="en-US" b="1" dirty="0"/>
              <a:t>, y</a:t>
            </a:r>
            <a:r>
              <a:rPr lang="en-US" b="1" baseline="-25000" dirty="0"/>
              <a:t>2</a:t>
            </a:r>
            <a:r>
              <a:rPr lang="en-US" b="1" dirty="0"/>
              <a:t>).</a:t>
            </a:r>
            <a:endParaRPr lang="en-US" dirty="0"/>
          </a:p>
          <a:p>
            <a:pPr fontAlgn="base"/>
            <a:r>
              <a:rPr lang="en-US" b="1" dirty="0"/>
              <a:t>Step 3: </a:t>
            </a:r>
            <a:r>
              <a:rPr lang="en-US" dirty="0"/>
              <a:t>Now, we have to calculate </a:t>
            </a:r>
            <a:r>
              <a:rPr lang="el-GR" b="1" dirty="0"/>
              <a:t> Δ </a:t>
            </a:r>
            <a:r>
              <a:rPr lang="en-US" b="1" dirty="0" smtClean="0"/>
              <a:t>x</a:t>
            </a:r>
            <a:r>
              <a:rPr lang="en-US" b="1" dirty="0"/>
              <a:t> </a:t>
            </a:r>
            <a:r>
              <a:rPr lang="en-US" dirty="0"/>
              <a:t>and </a:t>
            </a:r>
            <a:r>
              <a:rPr lang="el-GR" b="1" dirty="0"/>
              <a:t> Δ </a:t>
            </a:r>
            <a:r>
              <a:rPr lang="en-US" b="1" dirty="0" smtClean="0"/>
              <a:t>y and m.</a:t>
            </a:r>
            <a:endParaRPr lang="en-US" dirty="0"/>
          </a:p>
          <a:p>
            <a:pPr marL="0" indent="0" algn="ctr" fontAlgn="base">
              <a:buNone/>
            </a:pPr>
            <a:r>
              <a:rPr lang="en-US" b="1" dirty="0"/>
              <a:t>             </a:t>
            </a:r>
            <a:r>
              <a:rPr lang="en-US" b="1" dirty="0">
                <a:solidFill>
                  <a:srgbClr val="FF0000"/>
                </a:solidFill>
              </a:rPr>
              <a:t> </a:t>
            </a:r>
            <a:r>
              <a:rPr lang="el-GR" b="1" dirty="0" smtClean="0">
                <a:solidFill>
                  <a:srgbClr val="FF0000"/>
                </a:solidFill>
              </a:rPr>
              <a:t>Δ</a:t>
            </a:r>
            <a:r>
              <a:rPr lang="en-US" b="1" dirty="0" smtClean="0">
                <a:solidFill>
                  <a:srgbClr val="FF0000"/>
                </a:solidFill>
              </a:rPr>
              <a:t>x</a:t>
            </a:r>
            <a:r>
              <a:rPr lang="en-US" b="1" dirty="0">
                <a:solidFill>
                  <a:srgbClr val="FF0000"/>
                </a:solidFill>
              </a:rPr>
              <a:t> </a:t>
            </a:r>
            <a:r>
              <a:rPr lang="en-US" dirty="0">
                <a:solidFill>
                  <a:srgbClr val="FF0000"/>
                </a:solidFill>
              </a:rPr>
              <a:t>= </a:t>
            </a:r>
            <a:r>
              <a:rPr lang="en-US" b="1" dirty="0">
                <a:solidFill>
                  <a:srgbClr val="FF0000"/>
                </a:solidFill>
              </a:rPr>
              <a:t>x</a:t>
            </a:r>
            <a:r>
              <a:rPr lang="en-US" b="1" baseline="-25000" dirty="0">
                <a:solidFill>
                  <a:srgbClr val="FF0000"/>
                </a:solidFill>
              </a:rPr>
              <a:t>2</a:t>
            </a:r>
            <a:r>
              <a:rPr lang="en-US" b="1" dirty="0">
                <a:solidFill>
                  <a:srgbClr val="FF0000"/>
                </a:solidFill>
              </a:rPr>
              <a:t>-x</a:t>
            </a:r>
            <a:r>
              <a:rPr lang="en-US" b="1" baseline="-25000" dirty="0">
                <a:solidFill>
                  <a:srgbClr val="FF0000"/>
                </a:solidFill>
              </a:rPr>
              <a:t>1</a:t>
            </a:r>
            <a:endParaRPr lang="en-US" dirty="0">
              <a:solidFill>
                <a:srgbClr val="FF0000"/>
              </a:solidFill>
            </a:endParaRPr>
          </a:p>
          <a:p>
            <a:pPr marL="0" indent="0" algn="ctr" fontAlgn="base">
              <a:buNone/>
            </a:pPr>
            <a:r>
              <a:rPr lang="en-US" b="1" baseline="-25000" dirty="0">
                <a:solidFill>
                  <a:srgbClr val="FF0000"/>
                </a:solidFill>
              </a:rPr>
              <a:t>                 </a:t>
            </a:r>
            <a:r>
              <a:rPr lang="en-US" b="1" dirty="0">
                <a:solidFill>
                  <a:srgbClr val="FF0000"/>
                </a:solidFill>
              </a:rPr>
              <a:t>   </a:t>
            </a:r>
            <a:r>
              <a:rPr lang="el-GR" b="1" dirty="0">
                <a:solidFill>
                  <a:srgbClr val="FF0000"/>
                </a:solidFill>
              </a:rPr>
              <a:t> Δ </a:t>
            </a:r>
            <a:r>
              <a:rPr lang="en-US" b="1" dirty="0" smtClean="0">
                <a:solidFill>
                  <a:srgbClr val="FF0000"/>
                </a:solidFill>
              </a:rPr>
              <a:t>y</a:t>
            </a:r>
            <a:r>
              <a:rPr lang="en-US" b="1" dirty="0">
                <a:solidFill>
                  <a:srgbClr val="FF0000"/>
                </a:solidFill>
              </a:rPr>
              <a:t> </a:t>
            </a:r>
            <a:r>
              <a:rPr lang="en-US" dirty="0">
                <a:solidFill>
                  <a:srgbClr val="FF0000"/>
                </a:solidFill>
              </a:rPr>
              <a:t>= </a:t>
            </a:r>
            <a:r>
              <a:rPr lang="en-US" b="1" dirty="0">
                <a:solidFill>
                  <a:srgbClr val="FF0000"/>
                </a:solidFill>
              </a:rPr>
              <a:t>y</a:t>
            </a:r>
            <a:r>
              <a:rPr lang="en-US" b="1" baseline="-25000" dirty="0">
                <a:solidFill>
                  <a:srgbClr val="FF0000"/>
                </a:solidFill>
              </a:rPr>
              <a:t>2</a:t>
            </a:r>
            <a:r>
              <a:rPr lang="en-US" b="1" dirty="0">
                <a:solidFill>
                  <a:srgbClr val="FF0000"/>
                </a:solidFill>
              </a:rPr>
              <a:t>-y</a:t>
            </a:r>
            <a:r>
              <a:rPr lang="en-US" b="1" baseline="-25000" dirty="0">
                <a:solidFill>
                  <a:srgbClr val="FF0000"/>
                </a:solidFill>
              </a:rPr>
              <a:t>1</a:t>
            </a:r>
            <a:endParaRPr lang="en-US" dirty="0">
              <a:solidFill>
                <a:srgbClr val="FF0000"/>
              </a:solidFill>
            </a:endParaRPr>
          </a:p>
          <a:p>
            <a:pPr marL="0" indent="0" algn="ctr" fontAlgn="base">
              <a:buNone/>
            </a:pPr>
            <a:r>
              <a:rPr lang="en-US" dirty="0">
                <a:solidFill>
                  <a:srgbClr val="FF0000"/>
                </a:solidFill>
              </a:rPr>
              <a:t>              </a:t>
            </a:r>
            <a:r>
              <a:rPr lang="en-US" b="1" dirty="0">
                <a:solidFill>
                  <a:srgbClr val="FF0000"/>
                </a:solidFill>
              </a:rPr>
              <a:t>m = </a:t>
            </a:r>
            <a:r>
              <a:rPr lang="el-GR" b="1" dirty="0">
                <a:solidFill>
                  <a:srgbClr val="FF0000"/>
                </a:solidFill>
              </a:rPr>
              <a:t>Δ </a:t>
            </a:r>
            <a:r>
              <a:rPr lang="en-US" b="1" dirty="0" smtClean="0">
                <a:solidFill>
                  <a:srgbClr val="FF0000"/>
                </a:solidFill>
              </a:rPr>
              <a:t>y/</a:t>
            </a:r>
            <a:r>
              <a:rPr lang="el-GR" b="1" dirty="0">
                <a:solidFill>
                  <a:srgbClr val="FF0000"/>
                </a:solidFill>
              </a:rPr>
              <a:t> Δ </a:t>
            </a:r>
            <a:r>
              <a:rPr lang="en-US" b="1" dirty="0" smtClean="0">
                <a:solidFill>
                  <a:srgbClr val="FF0000"/>
                </a:solidFill>
              </a:rPr>
              <a:t>x</a:t>
            </a:r>
            <a:r>
              <a:rPr lang="en-US" b="1" dirty="0">
                <a:solidFill>
                  <a:srgbClr val="FF0000"/>
                </a:solidFill>
              </a:rPr>
              <a:t>     </a:t>
            </a:r>
            <a:r>
              <a:rPr lang="en-US" b="1" dirty="0"/>
              <a:t>         </a:t>
            </a:r>
            <a:r>
              <a:rPr lang="en-US" dirty="0"/>
              <a:t> </a:t>
            </a:r>
          </a:p>
          <a:p>
            <a:pPr fontAlgn="base"/>
            <a:r>
              <a:rPr lang="en-US" b="1" dirty="0"/>
              <a:t>Step 4: </a:t>
            </a:r>
            <a:r>
              <a:rPr lang="en-US" dirty="0"/>
              <a:t>Now, we calculate three cases.</a:t>
            </a:r>
          </a:p>
          <a:p>
            <a:pPr marL="0" indent="0" fontAlgn="base">
              <a:buNone/>
            </a:pPr>
            <a:r>
              <a:rPr lang="en-US" dirty="0"/>
              <a:t>       </a:t>
            </a:r>
            <a:r>
              <a:rPr lang="en-US" dirty="0" smtClean="0"/>
              <a:t>1.</a:t>
            </a:r>
            <a:r>
              <a:rPr lang="en-US" dirty="0"/>
              <a:t>  </a:t>
            </a:r>
            <a:r>
              <a:rPr lang="en-US" b="1" dirty="0" smtClean="0"/>
              <a:t>Case 1:  </a:t>
            </a:r>
            <a:r>
              <a:rPr lang="en-US" b="1" dirty="0"/>
              <a:t>If m &lt; 1</a:t>
            </a:r>
          </a:p>
          <a:p>
            <a:pPr marL="0" indent="0" fontAlgn="base">
              <a:buNone/>
            </a:pPr>
            <a:r>
              <a:rPr lang="en-US" b="1" dirty="0"/>
              <a:t>             </a:t>
            </a:r>
            <a:r>
              <a:rPr lang="en-US" dirty="0"/>
              <a:t>Then </a:t>
            </a:r>
            <a:r>
              <a:rPr lang="en-US" b="1" dirty="0"/>
              <a:t>x</a:t>
            </a:r>
            <a:r>
              <a:rPr lang="en-US" dirty="0"/>
              <a:t> coordinate tends to the Unit interval.</a:t>
            </a:r>
          </a:p>
          <a:p>
            <a:pPr marL="0" indent="0" fontAlgn="base">
              <a:buNone/>
            </a:pPr>
            <a:r>
              <a:rPr lang="en-US" dirty="0"/>
              <a:t>                        </a:t>
            </a:r>
            <a:r>
              <a:rPr lang="en-US" dirty="0">
                <a:solidFill>
                  <a:srgbClr val="FF0000"/>
                </a:solidFill>
              </a:rPr>
              <a:t> </a:t>
            </a:r>
            <a:r>
              <a:rPr lang="en-US" b="1" dirty="0">
                <a:solidFill>
                  <a:srgbClr val="FF0000"/>
                </a:solidFill>
              </a:rPr>
              <a:t>x</a:t>
            </a:r>
            <a:r>
              <a:rPr lang="en-US" b="1" baseline="-25000" dirty="0">
                <a:solidFill>
                  <a:srgbClr val="FF0000"/>
                </a:solidFill>
              </a:rPr>
              <a:t>k+1 </a:t>
            </a:r>
            <a:r>
              <a:rPr lang="en-US" b="1" dirty="0">
                <a:solidFill>
                  <a:srgbClr val="FF0000"/>
                </a:solidFill>
              </a:rPr>
              <a:t>= </a:t>
            </a:r>
            <a:r>
              <a:rPr lang="en-US" b="1" dirty="0" err="1">
                <a:solidFill>
                  <a:srgbClr val="FF0000"/>
                </a:solidFill>
              </a:rPr>
              <a:t>x</a:t>
            </a:r>
            <a:r>
              <a:rPr lang="en-US" b="1" baseline="-25000" dirty="0" err="1">
                <a:solidFill>
                  <a:srgbClr val="FF0000"/>
                </a:solidFill>
              </a:rPr>
              <a:t>k</a:t>
            </a:r>
            <a:r>
              <a:rPr lang="en-US" b="1" dirty="0">
                <a:solidFill>
                  <a:srgbClr val="FF0000"/>
                </a:solidFill>
              </a:rPr>
              <a:t> + 1</a:t>
            </a:r>
            <a:endParaRPr lang="en-US" dirty="0">
              <a:solidFill>
                <a:srgbClr val="FF0000"/>
              </a:solidFill>
            </a:endParaRPr>
          </a:p>
          <a:p>
            <a:pPr marL="0" indent="0" fontAlgn="base">
              <a:buNone/>
            </a:pPr>
            <a:r>
              <a:rPr lang="en-US" b="1" dirty="0">
                <a:solidFill>
                  <a:srgbClr val="FF0000"/>
                </a:solidFill>
              </a:rPr>
              <a:t>                         y</a:t>
            </a:r>
            <a:r>
              <a:rPr lang="en-US" b="1" baseline="-25000" dirty="0">
                <a:solidFill>
                  <a:srgbClr val="FF0000"/>
                </a:solidFill>
              </a:rPr>
              <a:t>k+1 </a:t>
            </a:r>
            <a:r>
              <a:rPr lang="en-US" b="1" dirty="0">
                <a:solidFill>
                  <a:srgbClr val="FF0000"/>
                </a:solidFill>
              </a:rPr>
              <a:t>= </a:t>
            </a:r>
            <a:r>
              <a:rPr lang="en-US" b="1" dirty="0" err="1">
                <a:solidFill>
                  <a:srgbClr val="FF0000"/>
                </a:solidFill>
              </a:rPr>
              <a:t>y</a:t>
            </a:r>
            <a:r>
              <a:rPr lang="en-US" b="1" baseline="-25000" dirty="0" err="1">
                <a:solidFill>
                  <a:srgbClr val="FF0000"/>
                </a:solidFill>
              </a:rPr>
              <a:t>k</a:t>
            </a:r>
            <a:r>
              <a:rPr lang="en-US" b="1" dirty="0">
                <a:solidFill>
                  <a:srgbClr val="FF0000"/>
                </a:solidFill>
              </a:rPr>
              <a:t> + m</a:t>
            </a:r>
            <a:endParaRPr lang="en-US" dirty="0">
              <a:solidFill>
                <a:srgbClr val="FF0000"/>
              </a:solidFill>
            </a:endParaRPr>
          </a:p>
          <a:p>
            <a:pPr marL="0" indent="0" fontAlgn="base">
              <a:buNone/>
            </a:pPr>
            <a:r>
              <a:rPr lang="en-US" b="1" dirty="0" smtClean="0"/>
              <a:t>        2.  Case </a:t>
            </a:r>
            <a:r>
              <a:rPr lang="en-US" b="1" dirty="0"/>
              <a:t>2: </a:t>
            </a:r>
            <a:r>
              <a:rPr lang="en-US" dirty="0"/>
              <a:t>If </a:t>
            </a:r>
            <a:r>
              <a:rPr lang="en-US" b="1" dirty="0"/>
              <a:t>m &gt; 1</a:t>
            </a:r>
            <a:endParaRPr lang="en-US" dirty="0"/>
          </a:p>
          <a:p>
            <a:pPr marL="0" indent="0" fontAlgn="base">
              <a:buNone/>
            </a:pPr>
            <a:r>
              <a:rPr lang="en-US" b="1" dirty="0"/>
              <a:t>             </a:t>
            </a:r>
            <a:r>
              <a:rPr lang="en-US" dirty="0"/>
              <a:t>Then </a:t>
            </a:r>
            <a:r>
              <a:rPr lang="en-US" b="1" dirty="0"/>
              <a:t>y</a:t>
            </a:r>
            <a:r>
              <a:rPr lang="en-US" dirty="0"/>
              <a:t> coordinate tends to the Unit interval.</a:t>
            </a:r>
          </a:p>
          <a:p>
            <a:pPr marL="0" indent="0" fontAlgn="base">
              <a:buNone/>
            </a:pPr>
            <a:r>
              <a:rPr lang="en-US" dirty="0"/>
              <a:t>                         </a:t>
            </a:r>
            <a:r>
              <a:rPr lang="en-US" b="1" dirty="0">
                <a:solidFill>
                  <a:srgbClr val="FF0000"/>
                </a:solidFill>
              </a:rPr>
              <a:t>y</a:t>
            </a:r>
            <a:r>
              <a:rPr lang="en-US" b="1" baseline="-25000" dirty="0">
                <a:solidFill>
                  <a:srgbClr val="FF0000"/>
                </a:solidFill>
              </a:rPr>
              <a:t>k+1 </a:t>
            </a:r>
            <a:r>
              <a:rPr lang="en-US" b="1" dirty="0">
                <a:solidFill>
                  <a:srgbClr val="FF0000"/>
                </a:solidFill>
              </a:rPr>
              <a:t>= </a:t>
            </a:r>
            <a:r>
              <a:rPr lang="en-US" b="1" dirty="0" err="1">
                <a:solidFill>
                  <a:srgbClr val="FF0000"/>
                </a:solidFill>
              </a:rPr>
              <a:t>y</a:t>
            </a:r>
            <a:r>
              <a:rPr lang="en-US" b="1" baseline="-25000" dirty="0" err="1">
                <a:solidFill>
                  <a:srgbClr val="FF0000"/>
                </a:solidFill>
              </a:rPr>
              <a:t>k</a:t>
            </a:r>
            <a:r>
              <a:rPr lang="en-US" b="1" dirty="0">
                <a:solidFill>
                  <a:srgbClr val="FF0000"/>
                </a:solidFill>
              </a:rPr>
              <a:t> + 1</a:t>
            </a:r>
            <a:endParaRPr lang="en-US" dirty="0">
              <a:solidFill>
                <a:srgbClr val="FF0000"/>
              </a:solidFill>
            </a:endParaRPr>
          </a:p>
          <a:p>
            <a:pPr marL="0" indent="0" fontAlgn="base">
              <a:buNone/>
            </a:pPr>
            <a:r>
              <a:rPr lang="en-US" dirty="0">
                <a:solidFill>
                  <a:srgbClr val="FF0000"/>
                </a:solidFill>
              </a:rPr>
              <a:t>                          </a:t>
            </a:r>
            <a:r>
              <a:rPr lang="en-US" b="1" dirty="0">
                <a:solidFill>
                  <a:srgbClr val="FF0000"/>
                </a:solidFill>
              </a:rPr>
              <a:t>x</a:t>
            </a:r>
            <a:r>
              <a:rPr lang="en-US" b="1" baseline="-25000" dirty="0">
                <a:solidFill>
                  <a:srgbClr val="FF0000"/>
                </a:solidFill>
              </a:rPr>
              <a:t>k+1 </a:t>
            </a:r>
            <a:r>
              <a:rPr lang="en-US" b="1" dirty="0">
                <a:solidFill>
                  <a:srgbClr val="FF0000"/>
                </a:solidFill>
              </a:rPr>
              <a:t>= </a:t>
            </a:r>
            <a:r>
              <a:rPr lang="en-US" b="1" dirty="0" err="1">
                <a:solidFill>
                  <a:srgbClr val="FF0000"/>
                </a:solidFill>
              </a:rPr>
              <a:t>x</a:t>
            </a:r>
            <a:r>
              <a:rPr lang="en-US" b="1" baseline="-25000" dirty="0" err="1">
                <a:solidFill>
                  <a:srgbClr val="FF0000"/>
                </a:solidFill>
              </a:rPr>
              <a:t>k</a:t>
            </a:r>
            <a:r>
              <a:rPr lang="en-US" b="1" dirty="0">
                <a:solidFill>
                  <a:srgbClr val="FF0000"/>
                </a:solidFill>
              </a:rPr>
              <a:t> + 1/m</a:t>
            </a:r>
            <a:endParaRPr lang="en-US" dirty="0">
              <a:solidFill>
                <a:srgbClr val="FF0000"/>
              </a:solidFill>
            </a:endParaRPr>
          </a:p>
          <a:p>
            <a:pPr marL="0" indent="0" fontAlgn="base">
              <a:buNone/>
            </a:pPr>
            <a:r>
              <a:rPr lang="en-US" b="1" dirty="0" smtClean="0">
                <a:solidFill>
                  <a:srgbClr val="FF0000"/>
                </a:solidFill>
              </a:rPr>
              <a:t>        </a:t>
            </a:r>
            <a:r>
              <a:rPr lang="en-US" b="1" dirty="0" smtClean="0"/>
              <a:t>3. Case </a:t>
            </a:r>
            <a:r>
              <a:rPr lang="en-US" b="1" dirty="0"/>
              <a:t>3: </a:t>
            </a:r>
            <a:r>
              <a:rPr lang="en-US" dirty="0"/>
              <a:t>If </a:t>
            </a:r>
            <a:r>
              <a:rPr lang="en-US" b="1" dirty="0"/>
              <a:t>m = 1</a:t>
            </a:r>
            <a:endParaRPr lang="en-US" dirty="0"/>
          </a:p>
          <a:p>
            <a:pPr marL="0" indent="0" fontAlgn="base">
              <a:buNone/>
            </a:pPr>
            <a:r>
              <a:rPr lang="en-US" b="1" dirty="0"/>
              <a:t>            </a:t>
            </a:r>
            <a:r>
              <a:rPr lang="en-US" dirty="0"/>
              <a:t>Then </a:t>
            </a:r>
            <a:r>
              <a:rPr lang="en-US" b="1" dirty="0"/>
              <a:t>x and y</a:t>
            </a:r>
            <a:r>
              <a:rPr lang="en-US" dirty="0"/>
              <a:t> coordinate tend to the Unit interval.</a:t>
            </a:r>
          </a:p>
          <a:p>
            <a:pPr marL="0" indent="0" fontAlgn="base">
              <a:buNone/>
            </a:pPr>
            <a:r>
              <a:rPr lang="en-US" dirty="0"/>
              <a:t>                         </a:t>
            </a:r>
            <a:r>
              <a:rPr lang="en-US" b="1" dirty="0">
                <a:solidFill>
                  <a:srgbClr val="FF0000"/>
                </a:solidFill>
              </a:rPr>
              <a:t>x</a:t>
            </a:r>
            <a:r>
              <a:rPr lang="en-US" b="1" baseline="-25000" dirty="0">
                <a:solidFill>
                  <a:srgbClr val="FF0000"/>
                </a:solidFill>
              </a:rPr>
              <a:t>k+1 </a:t>
            </a:r>
            <a:r>
              <a:rPr lang="en-US" b="1" dirty="0">
                <a:solidFill>
                  <a:srgbClr val="FF0000"/>
                </a:solidFill>
              </a:rPr>
              <a:t>= </a:t>
            </a:r>
            <a:r>
              <a:rPr lang="en-US" b="1" dirty="0" err="1">
                <a:solidFill>
                  <a:srgbClr val="FF0000"/>
                </a:solidFill>
              </a:rPr>
              <a:t>x</a:t>
            </a:r>
            <a:r>
              <a:rPr lang="en-US" b="1" baseline="-25000" dirty="0" err="1">
                <a:solidFill>
                  <a:srgbClr val="FF0000"/>
                </a:solidFill>
              </a:rPr>
              <a:t>k</a:t>
            </a:r>
            <a:r>
              <a:rPr lang="en-US" b="1" dirty="0">
                <a:solidFill>
                  <a:srgbClr val="FF0000"/>
                </a:solidFill>
              </a:rPr>
              <a:t> + 1</a:t>
            </a:r>
            <a:endParaRPr lang="en-US" dirty="0">
              <a:solidFill>
                <a:srgbClr val="FF0000"/>
              </a:solidFill>
            </a:endParaRPr>
          </a:p>
          <a:p>
            <a:pPr marL="0" indent="0" fontAlgn="base">
              <a:buNone/>
            </a:pPr>
            <a:r>
              <a:rPr lang="en-US" b="1" dirty="0">
                <a:solidFill>
                  <a:srgbClr val="FF0000"/>
                </a:solidFill>
              </a:rPr>
              <a:t>                         y</a:t>
            </a:r>
            <a:r>
              <a:rPr lang="en-US" b="1" baseline="-25000" dirty="0">
                <a:solidFill>
                  <a:srgbClr val="FF0000"/>
                </a:solidFill>
              </a:rPr>
              <a:t>k+1 </a:t>
            </a:r>
            <a:r>
              <a:rPr lang="en-US" b="1" dirty="0">
                <a:solidFill>
                  <a:srgbClr val="FF0000"/>
                </a:solidFill>
              </a:rPr>
              <a:t>= </a:t>
            </a:r>
            <a:r>
              <a:rPr lang="en-US" b="1" dirty="0" err="1">
                <a:solidFill>
                  <a:srgbClr val="FF0000"/>
                </a:solidFill>
              </a:rPr>
              <a:t>y</a:t>
            </a:r>
            <a:r>
              <a:rPr lang="en-US" b="1" baseline="-25000" dirty="0" err="1">
                <a:solidFill>
                  <a:srgbClr val="FF0000"/>
                </a:solidFill>
              </a:rPr>
              <a:t>k</a:t>
            </a:r>
            <a:r>
              <a:rPr lang="en-US" b="1" dirty="0">
                <a:solidFill>
                  <a:srgbClr val="FF0000"/>
                </a:solidFill>
              </a:rPr>
              <a:t> + 1</a:t>
            </a:r>
            <a:endParaRPr lang="en-US" dirty="0">
              <a:solidFill>
                <a:srgbClr val="FF0000"/>
              </a:solidFill>
            </a:endParaRPr>
          </a:p>
          <a:p>
            <a:pPr fontAlgn="base"/>
            <a:r>
              <a:rPr lang="en-US" b="1" dirty="0" smtClean="0"/>
              <a:t>Step </a:t>
            </a:r>
            <a:r>
              <a:rPr lang="en-US" b="1" dirty="0"/>
              <a:t>5: </a:t>
            </a:r>
            <a:r>
              <a:rPr lang="en-US" dirty="0"/>
              <a:t>We will repeat step 4 until we find the ending point of the line.</a:t>
            </a:r>
          </a:p>
          <a:p>
            <a:pPr fontAlgn="base"/>
            <a:r>
              <a:rPr lang="en-US" b="1" dirty="0"/>
              <a:t>Step 6: </a:t>
            </a:r>
            <a:r>
              <a:rPr lang="en-US" dirty="0"/>
              <a:t>Stop.</a:t>
            </a:r>
          </a:p>
          <a:p>
            <a:endParaRPr lang="en-US" dirty="0"/>
          </a:p>
        </p:txBody>
      </p:sp>
    </p:spTree>
    <p:extLst>
      <p:ext uri="{BB962C8B-B14F-4D97-AF65-F5344CB8AC3E}">
        <p14:creationId xmlns:p14="http://schemas.microsoft.com/office/powerpoint/2010/main" val="29836410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have four questions</a:t>
            </a:r>
            <a:endParaRPr lang="en-US" dirty="0"/>
          </a:p>
        </p:txBody>
      </p:sp>
      <p:sp>
        <p:nvSpPr>
          <p:cNvPr id="3" name="Content Placeholder 2"/>
          <p:cNvSpPr>
            <a:spLocks noGrp="1"/>
          </p:cNvSpPr>
          <p:nvPr>
            <p:ph sz="quarter" idx="1"/>
          </p:nvPr>
        </p:nvSpPr>
        <p:spPr/>
        <p:txBody>
          <a:bodyPr/>
          <a:lstStyle/>
          <a:p>
            <a:pPr marL="457200" indent="-457200">
              <a:buAutoNum type="arabicPeriod"/>
            </a:pPr>
            <a:r>
              <a:rPr lang="en-US" dirty="0" smtClean="0"/>
              <a:t>How to represent the components</a:t>
            </a:r>
          </a:p>
          <a:p>
            <a:pPr marL="457200" indent="-457200">
              <a:buAutoNum type="arabicPeriod"/>
            </a:pPr>
            <a:r>
              <a:rPr lang="en-US" dirty="0" smtClean="0"/>
              <a:t>How to synthesize constituents parts to form a complete realistic imagery?</a:t>
            </a:r>
          </a:p>
          <a:p>
            <a:pPr marL="457200" indent="-457200">
              <a:buAutoNum type="arabicPeriod"/>
            </a:pPr>
            <a:r>
              <a:rPr lang="en-US" dirty="0" smtClean="0"/>
              <a:t>How to interact(how to allow users to manipulate imaginary constituents on scree?)</a:t>
            </a:r>
          </a:p>
          <a:p>
            <a:pPr marL="457200" indent="-457200">
              <a:buAutoNum type="arabicPeriod"/>
            </a:pPr>
            <a:r>
              <a:rPr lang="en-US" dirty="0" smtClean="0"/>
              <a:t>How to create impression of motion(animation)</a:t>
            </a:r>
          </a:p>
          <a:p>
            <a:pPr marL="0" indent="0">
              <a:buNone/>
            </a:pPr>
            <a:endParaRPr lang="en-US" dirty="0"/>
          </a:p>
        </p:txBody>
      </p:sp>
    </p:spTree>
    <p:extLst>
      <p:ext uri="{BB962C8B-B14F-4D97-AF65-F5344CB8AC3E}">
        <p14:creationId xmlns:p14="http://schemas.microsoft.com/office/powerpoint/2010/main" val="271727671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Dda</a:t>
            </a:r>
            <a:r>
              <a:rPr lang="en-US" dirty="0"/>
              <a:t> algorithm example</a:t>
            </a:r>
          </a:p>
        </p:txBody>
      </p:sp>
      <p:sp>
        <p:nvSpPr>
          <p:cNvPr id="3" name="Content Placeholder 2"/>
          <p:cNvSpPr>
            <a:spLocks noGrp="1"/>
          </p:cNvSpPr>
          <p:nvPr>
            <p:ph idx="1"/>
          </p:nvPr>
        </p:nvSpPr>
        <p:spPr/>
        <p:txBody>
          <a:bodyPr/>
          <a:lstStyle/>
          <a:p>
            <a:pPr algn="just" fontAlgn="base"/>
            <a:r>
              <a:rPr lang="en-US" b="1" dirty="0" smtClean="0"/>
              <a:t>Example 1:</a:t>
            </a:r>
            <a:r>
              <a:rPr lang="en-US" b="1" dirty="0"/>
              <a:t> </a:t>
            </a:r>
            <a:r>
              <a:rPr lang="en-US" dirty="0"/>
              <a:t>A line has a starting point (1,7) and ending point (11,17). Apply the </a:t>
            </a:r>
            <a:r>
              <a:rPr lang="en-US" dirty="0" smtClean="0"/>
              <a:t>Digital Differential </a:t>
            </a:r>
            <a:r>
              <a:rPr lang="en-US" dirty="0"/>
              <a:t>Analyzer algorithm to plot a line.</a:t>
            </a:r>
          </a:p>
          <a:p>
            <a:pPr algn="just" fontAlgn="base"/>
            <a:r>
              <a:rPr lang="en-US" b="1" dirty="0"/>
              <a:t>Solution: </a:t>
            </a:r>
            <a:r>
              <a:rPr lang="en-US" dirty="0"/>
              <a:t>We have</a:t>
            </a:r>
            <a:r>
              <a:rPr lang="en-US" b="1" dirty="0"/>
              <a:t> </a:t>
            </a:r>
            <a:r>
              <a:rPr lang="en-US" dirty="0"/>
              <a:t>two coordinates,</a:t>
            </a:r>
          </a:p>
          <a:p>
            <a:pPr marL="0" indent="0" algn="ctr" fontAlgn="base">
              <a:buNone/>
            </a:pPr>
            <a:r>
              <a:rPr lang="en-US" dirty="0"/>
              <a:t>Starting Point = </a:t>
            </a:r>
            <a:r>
              <a:rPr lang="en-US" b="1" dirty="0"/>
              <a:t>(x</a:t>
            </a:r>
            <a:r>
              <a:rPr lang="en-US" b="1" baseline="-25000" dirty="0"/>
              <a:t>1</a:t>
            </a:r>
            <a:r>
              <a:rPr lang="en-US" b="1" dirty="0"/>
              <a:t>, y</a:t>
            </a:r>
            <a:r>
              <a:rPr lang="en-US" b="1" baseline="-25000" dirty="0"/>
              <a:t>1</a:t>
            </a:r>
            <a:r>
              <a:rPr lang="en-US" b="1" dirty="0"/>
              <a:t>)</a:t>
            </a:r>
            <a:r>
              <a:rPr lang="en-US" dirty="0"/>
              <a:t> = </a:t>
            </a:r>
            <a:r>
              <a:rPr lang="en-US" b="1" dirty="0"/>
              <a:t>(1,7)</a:t>
            </a:r>
            <a:endParaRPr lang="en-US" dirty="0"/>
          </a:p>
          <a:p>
            <a:pPr marL="0" indent="0" algn="ctr" fontAlgn="base">
              <a:buNone/>
            </a:pPr>
            <a:r>
              <a:rPr lang="en-US" dirty="0"/>
              <a:t>Ending Point = </a:t>
            </a:r>
            <a:r>
              <a:rPr lang="en-US" b="1" dirty="0"/>
              <a:t>(x</a:t>
            </a:r>
            <a:r>
              <a:rPr lang="en-US" b="1" baseline="-25000" dirty="0"/>
              <a:t>2</a:t>
            </a:r>
            <a:r>
              <a:rPr lang="en-US" b="1" dirty="0"/>
              <a:t>, y</a:t>
            </a:r>
            <a:r>
              <a:rPr lang="en-US" b="1" baseline="-25000" dirty="0"/>
              <a:t>2</a:t>
            </a:r>
            <a:r>
              <a:rPr lang="en-US" b="1" dirty="0"/>
              <a:t>)</a:t>
            </a:r>
            <a:r>
              <a:rPr lang="en-US" dirty="0"/>
              <a:t> = </a:t>
            </a:r>
            <a:r>
              <a:rPr lang="en-US" b="1" dirty="0"/>
              <a:t>(11,17)</a:t>
            </a:r>
            <a:endParaRPr lang="en-US" dirty="0"/>
          </a:p>
          <a:p>
            <a:pPr marL="0" indent="0">
              <a:buNone/>
            </a:pPr>
            <a:endParaRPr lang="en-US" dirty="0"/>
          </a:p>
        </p:txBody>
      </p:sp>
    </p:spTree>
    <p:extLst>
      <p:ext uri="{BB962C8B-B14F-4D97-AF65-F5344CB8AC3E}">
        <p14:creationId xmlns:p14="http://schemas.microsoft.com/office/powerpoint/2010/main" val="285743533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DDA algorithm example</a:t>
            </a:r>
            <a:endParaRPr lang="en-US" dirty="0"/>
          </a:p>
        </p:txBody>
      </p:sp>
      <p:sp>
        <p:nvSpPr>
          <p:cNvPr id="3" name="Content Placeholder 2"/>
          <p:cNvSpPr>
            <a:spLocks noGrp="1"/>
          </p:cNvSpPr>
          <p:nvPr>
            <p:ph idx="1"/>
          </p:nvPr>
        </p:nvSpPr>
        <p:spPr/>
        <p:txBody>
          <a:bodyPr>
            <a:normAutofit fontScale="92500" lnSpcReduction="20000"/>
          </a:bodyPr>
          <a:lstStyle/>
          <a:p>
            <a:pPr fontAlgn="base"/>
            <a:r>
              <a:rPr lang="en-US" b="1" dirty="0"/>
              <a:t>Step 1: </a:t>
            </a:r>
            <a:r>
              <a:rPr lang="en-US" dirty="0"/>
              <a:t>First, we calculate </a:t>
            </a:r>
            <a:r>
              <a:rPr lang="el-GR" dirty="0" smtClean="0"/>
              <a:t>Δ</a:t>
            </a:r>
            <a:r>
              <a:rPr lang="en-US" b="1" dirty="0" smtClean="0"/>
              <a:t>x</a:t>
            </a:r>
            <a:r>
              <a:rPr lang="en-US" dirty="0"/>
              <a:t>,</a:t>
            </a:r>
            <a:r>
              <a:rPr lang="en-US" b="1" dirty="0"/>
              <a:t> </a:t>
            </a:r>
            <a:r>
              <a:rPr lang="el-GR" dirty="0"/>
              <a:t> Δ </a:t>
            </a:r>
            <a:r>
              <a:rPr lang="en-US" b="1" dirty="0" smtClean="0"/>
              <a:t>y</a:t>
            </a:r>
            <a:r>
              <a:rPr lang="en-US" b="1" dirty="0"/>
              <a:t> </a:t>
            </a:r>
            <a:r>
              <a:rPr lang="en-US" dirty="0"/>
              <a:t>and </a:t>
            </a:r>
            <a:r>
              <a:rPr lang="en-US" b="1" dirty="0"/>
              <a:t>m.</a:t>
            </a:r>
            <a:endParaRPr lang="en-US" dirty="0"/>
          </a:p>
          <a:p>
            <a:pPr marL="0" indent="0" fontAlgn="base">
              <a:buNone/>
            </a:pPr>
            <a:r>
              <a:rPr lang="en-US" b="1" dirty="0"/>
              <a:t>          </a:t>
            </a:r>
            <a:r>
              <a:rPr lang="el-GR" dirty="0">
                <a:solidFill>
                  <a:srgbClr val="FF0000"/>
                </a:solidFill>
              </a:rPr>
              <a:t> Δ </a:t>
            </a:r>
            <a:r>
              <a:rPr lang="en-US" b="1" dirty="0" smtClean="0">
                <a:solidFill>
                  <a:srgbClr val="FF0000"/>
                </a:solidFill>
              </a:rPr>
              <a:t>x </a:t>
            </a:r>
            <a:r>
              <a:rPr lang="en-US" b="1" dirty="0">
                <a:solidFill>
                  <a:srgbClr val="FF0000"/>
                </a:solidFill>
              </a:rPr>
              <a:t>= x</a:t>
            </a:r>
            <a:r>
              <a:rPr lang="en-US" b="1" baseline="-25000" dirty="0">
                <a:solidFill>
                  <a:srgbClr val="FF0000"/>
                </a:solidFill>
              </a:rPr>
              <a:t>2 </a:t>
            </a:r>
            <a:r>
              <a:rPr lang="en-US" b="1" dirty="0">
                <a:solidFill>
                  <a:srgbClr val="FF0000"/>
                </a:solidFill>
              </a:rPr>
              <a:t>– x</a:t>
            </a:r>
            <a:r>
              <a:rPr lang="en-US" b="1" baseline="-25000" dirty="0">
                <a:solidFill>
                  <a:srgbClr val="FF0000"/>
                </a:solidFill>
              </a:rPr>
              <a:t>1 </a:t>
            </a:r>
            <a:r>
              <a:rPr lang="en-US" b="1" dirty="0">
                <a:solidFill>
                  <a:srgbClr val="FF0000"/>
                </a:solidFill>
              </a:rPr>
              <a:t>= 11-1 = 10</a:t>
            </a:r>
            <a:endParaRPr lang="en-US" dirty="0">
              <a:solidFill>
                <a:srgbClr val="FF0000"/>
              </a:solidFill>
            </a:endParaRPr>
          </a:p>
          <a:p>
            <a:pPr marL="0" indent="0" fontAlgn="base">
              <a:buNone/>
            </a:pPr>
            <a:r>
              <a:rPr lang="en-US" b="1" dirty="0">
                <a:solidFill>
                  <a:srgbClr val="FF0000"/>
                </a:solidFill>
              </a:rPr>
              <a:t>         </a:t>
            </a:r>
            <a:r>
              <a:rPr lang="el-GR" dirty="0">
                <a:solidFill>
                  <a:srgbClr val="FF0000"/>
                </a:solidFill>
              </a:rPr>
              <a:t>Δ </a:t>
            </a:r>
            <a:r>
              <a:rPr lang="en-US" b="1" dirty="0" smtClean="0">
                <a:solidFill>
                  <a:srgbClr val="FF0000"/>
                </a:solidFill>
              </a:rPr>
              <a:t>y</a:t>
            </a:r>
            <a:r>
              <a:rPr lang="en-US" b="1" dirty="0">
                <a:solidFill>
                  <a:srgbClr val="FF0000"/>
                </a:solidFill>
              </a:rPr>
              <a:t> = y</a:t>
            </a:r>
            <a:r>
              <a:rPr lang="en-US" b="1" baseline="-25000" dirty="0">
                <a:solidFill>
                  <a:srgbClr val="FF0000"/>
                </a:solidFill>
              </a:rPr>
              <a:t>2 </a:t>
            </a:r>
            <a:r>
              <a:rPr lang="en-US" b="1" dirty="0">
                <a:solidFill>
                  <a:srgbClr val="FF0000"/>
                </a:solidFill>
              </a:rPr>
              <a:t>– y</a:t>
            </a:r>
            <a:r>
              <a:rPr lang="en-US" b="1" baseline="-25000" dirty="0">
                <a:solidFill>
                  <a:srgbClr val="FF0000"/>
                </a:solidFill>
              </a:rPr>
              <a:t>1 </a:t>
            </a:r>
            <a:r>
              <a:rPr lang="en-US" b="1" dirty="0">
                <a:solidFill>
                  <a:srgbClr val="FF0000"/>
                </a:solidFill>
              </a:rPr>
              <a:t>= 17-7 = 10</a:t>
            </a:r>
            <a:endParaRPr lang="en-US" dirty="0">
              <a:solidFill>
                <a:srgbClr val="FF0000"/>
              </a:solidFill>
            </a:endParaRPr>
          </a:p>
          <a:p>
            <a:pPr marL="0" indent="0" fontAlgn="base">
              <a:buNone/>
            </a:pPr>
            <a:r>
              <a:rPr lang="en-US" b="1" dirty="0">
                <a:solidFill>
                  <a:srgbClr val="FF0000"/>
                </a:solidFill>
              </a:rPr>
              <a:t>             m = </a:t>
            </a:r>
            <a:r>
              <a:rPr lang="el-GR" dirty="0" smtClean="0">
                <a:solidFill>
                  <a:srgbClr val="FF0000"/>
                </a:solidFill>
              </a:rPr>
              <a:t> </a:t>
            </a:r>
            <a:r>
              <a:rPr lang="el-GR" dirty="0">
                <a:solidFill>
                  <a:srgbClr val="FF0000"/>
                </a:solidFill>
              </a:rPr>
              <a:t>Δ </a:t>
            </a:r>
            <a:r>
              <a:rPr lang="en-US" b="1" dirty="0" smtClean="0">
                <a:solidFill>
                  <a:srgbClr val="FF0000"/>
                </a:solidFill>
              </a:rPr>
              <a:t>y/</a:t>
            </a:r>
            <a:r>
              <a:rPr lang="el-GR" dirty="0">
                <a:solidFill>
                  <a:srgbClr val="FF0000"/>
                </a:solidFill>
              </a:rPr>
              <a:t> Δ </a:t>
            </a:r>
            <a:r>
              <a:rPr lang="en-US" b="1" dirty="0" smtClean="0">
                <a:solidFill>
                  <a:srgbClr val="FF0000"/>
                </a:solidFill>
              </a:rPr>
              <a:t>x </a:t>
            </a:r>
            <a:r>
              <a:rPr lang="en-US" b="1" dirty="0">
                <a:solidFill>
                  <a:srgbClr val="FF0000"/>
                </a:solidFill>
              </a:rPr>
              <a:t>= 10/10 = </a:t>
            </a:r>
            <a:r>
              <a:rPr lang="en-US" b="1" dirty="0"/>
              <a:t>1</a:t>
            </a:r>
            <a:endParaRPr lang="en-US" dirty="0"/>
          </a:p>
          <a:p>
            <a:pPr fontAlgn="base"/>
            <a:r>
              <a:rPr lang="en-US" b="1" dirty="0" smtClean="0"/>
              <a:t>Step 2: </a:t>
            </a:r>
            <a:r>
              <a:rPr lang="en-US" dirty="0" smtClean="0"/>
              <a:t>Now, we calculate the number of steps.</a:t>
            </a:r>
          </a:p>
          <a:p>
            <a:pPr fontAlgn="base"/>
            <a:endParaRPr lang="en-US" dirty="0"/>
          </a:p>
          <a:p>
            <a:pPr marL="0" indent="0" algn="ctr" fontAlgn="base">
              <a:buNone/>
            </a:pPr>
            <a:r>
              <a:rPr lang="en-US" dirty="0"/>
              <a:t>  </a:t>
            </a:r>
            <a:r>
              <a:rPr lang="en-US" dirty="0">
                <a:solidFill>
                  <a:srgbClr val="FF0000"/>
                </a:solidFill>
              </a:rPr>
              <a:t>   </a:t>
            </a:r>
            <a:r>
              <a:rPr lang="el-GR" dirty="0">
                <a:solidFill>
                  <a:srgbClr val="FF0000"/>
                </a:solidFill>
              </a:rPr>
              <a:t> Δ </a:t>
            </a:r>
            <a:r>
              <a:rPr lang="en-US" b="1" dirty="0">
                <a:solidFill>
                  <a:srgbClr val="FF0000"/>
                </a:solidFill>
              </a:rPr>
              <a:t>x = </a:t>
            </a:r>
            <a:r>
              <a:rPr lang="el-GR" dirty="0">
                <a:solidFill>
                  <a:srgbClr val="FF0000"/>
                </a:solidFill>
              </a:rPr>
              <a:t>Δ </a:t>
            </a:r>
            <a:r>
              <a:rPr lang="en-US" b="1" dirty="0">
                <a:solidFill>
                  <a:srgbClr val="FF0000"/>
                </a:solidFill>
              </a:rPr>
              <a:t>y = 10</a:t>
            </a:r>
            <a:endParaRPr lang="en-US" dirty="0">
              <a:solidFill>
                <a:srgbClr val="FF0000"/>
              </a:solidFill>
            </a:endParaRPr>
          </a:p>
          <a:p>
            <a:pPr marL="0" indent="0" algn="ctr" fontAlgn="base">
              <a:buNone/>
            </a:pPr>
            <a:r>
              <a:rPr lang="en-US" dirty="0">
                <a:solidFill>
                  <a:srgbClr val="FF0000"/>
                </a:solidFill>
              </a:rPr>
              <a:t> Then, the number of steps = </a:t>
            </a:r>
            <a:r>
              <a:rPr lang="en-US" b="1" dirty="0">
                <a:solidFill>
                  <a:srgbClr val="FF0000"/>
                </a:solidFill>
              </a:rPr>
              <a:t>10</a:t>
            </a:r>
            <a:endParaRPr lang="en-US" dirty="0">
              <a:solidFill>
                <a:srgbClr val="FF0000"/>
              </a:solidFill>
            </a:endParaRPr>
          </a:p>
          <a:p>
            <a:pPr marL="0" indent="0" fontAlgn="base">
              <a:buNone/>
            </a:pPr>
            <a:endParaRPr lang="en-US" dirty="0" smtClean="0"/>
          </a:p>
          <a:p>
            <a:pPr fontAlgn="base"/>
            <a:r>
              <a:rPr lang="en-US" b="1" dirty="0" smtClean="0"/>
              <a:t>Step </a:t>
            </a:r>
            <a:r>
              <a:rPr lang="en-US" b="1" dirty="0"/>
              <a:t>3: </a:t>
            </a:r>
            <a:r>
              <a:rPr lang="en-US" dirty="0"/>
              <a:t>We get </a:t>
            </a:r>
            <a:r>
              <a:rPr lang="en-US" b="1" dirty="0"/>
              <a:t>m = 1, </a:t>
            </a:r>
            <a:r>
              <a:rPr lang="en-US" dirty="0"/>
              <a:t>Third case is satisfied.</a:t>
            </a:r>
          </a:p>
          <a:p>
            <a:pPr marL="0" indent="0" fontAlgn="base">
              <a:buNone/>
            </a:pPr>
            <a:r>
              <a:rPr lang="en-US" dirty="0"/>
              <a:t>            </a:t>
            </a:r>
            <a:r>
              <a:rPr lang="en-US" b="1" dirty="0"/>
              <a:t>  </a:t>
            </a:r>
            <a:r>
              <a:rPr lang="en-US" dirty="0"/>
              <a:t>Now move to next step.</a:t>
            </a:r>
          </a:p>
          <a:p>
            <a:pPr fontAlgn="base"/>
            <a:endParaRPr lang="en-US" dirty="0" smtClean="0"/>
          </a:p>
          <a:p>
            <a:pPr marL="0" indent="0" fontAlgn="base">
              <a:buNone/>
            </a:pPr>
            <a:r>
              <a:rPr lang="en-US" dirty="0" smtClean="0"/>
              <a:t>           </a:t>
            </a:r>
            <a:endParaRPr lang="en-US" dirty="0"/>
          </a:p>
        </p:txBody>
      </p:sp>
    </p:spTree>
    <p:extLst>
      <p:ext uri="{BB962C8B-B14F-4D97-AF65-F5344CB8AC3E}">
        <p14:creationId xmlns:p14="http://schemas.microsoft.com/office/powerpoint/2010/main" val="374167945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Dda</a:t>
            </a:r>
            <a:r>
              <a:rPr lang="en-US" dirty="0"/>
              <a:t> algorithm example</a:t>
            </a:r>
          </a:p>
        </p:txBody>
      </p:sp>
      <p:sp>
        <p:nvSpPr>
          <p:cNvPr id="3" name="Content Placeholder 2"/>
          <p:cNvSpPr>
            <a:spLocks noGrp="1"/>
          </p:cNvSpPr>
          <p:nvPr>
            <p:ph sz="quarter" idx="1"/>
          </p:nvPr>
        </p:nvSpPr>
        <p:spPr/>
        <p:txBody>
          <a:bodyPr/>
          <a:lstStyle/>
          <a:p>
            <a:r>
              <a:rPr lang="en-US" dirty="0" smtClean="0"/>
              <a:t> case 3:  if m=1 then </a:t>
            </a:r>
          </a:p>
          <a:p>
            <a:pPr marL="457200" indent="-457200" algn="ctr" fontAlgn="base">
              <a:buAutoNum type="alphaLcParenR"/>
            </a:pPr>
            <a:r>
              <a:rPr lang="en-US" dirty="0"/>
              <a:t> </a:t>
            </a:r>
            <a:r>
              <a:rPr lang="en-US" b="1" dirty="0">
                <a:solidFill>
                  <a:srgbClr val="FF0000"/>
                </a:solidFill>
              </a:rPr>
              <a:t>x</a:t>
            </a:r>
            <a:r>
              <a:rPr lang="en-US" b="1" baseline="-25000" dirty="0">
                <a:solidFill>
                  <a:srgbClr val="FF0000"/>
                </a:solidFill>
              </a:rPr>
              <a:t>k+1 </a:t>
            </a:r>
            <a:r>
              <a:rPr lang="en-US" b="1" dirty="0">
                <a:solidFill>
                  <a:srgbClr val="FF0000"/>
                </a:solidFill>
              </a:rPr>
              <a:t>= </a:t>
            </a:r>
            <a:r>
              <a:rPr lang="en-US" b="1" dirty="0" err="1">
                <a:solidFill>
                  <a:srgbClr val="FF0000"/>
                </a:solidFill>
              </a:rPr>
              <a:t>x</a:t>
            </a:r>
            <a:r>
              <a:rPr lang="en-US" b="1" baseline="-25000" dirty="0" err="1">
                <a:solidFill>
                  <a:srgbClr val="FF0000"/>
                </a:solidFill>
              </a:rPr>
              <a:t>k</a:t>
            </a:r>
            <a:r>
              <a:rPr lang="en-US" b="1" dirty="0">
                <a:solidFill>
                  <a:srgbClr val="FF0000"/>
                </a:solidFill>
              </a:rPr>
              <a:t> + </a:t>
            </a:r>
            <a:r>
              <a:rPr lang="en-US" b="1" dirty="0" smtClean="0">
                <a:solidFill>
                  <a:srgbClr val="FF0000"/>
                </a:solidFill>
              </a:rPr>
              <a:t>1</a:t>
            </a:r>
          </a:p>
          <a:p>
            <a:pPr marL="0" indent="0" algn="ctr" fontAlgn="base">
              <a:buNone/>
            </a:pPr>
            <a:r>
              <a:rPr lang="en-US" b="1" dirty="0" smtClean="0">
                <a:solidFill>
                  <a:srgbClr val="FF0000"/>
                </a:solidFill>
              </a:rPr>
              <a:t>= 1+1</a:t>
            </a:r>
          </a:p>
          <a:p>
            <a:pPr marL="0" indent="0" algn="ctr" fontAlgn="base">
              <a:buNone/>
            </a:pPr>
            <a:r>
              <a:rPr lang="en-US" b="1" dirty="0" smtClean="0">
                <a:solidFill>
                  <a:srgbClr val="00B050"/>
                </a:solidFill>
              </a:rPr>
              <a:t>=2</a:t>
            </a:r>
            <a:endParaRPr lang="en-US" dirty="0">
              <a:solidFill>
                <a:srgbClr val="00B050"/>
              </a:solidFill>
            </a:endParaRPr>
          </a:p>
          <a:p>
            <a:pPr marL="0" indent="0" algn="ctr" fontAlgn="base">
              <a:buNone/>
            </a:pPr>
            <a:r>
              <a:rPr lang="en-US" b="1" dirty="0">
                <a:solidFill>
                  <a:srgbClr val="FF0000"/>
                </a:solidFill>
              </a:rPr>
              <a:t>  </a:t>
            </a:r>
            <a:r>
              <a:rPr lang="en-US" b="1" dirty="0" smtClean="0">
                <a:solidFill>
                  <a:srgbClr val="FF0000"/>
                </a:solidFill>
              </a:rPr>
              <a:t>y</a:t>
            </a:r>
            <a:r>
              <a:rPr lang="en-US" b="1" baseline="-25000" dirty="0" smtClean="0">
                <a:solidFill>
                  <a:srgbClr val="FF0000"/>
                </a:solidFill>
              </a:rPr>
              <a:t>k+1</a:t>
            </a:r>
            <a:r>
              <a:rPr lang="en-US" b="1" baseline="-25000" dirty="0">
                <a:solidFill>
                  <a:srgbClr val="FF0000"/>
                </a:solidFill>
              </a:rPr>
              <a:t> </a:t>
            </a:r>
            <a:r>
              <a:rPr lang="en-US" b="1" dirty="0">
                <a:solidFill>
                  <a:srgbClr val="FF0000"/>
                </a:solidFill>
              </a:rPr>
              <a:t>= </a:t>
            </a:r>
            <a:r>
              <a:rPr lang="en-US" b="1" dirty="0" err="1">
                <a:solidFill>
                  <a:srgbClr val="FF0000"/>
                </a:solidFill>
              </a:rPr>
              <a:t>y</a:t>
            </a:r>
            <a:r>
              <a:rPr lang="en-US" b="1" baseline="-25000" dirty="0" err="1">
                <a:solidFill>
                  <a:srgbClr val="FF0000"/>
                </a:solidFill>
              </a:rPr>
              <a:t>k</a:t>
            </a:r>
            <a:r>
              <a:rPr lang="en-US" b="1" dirty="0">
                <a:solidFill>
                  <a:srgbClr val="FF0000"/>
                </a:solidFill>
              </a:rPr>
              <a:t> + </a:t>
            </a:r>
            <a:r>
              <a:rPr lang="en-US" b="1" dirty="0" smtClean="0">
                <a:solidFill>
                  <a:srgbClr val="FF0000"/>
                </a:solidFill>
              </a:rPr>
              <a:t>1</a:t>
            </a:r>
          </a:p>
          <a:p>
            <a:pPr marL="0" indent="0" algn="ctr" fontAlgn="base">
              <a:buNone/>
            </a:pPr>
            <a:r>
              <a:rPr lang="en-US" b="1" dirty="0" smtClean="0">
                <a:solidFill>
                  <a:srgbClr val="FF0000"/>
                </a:solidFill>
              </a:rPr>
              <a:t>=7+1</a:t>
            </a:r>
          </a:p>
          <a:p>
            <a:pPr marL="0" indent="0" algn="ctr" fontAlgn="base">
              <a:buNone/>
            </a:pPr>
            <a:r>
              <a:rPr lang="en-US" b="1" dirty="0" smtClean="0">
                <a:solidFill>
                  <a:srgbClr val="00B050"/>
                </a:solidFill>
              </a:rPr>
              <a:t>=8</a:t>
            </a:r>
          </a:p>
          <a:p>
            <a:pPr marL="0" indent="0" fontAlgn="base">
              <a:buNone/>
            </a:pPr>
            <a:r>
              <a:rPr lang="en-US" b="1" dirty="0" smtClean="0">
                <a:solidFill>
                  <a:srgbClr val="00B050"/>
                </a:solidFill>
              </a:rPr>
              <a:t>Then next points for x and y are(2,8).</a:t>
            </a:r>
          </a:p>
          <a:p>
            <a:pPr marL="0" indent="0" fontAlgn="base">
              <a:buNone/>
            </a:pPr>
            <a:r>
              <a:rPr lang="en-US" b="1" dirty="0" smtClean="0">
                <a:solidFill>
                  <a:srgbClr val="00B050"/>
                </a:solidFill>
              </a:rPr>
              <a:t>Now value </a:t>
            </a:r>
            <a:r>
              <a:rPr lang="en-US" b="1" dirty="0" err="1" smtClean="0">
                <a:solidFill>
                  <a:srgbClr val="FF0000"/>
                </a:solidFill>
              </a:rPr>
              <a:t>x</a:t>
            </a:r>
            <a:r>
              <a:rPr lang="en-US" b="1" baseline="-25000" dirty="0" err="1" smtClean="0">
                <a:solidFill>
                  <a:srgbClr val="FF0000"/>
                </a:solidFill>
              </a:rPr>
              <a:t>k</a:t>
            </a:r>
            <a:r>
              <a:rPr lang="en-US" b="1" baseline="-25000" dirty="0" smtClean="0">
                <a:solidFill>
                  <a:srgbClr val="FF0000"/>
                </a:solidFill>
              </a:rPr>
              <a:t> </a:t>
            </a:r>
            <a:r>
              <a:rPr lang="en-US" b="1" dirty="0" smtClean="0">
                <a:solidFill>
                  <a:srgbClr val="FF0000"/>
                </a:solidFill>
              </a:rPr>
              <a:t>  is 2 and </a:t>
            </a:r>
            <a:r>
              <a:rPr lang="en-US" b="1" dirty="0" err="1" smtClean="0">
                <a:solidFill>
                  <a:srgbClr val="FF0000"/>
                </a:solidFill>
              </a:rPr>
              <a:t>y</a:t>
            </a:r>
            <a:r>
              <a:rPr lang="en-US" b="1" baseline="-25000" dirty="0" err="1" smtClean="0">
                <a:solidFill>
                  <a:srgbClr val="FF0000"/>
                </a:solidFill>
              </a:rPr>
              <a:t>k</a:t>
            </a:r>
            <a:r>
              <a:rPr lang="en-US" b="1" baseline="-25000" dirty="0" smtClean="0">
                <a:solidFill>
                  <a:srgbClr val="FF0000"/>
                </a:solidFill>
              </a:rPr>
              <a:t> </a:t>
            </a:r>
            <a:r>
              <a:rPr lang="en-US" b="1" dirty="0" smtClean="0">
                <a:solidFill>
                  <a:srgbClr val="FF0000"/>
                </a:solidFill>
              </a:rPr>
              <a:t> is 8.</a:t>
            </a:r>
            <a:endParaRPr lang="en-US"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73259308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Dda</a:t>
            </a:r>
            <a:r>
              <a:rPr lang="en-US" dirty="0"/>
              <a:t> algorithm example</a:t>
            </a:r>
          </a:p>
        </p:txBody>
      </p:sp>
      <p:sp>
        <p:nvSpPr>
          <p:cNvPr id="3" name="Content Placeholder 2"/>
          <p:cNvSpPr>
            <a:spLocks noGrp="1"/>
          </p:cNvSpPr>
          <p:nvPr>
            <p:ph sz="quarter" idx="1"/>
          </p:nvPr>
        </p:nvSpPr>
        <p:spPr/>
        <p:txBody>
          <a:bodyPr/>
          <a:lstStyle/>
          <a:p>
            <a:pPr marL="0" indent="0">
              <a:buNone/>
            </a:pPr>
            <a:r>
              <a:rPr lang="en-US" dirty="0" smtClean="0"/>
              <a:t>2. </a:t>
            </a:r>
            <a:r>
              <a:rPr lang="en-US" b="1" dirty="0" err="1">
                <a:solidFill>
                  <a:srgbClr val="FF0000"/>
                </a:solidFill>
              </a:rPr>
              <a:t>x</a:t>
            </a:r>
            <a:r>
              <a:rPr lang="en-US" b="1" baseline="-25000" dirty="0" err="1">
                <a:solidFill>
                  <a:srgbClr val="FF0000"/>
                </a:solidFill>
              </a:rPr>
              <a:t>k</a:t>
            </a:r>
            <a:r>
              <a:rPr lang="en-US" b="1" baseline="-25000" dirty="0">
                <a:solidFill>
                  <a:srgbClr val="FF0000"/>
                </a:solidFill>
              </a:rPr>
              <a:t> </a:t>
            </a:r>
            <a:r>
              <a:rPr lang="en-US" b="1" dirty="0">
                <a:solidFill>
                  <a:srgbClr val="FF0000"/>
                </a:solidFill>
              </a:rPr>
              <a:t>  is 2 and </a:t>
            </a:r>
            <a:r>
              <a:rPr lang="en-US" b="1" dirty="0" err="1">
                <a:solidFill>
                  <a:srgbClr val="FF0000"/>
                </a:solidFill>
              </a:rPr>
              <a:t>y</a:t>
            </a:r>
            <a:r>
              <a:rPr lang="en-US" b="1" baseline="-25000" dirty="0" err="1">
                <a:solidFill>
                  <a:srgbClr val="FF0000"/>
                </a:solidFill>
              </a:rPr>
              <a:t>k</a:t>
            </a:r>
            <a:r>
              <a:rPr lang="en-US" b="1" baseline="-25000" dirty="0">
                <a:solidFill>
                  <a:srgbClr val="FF0000"/>
                </a:solidFill>
              </a:rPr>
              <a:t> </a:t>
            </a:r>
            <a:r>
              <a:rPr lang="en-US" b="1" dirty="0">
                <a:solidFill>
                  <a:srgbClr val="FF0000"/>
                </a:solidFill>
              </a:rPr>
              <a:t> is 8</a:t>
            </a:r>
            <a:endParaRPr lang="en-US" dirty="0" smtClean="0"/>
          </a:p>
          <a:p>
            <a:pPr marL="0" indent="0" algn="ctr" fontAlgn="base">
              <a:buNone/>
            </a:pPr>
            <a:r>
              <a:rPr lang="en-US" dirty="0"/>
              <a:t>x</a:t>
            </a:r>
            <a:r>
              <a:rPr lang="en-US" baseline="-25000" dirty="0"/>
              <a:t>k+1 </a:t>
            </a:r>
            <a:r>
              <a:rPr lang="en-US" dirty="0"/>
              <a:t>= </a:t>
            </a:r>
            <a:r>
              <a:rPr lang="en-US" dirty="0" err="1"/>
              <a:t>x</a:t>
            </a:r>
            <a:r>
              <a:rPr lang="en-US" baseline="-25000" dirty="0" err="1"/>
              <a:t>k</a:t>
            </a:r>
            <a:r>
              <a:rPr lang="en-US" dirty="0"/>
              <a:t> + 1</a:t>
            </a:r>
          </a:p>
          <a:p>
            <a:pPr marL="0" indent="0" algn="ctr" fontAlgn="base">
              <a:buNone/>
            </a:pPr>
            <a:r>
              <a:rPr lang="en-US" dirty="0"/>
              <a:t>= 2+1</a:t>
            </a:r>
          </a:p>
          <a:p>
            <a:pPr marL="0" indent="0" algn="ctr" fontAlgn="base">
              <a:buNone/>
            </a:pPr>
            <a:r>
              <a:rPr lang="en-US" dirty="0"/>
              <a:t>=3</a:t>
            </a:r>
          </a:p>
          <a:p>
            <a:pPr marL="0" indent="0" algn="ctr" fontAlgn="base">
              <a:buNone/>
            </a:pPr>
            <a:r>
              <a:rPr lang="en-US" dirty="0"/>
              <a:t>  y</a:t>
            </a:r>
            <a:r>
              <a:rPr lang="en-US" baseline="-25000" dirty="0"/>
              <a:t>k+1 </a:t>
            </a:r>
            <a:r>
              <a:rPr lang="en-US" dirty="0"/>
              <a:t>= </a:t>
            </a:r>
            <a:r>
              <a:rPr lang="en-US" dirty="0" err="1"/>
              <a:t>y</a:t>
            </a:r>
            <a:r>
              <a:rPr lang="en-US" baseline="-25000" dirty="0" err="1"/>
              <a:t>k</a:t>
            </a:r>
            <a:r>
              <a:rPr lang="en-US" dirty="0"/>
              <a:t> + 1</a:t>
            </a:r>
          </a:p>
          <a:p>
            <a:pPr marL="0" indent="0" algn="ctr" fontAlgn="base">
              <a:buNone/>
            </a:pPr>
            <a:r>
              <a:rPr lang="en-US" dirty="0"/>
              <a:t>=8+1</a:t>
            </a:r>
          </a:p>
          <a:p>
            <a:pPr marL="0" indent="0" algn="ctr" fontAlgn="base">
              <a:buNone/>
            </a:pPr>
            <a:r>
              <a:rPr lang="en-US" dirty="0"/>
              <a:t>=9 </a:t>
            </a:r>
          </a:p>
          <a:p>
            <a:pPr marL="0" indent="0" fontAlgn="base">
              <a:buNone/>
            </a:pPr>
            <a:r>
              <a:rPr lang="en-US" b="1" dirty="0" smtClean="0">
                <a:solidFill>
                  <a:srgbClr val="00B050"/>
                </a:solidFill>
              </a:rPr>
              <a:t>Then next points for x and y are(3,9).</a:t>
            </a:r>
          </a:p>
          <a:p>
            <a:pPr marL="0" indent="0" fontAlgn="base">
              <a:buNone/>
            </a:pPr>
            <a:r>
              <a:rPr lang="en-US" b="1" dirty="0" smtClean="0">
                <a:solidFill>
                  <a:srgbClr val="00B050"/>
                </a:solidFill>
              </a:rPr>
              <a:t>Now value </a:t>
            </a:r>
            <a:r>
              <a:rPr lang="en-US" b="1" dirty="0" err="1" smtClean="0">
                <a:solidFill>
                  <a:srgbClr val="FF0000"/>
                </a:solidFill>
              </a:rPr>
              <a:t>x</a:t>
            </a:r>
            <a:r>
              <a:rPr lang="en-US" b="1" baseline="-25000" dirty="0" err="1" smtClean="0">
                <a:solidFill>
                  <a:srgbClr val="FF0000"/>
                </a:solidFill>
              </a:rPr>
              <a:t>k</a:t>
            </a:r>
            <a:r>
              <a:rPr lang="en-US" b="1" baseline="-25000" dirty="0" smtClean="0">
                <a:solidFill>
                  <a:srgbClr val="FF0000"/>
                </a:solidFill>
              </a:rPr>
              <a:t> </a:t>
            </a:r>
            <a:r>
              <a:rPr lang="en-US" b="1" dirty="0" smtClean="0">
                <a:solidFill>
                  <a:srgbClr val="FF0000"/>
                </a:solidFill>
              </a:rPr>
              <a:t>  is 3 and </a:t>
            </a:r>
            <a:r>
              <a:rPr lang="en-US" b="1" dirty="0" err="1" smtClean="0">
                <a:solidFill>
                  <a:srgbClr val="FF0000"/>
                </a:solidFill>
              </a:rPr>
              <a:t>y</a:t>
            </a:r>
            <a:r>
              <a:rPr lang="en-US" b="1" baseline="-25000" dirty="0" err="1" smtClean="0">
                <a:solidFill>
                  <a:srgbClr val="FF0000"/>
                </a:solidFill>
              </a:rPr>
              <a:t>k</a:t>
            </a:r>
            <a:r>
              <a:rPr lang="en-US" b="1" baseline="-25000" dirty="0" smtClean="0">
                <a:solidFill>
                  <a:srgbClr val="FF0000"/>
                </a:solidFill>
              </a:rPr>
              <a:t> </a:t>
            </a:r>
            <a:r>
              <a:rPr lang="en-US" b="1" dirty="0" smtClean="0">
                <a:solidFill>
                  <a:srgbClr val="FF0000"/>
                </a:solidFill>
              </a:rPr>
              <a:t> is 9.</a:t>
            </a:r>
            <a:endParaRPr lang="en-US"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4821940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467600" cy="1143000"/>
          </a:xfrm>
        </p:spPr>
        <p:txBody>
          <a:bodyPr/>
          <a:lstStyle/>
          <a:p>
            <a:r>
              <a:rPr lang="en-US" dirty="0" err="1"/>
              <a:t>Dda</a:t>
            </a:r>
            <a:r>
              <a:rPr lang="en-US" dirty="0"/>
              <a:t> algorithm example</a:t>
            </a:r>
          </a:p>
        </p:txBody>
      </p:sp>
      <p:graphicFrame>
        <p:nvGraphicFramePr>
          <p:cNvPr id="5" name="Table 4"/>
          <p:cNvGraphicFramePr>
            <a:graphicFrameLocks noGrp="1"/>
          </p:cNvGraphicFramePr>
          <p:nvPr>
            <p:extLst>
              <p:ext uri="{D42A27DB-BD31-4B8C-83A1-F6EECF244321}">
                <p14:modId xmlns:p14="http://schemas.microsoft.com/office/powerpoint/2010/main" val="1761020498"/>
              </p:ext>
            </p:extLst>
          </p:nvPr>
        </p:nvGraphicFramePr>
        <p:xfrm>
          <a:off x="533400" y="1397000"/>
          <a:ext cx="8001001" cy="4897120"/>
        </p:xfrm>
        <a:graphic>
          <a:graphicData uri="http://schemas.openxmlformats.org/drawingml/2006/table">
            <a:tbl>
              <a:tblPr firstRow="1" bandRow="1">
                <a:tableStyleId>{21E4AEA4-8DFA-4A89-87EB-49C32662AFE0}</a:tableStyleId>
              </a:tblPr>
              <a:tblGrid>
                <a:gridCol w="1676400"/>
                <a:gridCol w="1600200"/>
                <a:gridCol w="1600200"/>
                <a:gridCol w="1600200"/>
                <a:gridCol w="1524001"/>
              </a:tblGrid>
              <a:tr h="2336800">
                <a:tc>
                  <a:txBody>
                    <a:bodyPr/>
                    <a:lstStyle/>
                    <a:p>
                      <a:pPr marL="0" indent="0" algn="ctr" fontAlgn="base">
                        <a:buNone/>
                      </a:pPr>
                      <a:r>
                        <a:rPr lang="en-US" dirty="0" smtClean="0">
                          <a:solidFill>
                            <a:schemeClr val="tx1"/>
                          </a:solidFill>
                        </a:rPr>
                        <a:t>x</a:t>
                      </a:r>
                      <a:r>
                        <a:rPr lang="en-US" baseline="-25000" dirty="0" smtClean="0">
                          <a:solidFill>
                            <a:schemeClr val="tx1"/>
                          </a:solidFill>
                        </a:rPr>
                        <a:t>k+1 </a:t>
                      </a:r>
                      <a:r>
                        <a:rPr lang="en-US" dirty="0" smtClean="0">
                          <a:solidFill>
                            <a:schemeClr val="tx1"/>
                          </a:solidFill>
                        </a:rPr>
                        <a:t>= </a:t>
                      </a:r>
                      <a:r>
                        <a:rPr lang="en-US" dirty="0" err="1" smtClean="0">
                          <a:solidFill>
                            <a:schemeClr val="tx1"/>
                          </a:solidFill>
                        </a:rPr>
                        <a:t>x</a:t>
                      </a:r>
                      <a:r>
                        <a:rPr lang="en-US" baseline="-25000" dirty="0" err="1" smtClean="0">
                          <a:solidFill>
                            <a:schemeClr val="tx1"/>
                          </a:solidFill>
                        </a:rPr>
                        <a:t>k</a:t>
                      </a:r>
                      <a:r>
                        <a:rPr lang="en-US" dirty="0" smtClean="0">
                          <a:solidFill>
                            <a:schemeClr val="tx1"/>
                          </a:solidFill>
                        </a:rPr>
                        <a:t> + 1</a:t>
                      </a:r>
                    </a:p>
                    <a:p>
                      <a:pPr marL="0" indent="0" algn="ctr" fontAlgn="base">
                        <a:buNone/>
                      </a:pPr>
                      <a:r>
                        <a:rPr lang="en-US" dirty="0" smtClean="0">
                          <a:solidFill>
                            <a:schemeClr val="tx1"/>
                          </a:solidFill>
                        </a:rPr>
                        <a:t>= 2+1</a:t>
                      </a:r>
                    </a:p>
                    <a:p>
                      <a:pPr marL="0" indent="0" algn="ctr" fontAlgn="base">
                        <a:buNone/>
                      </a:pPr>
                      <a:r>
                        <a:rPr lang="en-US" dirty="0" smtClean="0">
                          <a:solidFill>
                            <a:schemeClr val="tx1"/>
                          </a:solidFill>
                        </a:rPr>
                        <a:t>=3</a:t>
                      </a:r>
                    </a:p>
                    <a:p>
                      <a:pPr marL="0" indent="0" algn="ctr" fontAlgn="base">
                        <a:buNone/>
                      </a:pPr>
                      <a:r>
                        <a:rPr lang="en-US" dirty="0" smtClean="0">
                          <a:solidFill>
                            <a:schemeClr val="tx1"/>
                          </a:solidFill>
                        </a:rPr>
                        <a:t>  y</a:t>
                      </a:r>
                      <a:r>
                        <a:rPr lang="en-US" baseline="-25000" dirty="0" smtClean="0">
                          <a:solidFill>
                            <a:schemeClr val="tx1"/>
                          </a:solidFill>
                        </a:rPr>
                        <a:t>k+1 </a:t>
                      </a:r>
                      <a:r>
                        <a:rPr lang="en-US" dirty="0" smtClean="0">
                          <a:solidFill>
                            <a:schemeClr val="tx1"/>
                          </a:solidFill>
                        </a:rPr>
                        <a:t>= </a:t>
                      </a:r>
                      <a:r>
                        <a:rPr lang="en-US" dirty="0" err="1" smtClean="0">
                          <a:solidFill>
                            <a:schemeClr val="tx1"/>
                          </a:solidFill>
                        </a:rPr>
                        <a:t>y</a:t>
                      </a:r>
                      <a:r>
                        <a:rPr lang="en-US" baseline="-25000" dirty="0" err="1" smtClean="0">
                          <a:solidFill>
                            <a:schemeClr val="tx1"/>
                          </a:solidFill>
                        </a:rPr>
                        <a:t>k</a:t>
                      </a:r>
                      <a:r>
                        <a:rPr lang="en-US" dirty="0" smtClean="0">
                          <a:solidFill>
                            <a:schemeClr val="tx1"/>
                          </a:solidFill>
                        </a:rPr>
                        <a:t> + 1</a:t>
                      </a:r>
                    </a:p>
                    <a:p>
                      <a:pPr marL="0" indent="0" algn="ctr" fontAlgn="base">
                        <a:buNone/>
                      </a:pPr>
                      <a:r>
                        <a:rPr lang="en-US" dirty="0" smtClean="0">
                          <a:solidFill>
                            <a:schemeClr val="tx1"/>
                          </a:solidFill>
                        </a:rPr>
                        <a:t>=8+1</a:t>
                      </a:r>
                    </a:p>
                    <a:p>
                      <a:pPr marL="0" indent="0" algn="ctr" fontAlgn="base">
                        <a:buNone/>
                      </a:pPr>
                      <a:r>
                        <a:rPr lang="en-US" dirty="0" smtClean="0">
                          <a:solidFill>
                            <a:schemeClr val="tx1"/>
                          </a:solidFill>
                        </a:rPr>
                        <a:t>=9 </a:t>
                      </a:r>
                    </a:p>
                    <a:p>
                      <a:r>
                        <a:rPr lang="en-US" dirty="0" smtClean="0">
                          <a:solidFill>
                            <a:srgbClr val="FF0000"/>
                          </a:solidFill>
                        </a:rPr>
                        <a:t>New points (3,9 )</a:t>
                      </a:r>
                      <a:endParaRPr lang="en-US" dirty="0">
                        <a:solidFill>
                          <a:srgbClr val="FF0000"/>
                        </a:solidFill>
                      </a:endParaRPr>
                    </a:p>
                  </a:txBody>
                  <a:tcPr>
                    <a:solidFill>
                      <a:schemeClr val="accent2">
                        <a:lumMod val="40000"/>
                        <a:lumOff val="60000"/>
                      </a:schemeClr>
                    </a:solidFill>
                  </a:tcPr>
                </a:tc>
                <a:tc>
                  <a:txBody>
                    <a:bodyPr/>
                    <a:lstStyle/>
                    <a:p>
                      <a:pPr marL="0" indent="0" algn="ctr" fontAlgn="base">
                        <a:buNone/>
                      </a:pPr>
                      <a:r>
                        <a:rPr lang="en-US" dirty="0" smtClean="0">
                          <a:solidFill>
                            <a:schemeClr val="tx1"/>
                          </a:solidFill>
                        </a:rPr>
                        <a:t>x</a:t>
                      </a:r>
                      <a:r>
                        <a:rPr lang="en-US" baseline="-25000" dirty="0" smtClean="0">
                          <a:solidFill>
                            <a:schemeClr val="tx1"/>
                          </a:solidFill>
                        </a:rPr>
                        <a:t>k+1 </a:t>
                      </a:r>
                      <a:r>
                        <a:rPr lang="en-US" dirty="0" smtClean="0">
                          <a:solidFill>
                            <a:schemeClr val="tx1"/>
                          </a:solidFill>
                        </a:rPr>
                        <a:t>= </a:t>
                      </a:r>
                      <a:r>
                        <a:rPr lang="en-US" dirty="0" err="1" smtClean="0">
                          <a:solidFill>
                            <a:schemeClr val="tx1"/>
                          </a:solidFill>
                        </a:rPr>
                        <a:t>x</a:t>
                      </a:r>
                      <a:r>
                        <a:rPr lang="en-US" baseline="-25000" dirty="0" err="1" smtClean="0">
                          <a:solidFill>
                            <a:schemeClr val="tx1"/>
                          </a:solidFill>
                        </a:rPr>
                        <a:t>k</a:t>
                      </a:r>
                      <a:r>
                        <a:rPr lang="en-US" dirty="0" smtClean="0">
                          <a:solidFill>
                            <a:schemeClr val="tx1"/>
                          </a:solidFill>
                        </a:rPr>
                        <a:t> + 1</a:t>
                      </a:r>
                    </a:p>
                    <a:p>
                      <a:pPr marL="0" indent="0" algn="ctr" fontAlgn="base">
                        <a:buNone/>
                      </a:pPr>
                      <a:r>
                        <a:rPr lang="en-US" dirty="0" smtClean="0">
                          <a:solidFill>
                            <a:schemeClr val="tx1"/>
                          </a:solidFill>
                        </a:rPr>
                        <a:t>= 3+1</a:t>
                      </a:r>
                    </a:p>
                    <a:p>
                      <a:pPr marL="0" indent="0" algn="ctr" fontAlgn="base">
                        <a:buNone/>
                      </a:pPr>
                      <a:r>
                        <a:rPr lang="en-US" dirty="0" smtClean="0">
                          <a:solidFill>
                            <a:schemeClr val="tx1"/>
                          </a:solidFill>
                        </a:rPr>
                        <a:t>=4</a:t>
                      </a:r>
                    </a:p>
                    <a:p>
                      <a:pPr marL="0" indent="0" algn="ctr" fontAlgn="base">
                        <a:buNone/>
                      </a:pPr>
                      <a:r>
                        <a:rPr lang="en-US" dirty="0" smtClean="0">
                          <a:solidFill>
                            <a:schemeClr val="tx1"/>
                          </a:solidFill>
                        </a:rPr>
                        <a:t> y</a:t>
                      </a:r>
                      <a:r>
                        <a:rPr lang="en-US" baseline="-25000" dirty="0" smtClean="0">
                          <a:solidFill>
                            <a:schemeClr val="tx1"/>
                          </a:solidFill>
                        </a:rPr>
                        <a:t>k+1 </a:t>
                      </a:r>
                      <a:r>
                        <a:rPr lang="en-US" dirty="0" smtClean="0">
                          <a:solidFill>
                            <a:schemeClr val="tx1"/>
                          </a:solidFill>
                        </a:rPr>
                        <a:t>= </a:t>
                      </a:r>
                      <a:r>
                        <a:rPr lang="en-US" dirty="0" err="1" smtClean="0">
                          <a:solidFill>
                            <a:schemeClr val="tx1"/>
                          </a:solidFill>
                        </a:rPr>
                        <a:t>y</a:t>
                      </a:r>
                      <a:r>
                        <a:rPr lang="en-US" baseline="-25000" dirty="0" err="1" smtClean="0">
                          <a:solidFill>
                            <a:schemeClr val="tx1"/>
                          </a:solidFill>
                        </a:rPr>
                        <a:t>k</a:t>
                      </a:r>
                      <a:r>
                        <a:rPr lang="en-US" dirty="0" smtClean="0">
                          <a:solidFill>
                            <a:schemeClr val="tx1"/>
                          </a:solidFill>
                        </a:rPr>
                        <a:t> + 1</a:t>
                      </a:r>
                    </a:p>
                    <a:p>
                      <a:pPr marL="0" indent="0" algn="ctr" fontAlgn="base">
                        <a:buNone/>
                      </a:pPr>
                      <a:r>
                        <a:rPr lang="en-US" dirty="0" smtClean="0">
                          <a:solidFill>
                            <a:schemeClr val="tx1"/>
                          </a:solidFill>
                        </a:rPr>
                        <a:t>=9+1</a:t>
                      </a:r>
                    </a:p>
                    <a:p>
                      <a:pPr marL="0" indent="0" algn="ctr" fontAlgn="base">
                        <a:buNone/>
                      </a:pPr>
                      <a:r>
                        <a:rPr lang="en-US" dirty="0" smtClean="0">
                          <a:solidFill>
                            <a:schemeClr val="tx1"/>
                          </a:solidFill>
                        </a:rPr>
                        <a:t>=10</a:t>
                      </a:r>
                    </a:p>
                    <a:p>
                      <a:r>
                        <a:rPr lang="en-US" dirty="0" smtClean="0">
                          <a:solidFill>
                            <a:srgbClr val="FF0000"/>
                          </a:solidFill>
                        </a:rPr>
                        <a:t>New points (4,11)</a:t>
                      </a:r>
                      <a:endParaRPr lang="en-US" dirty="0">
                        <a:solidFill>
                          <a:srgbClr val="FF0000"/>
                        </a:solidFill>
                      </a:endParaRPr>
                    </a:p>
                  </a:txBody>
                  <a:tcPr>
                    <a:solidFill>
                      <a:schemeClr val="accent2">
                        <a:lumMod val="40000"/>
                        <a:lumOff val="60000"/>
                      </a:schemeClr>
                    </a:solidFill>
                  </a:tcPr>
                </a:tc>
                <a:tc>
                  <a:txBody>
                    <a:bodyPr/>
                    <a:lstStyle/>
                    <a:p>
                      <a:pPr marL="0" indent="0" algn="ctr" fontAlgn="base">
                        <a:buNone/>
                      </a:pPr>
                      <a:r>
                        <a:rPr lang="en-US" dirty="0" smtClean="0">
                          <a:solidFill>
                            <a:schemeClr val="tx1"/>
                          </a:solidFill>
                        </a:rPr>
                        <a:t>x</a:t>
                      </a:r>
                      <a:r>
                        <a:rPr lang="en-US" baseline="-25000" dirty="0" smtClean="0">
                          <a:solidFill>
                            <a:schemeClr val="tx1"/>
                          </a:solidFill>
                        </a:rPr>
                        <a:t>k+1 </a:t>
                      </a:r>
                      <a:r>
                        <a:rPr lang="en-US" dirty="0" smtClean="0">
                          <a:solidFill>
                            <a:schemeClr val="tx1"/>
                          </a:solidFill>
                        </a:rPr>
                        <a:t>= </a:t>
                      </a:r>
                      <a:r>
                        <a:rPr lang="en-US" dirty="0" err="1" smtClean="0">
                          <a:solidFill>
                            <a:schemeClr val="tx1"/>
                          </a:solidFill>
                        </a:rPr>
                        <a:t>x</a:t>
                      </a:r>
                      <a:r>
                        <a:rPr lang="en-US" baseline="-25000" dirty="0" err="1" smtClean="0">
                          <a:solidFill>
                            <a:schemeClr val="tx1"/>
                          </a:solidFill>
                        </a:rPr>
                        <a:t>k</a:t>
                      </a:r>
                      <a:r>
                        <a:rPr lang="en-US" dirty="0" smtClean="0">
                          <a:solidFill>
                            <a:schemeClr val="tx1"/>
                          </a:solidFill>
                        </a:rPr>
                        <a:t> + 1</a:t>
                      </a:r>
                    </a:p>
                    <a:p>
                      <a:pPr marL="0" indent="0" algn="ctr" fontAlgn="base">
                        <a:buNone/>
                      </a:pPr>
                      <a:r>
                        <a:rPr lang="en-US" dirty="0" smtClean="0">
                          <a:solidFill>
                            <a:schemeClr val="tx1"/>
                          </a:solidFill>
                        </a:rPr>
                        <a:t>= 4+1</a:t>
                      </a:r>
                    </a:p>
                    <a:p>
                      <a:pPr marL="0" indent="0" algn="ctr" fontAlgn="base">
                        <a:buNone/>
                      </a:pPr>
                      <a:r>
                        <a:rPr lang="en-US" dirty="0" smtClean="0">
                          <a:solidFill>
                            <a:schemeClr val="tx1"/>
                          </a:solidFill>
                        </a:rPr>
                        <a:t>=5</a:t>
                      </a:r>
                    </a:p>
                    <a:p>
                      <a:pPr marL="0" indent="0" algn="ctr" fontAlgn="base">
                        <a:buNone/>
                      </a:pPr>
                      <a:r>
                        <a:rPr lang="en-US" dirty="0" smtClean="0">
                          <a:solidFill>
                            <a:schemeClr val="tx1"/>
                          </a:solidFill>
                        </a:rPr>
                        <a:t> y</a:t>
                      </a:r>
                      <a:r>
                        <a:rPr lang="en-US" baseline="-25000" dirty="0" smtClean="0">
                          <a:solidFill>
                            <a:schemeClr val="tx1"/>
                          </a:solidFill>
                        </a:rPr>
                        <a:t>k+1 </a:t>
                      </a:r>
                      <a:r>
                        <a:rPr lang="en-US" dirty="0" smtClean="0">
                          <a:solidFill>
                            <a:schemeClr val="tx1"/>
                          </a:solidFill>
                        </a:rPr>
                        <a:t>= </a:t>
                      </a:r>
                      <a:r>
                        <a:rPr lang="en-US" dirty="0" err="1" smtClean="0">
                          <a:solidFill>
                            <a:schemeClr val="tx1"/>
                          </a:solidFill>
                        </a:rPr>
                        <a:t>y</a:t>
                      </a:r>
                      <a:r>
                        <a:rPr lang="en-US" baseline="-25000" dirty="0" err="1" smtClean="0">
                          <a:solidFill>
                            <a:schemeClr val="tx1"/>
                          </a:solidFill>
                        </a:rPr>
                        <a:t>k</a:t>
                      </a:r>
                      <a:r>
                        <a:rPr lang="en-US" dirty="0" smtClean="0">
                          <a:solidFill>
                            <a:schemeClr val="tx1"/>
                          </a:solidFill>
                        </a:rPr>
                        <a:t> + 1</a:t>
                      </a:r>
                    </a:p>
                    <a:p>
                      <a:pPr marL="0" indent="0" algn="ctr" fontAlgn="base">
                        <a:buNone/>
                      </a:pPr>
                      <a:r>
                        <a:rPr lang="en-US" dirty="0" smtClean="0">
                          <a:solidFill>
                            <a:schemeClr val="tx1"/>
                          </a:solidFill>
                        </a:rPr>
                        <a:t>=10+1</a:t>
                      </a:r>
                    </a:p>
                    <a:p>
                      <a:pPr marL="0" indent="0" algn="ctr" fontAlgn="base">
                        <a:buNone/>
                      </a:pPr>
                      <a:r>
                        <a:rPr lang="en-US" dirty="0" smtClean="0">
                          <a:solidFill>
                            <a:schemeClr val="tx1"/>
                          </a:solidFill>
                        </a:rPr>
                        <a:t>=11</a:t>
                      </a:r>
                    </a:p>
                    <a:p>
                      <a:r>
                        <a:rPr lang="en-US" dirty="0" smtClean="0">
                          <a:solidFill>
                            <a:srgbClr val="FF0000"/>
                          </a:solidFill>
                        </a:rPr>
                        <a:t>New points ( 5,11)</a:t>
                      </a:r>
                      <a:endParaRPr lang="en-US" dirty="0">
                        <a:solidFill>
                          <a:srgbClr val="FF0000"/>
                        </a:solidFill>
                      </a:endParaRPr>
                    </a:p>
                  </a:txBody>
                  <a:tcPr>
                    <a:solidFill>
                      <a:schemeClr val="accent2">
                        <a:lumMod val="40000"/>
                        <a:lumOff val="60000"/>
                      </a:schemeClr>
                    </a:solidFill>
                  </a:tcPr>
                </a:tc>
                <a:tc>
                  <a:txBody>
                    <a:bodyPr/>
                    <a:lstStyle/>
                    <a:p>
                      <a:pPr marL="0" indent="0" algn="ctr" fontAlgn="base">
                        <a:buNone/>
                      </a:pPr>
                      <a:r>
                        <a:rPr lang="en-US" dirty="0" smtClean="0">
                          <a:solidFill>
                            <a:schemeClr val="tx1"/>
                          </a:solidFill>
                        </a:rPr>
                        <a:t>x</a:t>
                      </a:r>
                      <a:r>
                        <a:rPr lang="en-US" baseline="-25000" dirty="0" smtClean="0">
                          <a:solidFill>
                            <a:schemeClr val="tx1"/>
                          </a:solidFill>
                        </a:rPr>
                        <a:t>k+1 </a:t>
                      </a:r>
                      <a:r>
                        <a:rPr lang="en-US" dirty="0" smtClean="0">
                          <a:solidFill>
                            <a:schemeClr val="tx1"/>
                          </a:solidFill>
                        </a:rPr>
                        <a:t>= </a:t>
                      </a:r>
                      <a:r>
                        <a:rPr lang="en-US" dirty="0" err="1" smtClean="0">
                          <a:solidFill>
                            <a:schemeClr val="tx1"/>
                          </a:solidFill>
                        </a:rPr>
                        <a:t>x</a:t>
                      </a:r>
                      <a:r>
                        <a:rPr lang="en-US" baseline="-25000" dirty="0" err="1" smtClean="0">
                          <a:solidFill>
                            <a:schemeClr val="tx1"/>
                          </a:solidFill>
                        </a:rPr>
                        <a:t>k</a:t>
                      </a:r>
                      <a:r>
                        <a:rPr lang="en-US" dirty="0" smtClean="0">
                          <a:solidFill>
                            <a:schemeClr val="tx1"/>
                          </a:solidFill>
                        </a:rPr>
                        <a:t> + 1</a:t>
                      </a:r>
                    </a:p>
                    <a:p>
                      <a:pPr marL="0" indent="0" algn="ctr" fontAlgn="base">
                        <a:buNone/>
                      </a:pPr>
                      <a:r>
                        <a:rPr lang="en-US" dirty="0" smtClean="0">
                          <a:solidFill>
                            <a:schemeClr val="tx1"/>
                          </a:solidFill>
                        </a:rPr>
                        <a:t>= 5+1</a:t>
                      </a:r>
                    </a:p>
                    <a:p>
                      <a:pPr marL="0" indent="0" algn="ctr" fontAlgn="base">
                        <a:buNone/>
                      </a:pPr>
                      <a:r>
                        <a:rPr lang="en-US" dirty="0" smtClean="0">
                          <a:solidFill>
                            <a:schemeClr val="tx1"/>
                          </a:solidFill>
                        </a:rPr>
                        <a:t>=6</a:t>
                      </a:r>
                    </a:p>
                    <a:p>
                      <a:pPr marL="0" indent="0" algn="ctr" fontAlgn="base">
                        <a:buNone/>
                      </a:pPr>
                      <a:r>
                        <a:rPr lang="en-US" dirty="0" smtClean="0">
                          <a:solidFill>
                            <a:schemeClr val="tx1"/>
                          </a:solidFill>
                        </a:rPr>
                        <a:t> y</a:t>
                      </a:r>
                      <a:r>
                        <a:rPr lang="en-US" baseline="-25000" dirty="0" smtClean="0">
                          <a:solidFill>
                            <a:schemeClr val="tx1"/>
                          </a:solidFill>
                        </a:rPr>
                        <a:t>k+1 </a:t>
                      </a:r>
                      <a:r>
                        <a:rPr lang="en-US" dirty="0" smtClean="0">
                          <a:solidFill>
                            <a:schemeClr val="tx1"/>
                          </a:solidFill>
                        </a:rPr>
                        <a:t>= </a:t>
                      </a:r>
                      <a:r>
                        <a:rPr lang="en-US" dirty="0" err="1" smtClean="0">
                          <a:solidFill>
                            <a:schemeClr val="tx1"/>
                          </a:solidFill>
                        </a:rPr>
                        <a:t>y</a:t>
                      </a:r>
                      <a:r>
                        <a:rPr lang="en-US" baseline="-25000" dirty="0" err="1" smtClean="0">
                          <a:solidFill>
                            <a:schemeClr val="tx1"/>
                          </a:solidFill>
                        </a:rPr>
                        <a:t>k</a:t>
                      </a:r>
                      <a:r>
                        <a:rPr lang="en-US" dirty="0" smtClean="0">
                          <a:solidFill>
                            <a:schemeClr val="tx1"/>
                          </a:solidFill>
                        </a:rPr>
                        <a:t> + 1</a:t>
                      </a:r>
                    </a:p>
                    <a:p>
                      <a:pPr marL="0" indent="0" algn="ctr" fontAlgn="base">
                        <a:buNone/>
                      </a:pPr>
                      <a:r>
                        <a:rPr lang="en-US" dirty="0" smtClean="0">
                          <a:solidFill>
                            <a:schemeClr val="tx1"/>
                          </a:solidFill>
                        </a:rPr>
                        <a:t>=11+1</a:t>
                      </a:r>
                    </a:p>
                    <a:p>
                      <a:pPr marL="0" indent="0" algn="ctr" fontAlgn="base">
                        <a:buNone/>
                      </a:pPr>
                      <a:r>
                        <a:rPr lang="en-US" dirty="0" smtClean="0">
                          <a:solidFill>
                            <a:schemeClr val="tx1"/>
                          </a:solidFill>
                        </a:rPr>
                        <a:t>=12</a:t>
                      </a:r>
                    </a:p>
                    <a:p>
                      <a:pPr marL="0" indent="0" algn="ctr" fontAlgn="base">
                        <a:buNone/>
                      </a:pPr>
                      <a:r>
                        <a:rPr lang="en-US" dirty="0" smtClean="0">
                          <a:solidFill>
                            <a:srgbClr val="FF0000"/>
                          </a:solidFill>
                        </a:rPr>
                        <a:t>New points (6,12)</a:t>
                      </a:r>
                      <a:endParaRPr lang="en-US" dirty="0">
                        <a:solidFill>
                          <a:srgbClr val="FF0000"/>
                        </a:solidFill>
                      </a:endParaRPr>
                    </a:p>
                  </a:txBody>
                  <a:tcPr>
                    <a:solidFill>
                      <a:schemeClr val="accent2">
                        <a:lumMod val="40000"/>
                        <a:lumOff val="60000"/>
                      </a:schemeClr>
                    </a:solidFill>
                  </a:tcPr>
                </a:tc>
                <a:tc>
                  <a:txBody>
                    <a:bodyPr/>
                    <a:lstStyle/>
                    <a:p>
                      <a:pPr marL="0" indent="0" algn="ctr" fontAlgn="base">
                        <a:buNone/>
                      </a:pPr>
                      <a:r>
                        <a:rPr lang="en-US" dirty="0" smtClean="0">
                          <a:solidFill>
                            <a:schemeClr val="tx1"/>
                          </a:solidFill>
                        </a:rPr>
                        <a:t>x</a:t>
                      </a:r>
                      <a:r>
                        <a:rPr lang="en-US" baseline="-25000" dirty="0" smtClean="0">
                          <a:solidFill>
                            <a:schemeClr val="tx1"/>
                          </a:solidFill>
                        </a:rPr>
                        <a:t>k+1 </a:t>
                      </a:r>
                      <a:r>
                        <a:rPr lang="en-US" dirty="0" smtClean="0">
                          <a:solidFill>
                            <a:schemeClr val="tx1"/>
                          </a:solidFill>
                        </a:rPr>
                        <a:t>= </a:t>
                      </a:r>
                      <a:r>
                        <a:rPr lang="en-US" dirty="0" err="1" smtClean="0">
                          <a:solidFill>
                            <a:schemeClr val="tx1"/>
                          </a:solidFill>
                        </a:rPr>
                        <a:t>x</a:t>
                      </a:r>
                      <a:r>
                        <a:rPr lang="en-US" baseline="-25000" dirty="0" err="1" smtClean="0">
                          <a:solidFill>
                            <a:schemeClr val="tx1"/>
                          </a:solidFill>
                        </a:rPr>
                        <a:t>k</a:t>
                      </a:r>
                      <a:r>
                        <a:rPr lang="en-US" dirty="0" smtClean="0">
                          <a:solidFill>
                            <a:schemeClr val="tx1"/>
                          </a:solidFill>
                        </a:rPr>
                        <a:t> + 1</a:t>
                      </a:r>
                    </a:p>
                    <a:p>
                      <a:pPr marL="0" indent="0" algn="ctr" fontAlgn="base">
                        <a:buNone/>
                      </a:pPr>
                      <a:r>
                        <a:rPr lang="en-US" dirty="0" smtClean="0">
                          <a:solidFill>
                            <a:schemeClr val="tx1"/>
                          </a:solidFill>
                        </a:rPr>
                        <a:t>= 6+1</a:t>
                      </a:r>
                    </a:p>
                    <a:p>
                      <a:pPr marL="0" indent="0" algn="ctr" fontAlgn="base">
                        <a:buNone/>
                      </a:pPr>
                      <a:r>
                        <a:rPr lang="en-US" dirty="0" smtClean="0">
                          <a:solidFill>
                            <a:schemeClr val="tx1"/>
                          </a:solidFill>
                        </a:rPr>
                        <a:t>=7</a:t>
                      </a:r>
                    </a:p>
                    <a:p>
                      <a:pPr marL="0" indent="0" algn="ctr" fontAlgn="base">
                        <a:buNone/>
                      </a:pPr>
                      <a:r>
                        <a:rPr lang="en-US" dirty="0" smtClean="0">
                          <a:solidFill>
                            <a:schemeClr val="tx1"/>
                          </a:solidFill>
                        </a:rPr>
                        <a:t>y</a:t>
                      </a:r>
                      <a:r>
                        <a:rPr lang="en-US" baseline="-25000" dirty="0" smtClean="0">
                          <a:solidFill>
                            <a:schemeClr val="tx1"/>
                          </a:solidFill>
                        </a:rPr>
                        <a:t>k+1 </a:t>
                      </a:r>
                      <a:r>
                        <a:rPr lang="en-US" dirty="0" smtClean="0">
                          <a:solidFill>
                            <a:schemeClr val="tx1"/>
                          </a:solidFill>
                        </a:rPr>
                        <a:t>= </a:t>
                      </a:r>
                      <a:r>
                        <a:rPr lang="en-US" dirty="0" err="1" smtClean="0">
                          <a:solidFill>
                            <a:schemeClr val="tx1"/>
                          </a:solidFill>
                        </a:rPr>
                        <a:t>y</a:t>
                      </a:r>
                      <a:r>
                        <a:rPr lang="en-US" baseline="-25000" dirty="0" err="1" smtClean="0">
                          <a:solidFill>
                            <a:schemeClr val="tx1"/>
                          </a:solidFill>
                        </a:rPr>
                        <a:t>k</a:t>
                      </a:r>
                      <a:r>
                        <a:rPr lang="en-US" dirty="0" smtClean="0">
                          <a:solidFill>
                            <a:schemeClr val="tx1"/>
                          </a:solidFill>
                        </a:rPr>
                        <a:t> + 1</a:t>
                      </a:r>
                    </a:p>
                    <a:p>
                      <a:pPr marL="0" indent="0" algn="ctr" fontAlgn="base">
                        <a:buNone/>
                      </a:pPr>
                      <a:r>
                        <a:rPr lang="en-US" dirty="0" smtClean="0">
                          <a:solidFill>
                            <a:schemeClr val="tx1"/>
                          </a:solidFill>
                        </a:rPr>
                        <a:t>=12+1</a:t>
                      </a:r>
                    </a:p>
                    <a:p>
                      <a:pPr marL="0" indent="0" algn="ctr" fontAlgn="base">
                        <a:buNone/>
                      </a:pPr>
                      <a:r>
                        <a:rPr lang="en-US" dirty="0" smtClean="0">
                          <a:solidFill>
                            <a:schemeClr val="tx1"/>
                          </a:solidFill>
                        </a:rPr>
                        <a:t>=13</a:t>
                      </a:r>
                    </a:p>
                    <a:p>
                      <a:r>
                        <a:rPr lang="en-US" dirty="0" smtClean="0">
                          <a:solidFill>
                            <a:srgbClr val="FF0000"/>
                          </a:solidFill>
                        </a:rPr>
                        <a:t>New points (7,13)</a:t>
                      </a:r>
                      <a:endParaRPr lang="en-US" dirty="0">
                        <a:solidFill>
                          <a:srgbClr val="FF0000"/>
                        </a:solidFill>
                      </a:endParaRPr>
                    </a:p>
                  </a:txBody>
                  <a:tcPr>
                    <a:solidFill>
                      <a:schemeClr val="accent2">
                        <a:lumMod val="40000"/>
                        <a:lumOff val="60000"/>
                      </a:schemeClr>
                    </a:solidFill>
                  </a:tcPr>
                </a:tc>
              </a:tr>
              <a:tr h="2336800">
                <a:tc>
                  <a:txBody>
                    <a:bodyPr/>
                    <a:lstStyle/>
                    <a:p>
                      <a:pPr marL="0" indent="0" algn="ctr" fontAlgn="base">
                        <a:buNone/>
                      </a:pPr>
                      <a:r>
                        <a:rPr lang="en-US" dirty="0" smtClean="0"/>
                        <a:t>x</a:t>
                      </a:r>
                      <a:r>
                        <a:rPr lang="en-US" baseline="-25000" dirty="0" smtClean="0"/>
                        <a:t>k+1 </a:t>
                      </a:r>
                      <a:r>
                        <a:rPr lang="en-US" dirty="0" smtClean="0"/>
                        <a:t>= </a:t>
                      </a:r>
                      <a:r>
                        <a:rPr lang="en-US" dirty="0" err="1" smtClean="0"/>
                        <a:t>x</a:t>
                      </a:r>
                      <a:r>
                        <a:rPr lang="en-US" baseline="-25000" dirty="0" err="1" smtClean="0"/>
                        <a:t>k</a:t>
                      </a:r>
                      <a:r>
                        <a:rPr lang="en-US" dirty="0" smtClean="0"/>
                        <a:t> + 1</a:t>
                      </a:r>
                    </a:p>
                    <a:p>
                      <a:pPr marL="0" indent="0" algn="ctr" fontAlgn="base">
                        <a:buNone/>
                      </a:pPr>
                      <a:r>
                        <a:rPr lang="en-US" dirty="0" smtClean="0"/>
                        <a:t>= 7+1</a:t>
                      </a:r>
                    </a:p>
                    <a:p>
                      <a:pPr marL="0" indent="0" algn="ctr" fontAlgn="base">
                        <a:buNone/>
                      </a:pPr>
                      <a:r>
                        <a:rPr lang="en-US" dirty="0" smtClean="0"/>
                        <a:t>=8</a:t>
                      </a:r>
                    </a:p>
                    <a:p>
                      <a:pPr marL="0" indent="0" algn="ctr" fontAlgn="base">
                        <a:buNone/>
                      </a:pPr>
                      <a:r>
                        <a:rPr lang="en-US" dirty="0" smtClean="0"/>
                        <a:t>  y</a:t>
                      </a:r>
                      <a:r>
                        <a:rPr lang="en-US" baseline="-25000" dirty="0" smtClean="0"/>
                        <a:t>k+1 </a:t>
                      </a:r>
                      <a:r>
                        <a:rPr lang="en-US" dirty="0" smtClean="0"/>
                        <a:t>= </a:t>
                      </a:r>
                      <a:r>
                        <a:rPr lang="en-US" dirty="0" err="1" smtClean="0"/>
                        <a:t>y</a:t>
                      </a:r>
                      <a:r>
                        <a:rPr lang="en-US" baseline="-25000" dirty="0" err="1" smtClean="0"/>
                        <a:t>k</a:t>
                      </a:r>
                      <a:r>
                        <a:rPr lang="en-US" dirty="0" smtClean="0"/>
                        <a:t> + 1</a:t>
                      </a:r>
                    </a:p>
                    <a:p>
                      <a:pPr marL="0" indent="0" algn="ctr" fontAlgn="base">
                        <a:buNone/>
                      </a:pPr>
                      <a:r>
                        <a:rPr lang="en-US" dirty="0" smtClean="0"/>
                        <a:t>=13+1</a:t>
                      </a:r>
                    </a:p>
                    <a:p>
                      <a:pPr marL="0" indent="0" algn="ctr" fontAlgn="base">
                        <a:buNone/>
                      </a:pPr>
                      <a:r>
                        <a:rPr lang="en-US" dirty="0" smtClean="0"/>
                        <a:t>=14</a:t>
                      </a:r>
                    </a:p>
                    <a:p>
                      <a:r>
                        <a:rPr lang="en-US" dirty="0" smtClean="0">
                          <a:solidFill>
                            <a:srgbClr val="FF0000"/>
                          </a:solidFill>
                        </a:rPr>
                        <a:t>New points (8,14 )</a:t>
                      </a:r>
                    </a:p>
                    <a:p>
                      <a:endParaRPr lang="en-US" dirty="0"/>
                    </a:p>
                  </a:txBody>
                  <a:tcPr/>
                </a:tc>
                <a:tc>
                  <a:txBody>
                    <a:bodyPr/>
                    <a:lstStyle/>
                    <a:p>
                      <a:pPr marL="0" indent="0" algn="ctr" fontAlgn="base">
                        <a:buNone/>
                      </a:pPr>
                      <a:r>
                        <a:rPr lang="en-US" dirty="0" smtClean="0"/>
                        <a:t>x</a:t>
                      </a:r>
                      <a:r>
                        <a:rPr lang="en-US" baseline="-25000" dirty="0" smtClean="0"/>
                        <a:t>k+1 </a:t>
                      </a:r>
                      <a:r>
                        <a:rPr lang="en-US" dirty="0" smtClean="0"/>
                        <a:t>= </a:t>
                      </a:r>
                      <a:r>
                        <a:rPr lang="en-US" dirty="0" err="1" smtClean="0"/>
                        <a:t>x</a:t>
                      </a:r>
                      <a:r>
                        <a:rPr lang="en-US" baseline="-25000" dirty="0" err="1" smtClean="0"/>
                        <a:t>k</a:t>
                      </a:r>
                      <a:r>
                        <a:rPr lang="en-US" dirty="0" smtClean="0"/>
                        <a:t> + 1</a:t>
                      </a:r>
                    </a:p>
                    <a:p>
                      <a:pPr marL="0" indent="0" algn="ctr" fontAlgn="base">
                        <a:buNone/>
                      </a:pPr>
                      <a:r>
                        <a:rPr lang="en-US" dirty="0" smtClean="0"/>
                        <a:t>= 8+1</a:t>
                      </a:r>
                    </a:p>
                    <a:p>
                      <a:pPr marL="0" indent="0" algn="ctr" fontAlgn="base">
                        <a:buNone/>
                      </a:pPr>
                      <a:r>
                        <a:rPr lang="en-US" dirty="0" smtClean="0"/>
                        <a:t>=9</a:t>
                      </a:r>
                    </a:p>
                    <a:p>
                      <a:pPr marL="0" indent="0" algn="ctr" fontAlgn="base">
                        <a:buNone/>
                      </a:pPr>
                      <a:r>
                        <a:rPr lang="en-US" dirty="0" smtClean="0"/>
                        <a:t>  y</a:t>
                      </a:r>
                      <a:r>
                        <a:rPr lang="en-US" baseline="-25000" dirty="0" smtClean="0"/>
                        <a:t>k+1 </a:t>
                      </a:r>
                      <a:r>
                        <a:rPr lang="en-US" dirty="0" smtClean="0"/>
                        <a:t>= </a:t>
                      </a:r>
                      <a:r>
                        <a:rPr lang="en-US" dirty="0" err="1" smtClean="0"/>
                        <a:t>y</a:t>
                      </a:r>
                      <a:r>
                        <a:rPr lang="en-US" baseline="-25000" dirty="0" err="1" smtClean="0"/>
                        <a:t>k</a:t>
                      </a:r>
                      <a:r>
                        <a:rPr lang="en-US" dirty="0" smtClean="0"/>
                        <a:t> + 1</a:t>
                      </a:r>
                    </a:p>
                    <a:p>
                      <a:pPr marL="0" indent="0" algn="ctr" fontAlgn="base">
                        <a:buNone/>
                      </a:pPr>
                      <a:r>
                        <a:rPr lang="en-US" dirty="0" smtClean="0"/>
                        <a:t>=14+1</a:t>
                      </a:r>
                    </a:p>
                    <a:p>
                      <a:pPr marL="0" indent="0" algn="ctr" fontAlgn="base">
                        <a:buNone/>
                      </a:pPr>
                      <a:r>
                        <a:rPr lang="en-US" dirty="0" smtClean="0"/>
                        <a:t>=15 </a:t>
                      </a:r>
                    </a:p>
                    <a:p>
                      <a:r>
                        <a:rPr lang="en-US" dirty="0" smtClean="0">
                          <a:solidFill>
                            <a:srgbClr val="FF0000"/>
                          </a:solidFill>
                        </a:rPr>
                        <a:t>New points (9,15 </a:t>
                      </a:r>
                      <a:r>
                        <a:rPr lang="en-US" dirty="0" smtClean="0"/>
                        <a:t>)</a:t>
                      </a:r>
                    </a:p>
                    <a:p>
                      <a:endParaRPr lang="en-US" dirty="0"/>
                    </a:p>
                  </a:txBody>
                  <a:tcPr/>
                </a:tc>
                <a:tc>
                  <a:txBody>
                    <a:bodyPr/>
                    <a:lstStyle/>
                    <a:p>
                      <a:pPr marL="0" indent="0" algn="ctr" fontAlgn="base">
                        <a:buNone/>
                      </a:pPr>
                      <a:r>
                        <a:rPr lang="en-US" dirty="0" smtClean="0"/>
                        <a:t>x</a:t>
                      </a:r>
                      <a:r>
                        <a:rPr lang="en-US" baseline="-25000" dirty="0" smtClean="0"/>
                        <a:t>k+1 </a:t>
                      </a:r>
                      <a:r>
                        <a:rPr lang="en-US" dirty="0" smtClean="0"/>
                        <a:t>= </a:t>
                      </a:r>
                      <a:r>
                        <a:rPr lang="en-US" dirty="0" err="1" smtClean="0"/>
                        <a:t>x</a:t>
                      </a:r>
                      <a:r>
                        <a:rPr lang="en-US" baseline="-25000" dirty="0" err="1" smtClean="0"/>
                        <a:t>k</a:t>
                      </a:r>
                      <a:r>
                        <a:rPr lang="en-US" dirty="0" smtClean="0"/>
                        <a:t> + 1</a:t>
                      </a:r>
                    </a:p>
                    <a:p>
                      <a:pPr marL="0" indent="0" algn="ctr" fontAlgn="base">
                        <a:buNone/>
                      </a:pPr>
                      <a:r>
                        <a:rPr lang="en-US" dirty="0" smtClean="0"/>
                        <a:t>= 9+1</a:t>
                      </a:r>
                    </a:p>
                    <a:p>
                      <a:pPr marL="0" indent="0" algn="ctr" fontAlgn="base">
                        <a:buNone/>
                      </a:pPr>
                      <a:r>
                        <a:rPr lang="en-US" dirty="0" smtClean="0"/>
                        <a:t>=10</a:t>
                      </a:r>
                    </a:p>
                    <a:p>
                      <a:pPr marL="0" indent="0" algn="ctr" fontAlgn="base">
                        <a:buNone/>
                      </a:pPr>
                      <a:r>
                        <a:rPr lang="en-US" dirty="0" smtClean="0"/>
                        <a:t>  y</a:t>
                      </a:r>
                      <a:r>
                        <a:rPr lang="en-US" baseline="-25000" dirty="0" smtClean="0"/>
                        <a:t>k+1 </a:t>
                      </a:r>
                      <a:r>
                        <a:rPr lang="en-US" dirty="0" smtClean="0"/>
                        <a:t>= </a:t>
                      </a:r>
                      <a:r>
                        <a:rPr lang="en-US" dirty="0" err="1" smtClean="0"/>
                        <a:t>y</a:t>
                      </a:r>
                      <a:r>
                        <a:rPr lang="en-US" baseline="-25000" dirty="0" err="1" smtClean="0"/>
                        <a:t>k</a:t>
                      </a:r>
                      <a:r>
                        <a:rPr lang="en-US" dirty="0" smtClean="0"/>
                        <a:t> + 1</a:t>
                      </a:r>
                    </a:p>
                    <a:p>
                      <a:pPr marL="0" indent="0" algn="ctr" fontAlgn="base">
                        <a:buNone/>
                      </a:pPr>
                      <a:r>
                        <a:rPr lang="en-US" dirty="0" smtClean="0"/>
                        <a:t>=15+1</a:t>
                      </a:r>
                    </a:p>
                    <a:p>
                      <a:pPr marL="0" indent="0" algn="ctr" fontAlgn="base">
                        <a:buNone/>
                      </a:pPr>
                      <a:r>
                        <a:rPr lang="en-US" dirty="0" smtClean="0"/>
                        <a:t>=16 </a:t>
                      </a:r>
                    </a:p>
                    <a:p>
                      <a:r>
                        <a:rPr lang="en-US" dirty="0" smtClean="0">
                          <a:solidFill>
                            <a:srgbClr val="FF0000"/>
                          </a:solidFill>
                        </a:rPr>
                        <a:t>New points (10,16 )</a:t>
                      </a:r>
                    </a:p>
                    <a:p>
                      <a:endParaRPr lang="en-US" dirty="0"/>
                    </a:p>
                  </a:txBody>
                  <a:tcPr/>
                </a:tc>
                <a:tc>
                  <a:txBody>
                    <a:bodyPr/>
                    <a:lstStyle/>
                    <a:p>
                      <a:pPr marL="0" indent="0" algn="ctr" fontAlgn="base">
                        <a:buNone/>
                      </a:pPr>
                      <a:r>
                        <a:rPr lang="en-US" dirty="0" smtClean="0"/>
                        <a:t>x</a:t>
                      </a:r>
                      <a:r>
                        <a:rPr lang="en-US" baseline="-25000" dirty="0" smtClean="0"/>
                        <a:t>k+1 </a:t>
                      </a:r>
                      <a:r>
                        <a:rPr lang="en-US" dirty="0" smtClean="0"/>
                        <a:t>= </a:t>
                      </a:r>
                      <a:r>
                        <a:rPr lang="en-US" dirty="0" err="1" smtClean="0"/>
                        <a:t>x</a:t>
                      </a:r>
                      <a:r>
                        <a:rPr lang="en-US" baseline="-25000" dirty="0" err="1" smtClean="0"/>
                        <a:t>k</a:t>
                      </a:r>
                      <a:r>
                        <a:rPr lang="en-US" dirty="0" smtClean="0"/>
                        <a:t> + 1</a:t>
                      </a:r>
                    </a:p>
                    <a:p>
                      <a:pPr marL="0" indent="0" algn="ctr" fontAlgn="base">
                        <a:buNone/>
                      </a:pPr>
                      <a:r>
                        <a:rPr lang="en-US" dirty="0" smtClean="0"/>
                        <a:t>= 10+1</a:t>
                      </a:r>
                    </a:p>
                    <a:p>
                      <a:pPr marL="0" indent="0" algn="ctr" fontAlgn="base">
                        <a:buNone/>
                      </a:pPr>
                      <a:r>
                        <a:rPr lang="en-US" dirty="0" smtClean="0"/>
                        <a:t>=11</a:t>
                      </a:r>
                    </a:p>
                    <a:p>
                      <a:pPr marL="0" indent="0" algn="ctr" fontAlgn="base">
                        <a:buNone/>
                      </a:pPr>
                      <a:r>
                        <a:rPr lang="en-US" dirty="0" smtClean="0"/>
                        <a:t>  y</a:t>
                      </a:r>
                      <a:r>
                        <a:rPr lang="en-US" baseline="-25000" dirty="0" smtClean="0"/>
                        <a:t>k+1 </a:t>
                      </a:r>
                      <a:r>
                        <a:rPr lang="en-US" dirty="0" smtClean="0"/>
                        <a:t>= </a:t>
                      </a:r>
                      <a:r>
                        <a:rPr lang="en-US" dirty="0" err="1" smtClean="0"/>
                        <a:t>y</a:t>
                      </a:r>
                      <a:r>
                        <a:rPr lang="en-US" baseline="-25000" dirty="0" err="1" smtClean="0"/>
                        <a:t>k</a:t>
                      </a:r>
                      <a:r>
                        <a:rPr lang="en-US" dirty="0" smtClean="0"/>
                        <a:t> + 1</a:t>
                      </a:r>
                    </a:p>
                    <a:p>
                      <a:pPr marL="0" indent="0" algn="ctr" fontAlgn="base">
                        <a:buNone/>
                      </a:pPr>
                      <a:r>
                        <a:rPr lang="en-US" dirty="0" smtClean="0"/>
                        <a:t>=16+1</a:t>
                      </a:r>
                    </a:p>
                    <a:p>
                      <a:pPr marL="0" indent="0" algn="ctr" fontAlgn="base">
                        <a:buNone/>
                      </a:pPr>
                      <a:r>
                        <a:rPr lang="en-US" dirty="0" smtClean="0"/>
                        <a:t>=17</a:t>
                      </a:r>
                    </a:p>
                    <a:p>
                      <a:r>
                        <a:rPr lang="en-US" dirty="0" smtClean="0">
                          <a:solidFill>
                            <a:srgbClr val="FF0000"/>
                          </a:solidFill>
                        </a:rPr>
                        <a:t>New points (11,17 )</a:t>
                      </a:r>
                    </a:p>
                    <a:p>
                      <a:pPr marL="0" indent="0" algn="ctr" fontAlgn="base">
                        <a:buNone/>
                      </a:pP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59388075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Dda</a:t>
            </a:r>
            <a:r>
              <a:rPr lang="en-US" dirty="0"/>
              <a:t> algorithm example</a:t>
            </a:r>
          </a:p>
        </p:txBody>
      </p:sp>
      <p:sp>
        <p:nvSpPr>
          <p:cNvPr id="3" name="Content Placeholder 2"/>
          <p:cNvSpPr>
            <a:spLocks noGrp="1"/>
          </p:cNvSpPr>
          <p:nvPr>
            <p:ph idx="1"/>
          </p:nvPr>
        </p:nvSpPr>
        <p:spPr/>
        <p:txBody>
          <a:bodyPr/>
          <a:lstStyle/>
          <a:p>
            <a:pPr fontAlgn="base"/>
            <a:r>
              <a:rPr lang="en-US" b="1" dirty="0"/>
              <a:t>Step 4: </a:t>
            </a:r>
            <a:r>
              <a:rPr lang="en-US" dirty="0"/>
              <a:t>We will repeat step 3 until we get the endpoints of the line.</a:t>
            </a:r>
          </a:p>
          <a:p>
            <a:pPr fontAlgn="base"/>
            <a:r>
              <a:rPr lang="en-US" b="1" dirty="0"/>
              <a:t>Step 5:</a:t>
            </a:r>
            <a:r>
              <a:rPr lang="en-US" dirty="0"/>
              <a:t> Stop.</a:t>
            </a:r>
          </a:p>
          <a:p>
            <a:endParaRPr lang="en-US" dirty="0"/>
          </a:p>
        </p:txBody>
      </p:sp>
    </p:spTree>
    <p:extLst>
      <p:ext uri="{BB962C8B-B14F-4D97-AF65-F5344CB8AC3E}">
        <p14:creationId xmlns:p14="http://schemas.microsoft.com/office/powerpoint/2010/main" val="331151503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Dda</a:t>
            </a:r>
            <a:r>
              <a:rPr lang="en-US" dirty="0"/>
              <a:t> algorithm example</a:t>
            </a:r>
          </a:p>
        </p:txBody>
      </p:sp>
      <p:graphicFrame>
        <p:nvGraphicFramePr>
          <p:cNvPr id="4" name="Content Placeholder 3"/>
          <p:cNvGraphicFramePr>
            <a:graphicFrameLocks noGrp="1"/>
          </p:cNvGraphicFramePr>
          <p:nvPr>
            <p:ph idx="1"/>
          </p:nvPr>
        </p:nvGraphicFramePr>
        <p:xfrm>
          <a:off x="1059432" y="1981041"/>
          <a:ext cx="7025135" cy="4297680"/>
        </p:xfrm>
        <a:graphic>
          <a:graphicData uri="http://schemas.openxmlformats.org/drawingml/2006/table">
            <a:tbl>
              <a:tblPr/>
              <a:tblGrid>
                <a:gridCol w="1405027"/>
                <a:gridCol w="1405027"/>
                <a:gridCol w="1405027"/>
                <a:gridCol w="1405027"/>
                <a:gridCol w="1405027"/>
              </a:tblGrid>
              <a:tr h="0">
                <a:tc>
                  <a:txBody>
                    <a:bodyPr/>
                    <a:lstStyle/>
                    <a:p>
                      <a:r>
                        <a:rPr lang="en-US">
                          <a:effectLst/>
                        </a:rPr>
                        <a:t> </a:t>
                      </a:r>
                      <a:r>
                        <a:rPr lang="en-US" b="1">
                          <a:effectLst/>
                        </a:rPr>
                        <a:t>x</a:t>
                      </a:r>
                      <a:r>
                        <a:rPr lang="en-US" b="1" baseline="-25000">
                          <a:effectLst/>
                        </a:rPr>
                        <a:t>k</a:t>
                      </a:r>
                      <a:endParaRPr lang="en-US">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a:effectLst/>
                        </a:rPr>
                        <a:t>         </a:t>
                      </a:r>
                      <a:r>
                        <a:rPr lang="en-US" b="1">
                          <a:effectLst/>
                        </a:rPr>
                        <a:t>y</a:t>
                      </a:r>
                      <a:r>
                        <a:rPr lang="en-US" b="1" baseline="-25000">
                          <a:effectLst/>
                        </a:rPr>
                        <a:t>k</a:t>
                      </a:r>
                      <a:endParaRPr lang="en-US">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a:effectLst/>
                        </a:rPr>
                        <a:t>         </a:t>
                      </a:r>
                      <a:r>
                        <a:rPr lang="en-US" b="1">
                          <a:effectLst/>
                        </a:rPr>
                        <a:t>x</a:t>
                      </a:r>
                      <a:r>
                        <a:rPr lang="en-US" b="1" baseline="-25000">
                          <a:effectLst/>
                        </a:rPr>
                        <a:t>k+1</a:t>
                      </a:r>
                      <a:endParaRPr lang="en-US">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a:effectLst/>
                        </a:rPr>
                        <a:t>          </a:t>
                      </a:r>
                      <a:r>
                        <a:rPr lang="en-US" b="1">
                          <a:effectLst/>
                        </a:rPr>
                        <a:t>y</a:t>
                      </a:r>
                      <a:r>
                        <a:rPr lang="en-US" b="1" baseline="-25000">
                          <a:effectLst/>
                        </a:rPr>
                        <a:t>k+1</a:t>
                      </a:r>
                      <a:endParaRPr lang="en-US">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a:effectLst/>
                        </a:rPr>
                        <a:t>    </a:t>
                      </a:r>
                      <a:r>
                        <a:rPr lang="en-US" b="1">
                          <a:effectLst/>
                        </a:rPr>
                        <a:t>(x</a:t>
                      </a:r>
                      <a:r>
                        <a:rPr lang="en-US" b="1" baseline="-25000">
                          <a:effectLst/>
                        </a:rPr>
                        <a:t>k+1</a:t>
                      </a:r>
                      <a:r>
                        <a:rPr lang="en-US" b="1">
                          <a:effectLst/>
                        </a:rPr>
                        <a:t>, y</a:t>
                      </a:r>
                      <a:r>
                        <a:rPr lang="en-US" b="1" baseline="-25000">
                          <a:effectLst/>
                        </a:rPr>
                        <a:t>k+1</a:t>
                      </a:r>
                      <a:r>
                        <a:rPr lang="en-US" b="1">
                          <a:effectLst/>
                        </a:rPr>
                        <a:t>)</a:t>
                      </a:r>
                      <a:endParaRPr lang="en-US">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r>
              <a:tr h="0">
                <a:tc>
                  <a:txBody>
                    <a:bodyPr/>
                    <a:lstStyle/>
                    <a:p>
                      <a:r>
                        <a:rPr lang="en-US">
                          <a:effectLst/>
                        </a:rPr>
                        <a:t>1</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7</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2</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8</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(2, 8)</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r>
              <a:tr h="0">
                <a:tc>
                  <a:txBody>
                    <a:bodyPr/>
                    <a:lstStyle/>
                    <a:p>
                      <a:r>
                        <a:rPr lang="en-US">
                          <a:effectLst/>
                        </a:rPr>
                        <a:t> </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a:effectLst/>
                        </a:rPr>
                        <a:t> </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a:effectLst/>
                        </a:rPr>
                        <a:t>3</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a:effectLst/>
                        </a:rPr>
                        <a:t>9</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a:effectLst/>
                        </a:rPr>
                        <a:t>(3, 9)</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r>
              <a:tr h="0">
                <a:tc>
                  <a:txBody>
                    <a:bodyPr/>
                    <a:lstStyle/>
                    <a:p>
                      <a:r>
                        <a:rPr lang="en-US">
                          <a:effectLst/>
                        </a:rPr>
                        <a:t> </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4</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10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(4, 10)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r>
              <a:tr h="0">
                <a:tc>
                  <a:txBody>
                    <a:bodyPr/>
                    <a:lstStyle/>
                    <a:p>
                      <a:r>
                        <a:rPr lang="en-US">
                          <a:effectLst/>
                        </a:rPr>
                        <a:t> </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a:effectLst/>
                        </a:rPr>
                        <a:t> </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a:effectLst/>
                        </a:rPr>
                        <a:t>5</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a:effectLst/>
                        </a:rPr>
                        <a:t>11</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a:effectLst/>
                        </a:rPr>
                        <a:t>(5, 11)</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r>
              <a:tr h="0">
                <a:tc>
                  <a:txBody>
                    <a:bodyPr/>
                    <a:lstStyle/>
                    <a:p>
                      <a:r>
                        <a:rPr lang="en-US">
                          <a:effectLst/>
                        </a:rPr>
                        <a:t> </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6</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12</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(6, 12)</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r>
              <a:tr h="0">
                <a:tc>
                  <a:txBody>
                    <a:bodyPr/>
                    <a:lstStyle/>
                    <a:p>
                      <a:r>
                        <a:rPr lang="en-US">
                          <a:effectLst/>
                        </a:rPr>
                        <a:t> </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a:effectLst/>
                        </a:rPr>
                        <a:t> </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a:effectLst/>
                        </a:rPr>
                        <a:t>7</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a:effectLst/>
                        </a:rPr>
                        <a:t>13</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a:effectLst/>
                        </a:rPr>
                        <a:t>(7, 13)</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r>
              <a:tr h="0">
                <a:tc>
                  <a:txBody>
                    <a:bodyPr/>
                    <a:lstStyle/>
                    <a:p>
                      <a:r>
                        <a:rPr lang="en-US">
                          <a:effectLst/>
                        </a:rPr>
                        <a:t> </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8</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14</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(8, 14)</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r>
              <a:tr h="0">
                <a:tc>
                  <a:txBody>
                    <a:bodyPr/>
                    <a:lstStyle/>
                    <a:p>
                      <a:r>
                        <a:rPr lang="en-US">
                          <a:effectLst/>
                        </a:rPr>
                        <a:t> </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a:effectLst/>
                        </a:rPr>
                        <a:t> </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a:effectLst/>
                        </a:rPr>
                        <a:t>9</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a:effectLst/>
                        </a:rPr>
                        <a:t>15</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c>
                  <a:txBody>
                    <a:bodyPr/>
                    <a:lstStyle/>
                    <a:p>
                      <a:r>
                        <a:rPr lang="en-US">
                          <a:effectLst/>
                        </a:rPr>
                        <a:t>(9, 15)</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BEB"/>
                    </a:solidFill>
                  </a:tcPr>
                </a:tc>
              </a:tr>
              <a:tr h="0">
                <a:tc>
                  <a:txBody>
                    <a:bodyPr/>
                    <a:lstStyle/>
                    <a:p>
                      <a:r>
                        <a:rPr lang="en-US">
                          <a:effectLst/>
                        </a:rPr>
                        <a:t> </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 </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10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16</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(10, 16)</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r>
              <a:tr h="0">
                <a:tc>
                  <a:txBody>
                    <a:bodyPr/>
                    <a:lstStyle/>
                    <a:p>
                      <a:r>
                        <a:rPr lang="en-US">
                          <a:effectLst/>
                        </a:rPr>
                        <a:t> </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BEB"/>
                    </a:solidFill>
                  </a:tcPr>
                </a:tc>
                <a:tc>
                  <a:txBody>
                    <a:bodyPr/>
                    <a:lstStyle/>
                    <a:p>
                      <a:r>
                        <a:rPr lang="en-US">
                          <a:effectLst/>
                        </a:rPr>
                        <a:t> </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BEB"/>
                    </a:solidFill>
                  </a:tcPr>
                </a:tc>
                <a:tc>
                  <a:txBody>
                    <a:bodyPr/>
                    <a:lstStyle/>
                    <a:p>
                      <a:r>
                        <a:rPr lang="en-US">
                          <a:effectLst/>
                        </a:rPr>
                        <a:t>11</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BEB"/>
                    </a:solidFill>
                  </a:tcPr>
                </a:tc>
                <a:tc>
                  <a:txBody>
                    <a:bodyPr/>
                    <a:lstStyle/>
                    <a:p>
                      <a:r>
                        <a:rPr lang="en-US">
                          <a:effectLst/>
                        </a:rPr>
                        <a:t>17</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BEB"/>
                    </a:solidFill>
                  </a:tcPr>
                </a:tc>
                <a:tc>
                  <a:txBody>
                    <a:bodyPr/>
                    <a:lstStyle/>
                    <a:p>
                      <a:r>
                        <a:rPr lang="en-US" dirty="0">
                          <a:effectLst/>
                        </a:rPr>
                        <a:t>(11, 17)</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BEB"/>
                    </a:solidFill>
                  </a:tcPr>
                </a:tc>
              </a:tr>
            </a:tbl>
          </a:graphicData>
        </a:graphic>
      </p:graphicFrame>
    </p:spTree>
    <p:extLst>
      <p:ext uri="{BB962C8B-B14F-4D97-AF65-F5344CB8AC3E}">
        <p14:creationId xmlns:p14="http://schemas.microsoft.com/office/powerpoint/2010/main" val="192041380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Dda</a:t>
            </a:r>
            <a:r>
              <a:rPr lang="en-US" dirty="0"/>
              <a:t> algorithm example</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1" y="2196306"/>
            <a:ext cx="685800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12395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Dda</a:t>
            </a:r>
            <a:r>
              <a:rPr lang="en-US" dirty="0"/>
              <a:t> </a:t>
            </a:r>
            <a:r>
              <a:rPr lang="en-US" dirty="0" smtClean="0"/>
              <a:t>algorithm cont..</a:t>
            </a:r>
            <a:endParaRPr lang="en-US" dirty="0"/>
          </a:p>
        </p:txBody>
      </p:sp>
      <p:sp>
        <p:nvSpPr>
          <p:cNvPr id="3" name="Content Placeholder 2"/>
          <p:cNvSpPr>
            <a:spLocks noGrp="1"/>
          </p:cNvSpPr>
          <p:nvPr>
            <p:ph sz="quarter" idx="1"/>
          </p:nvPr>
        </p:nvSpPr>
        <p:spPr/>
        <p:txBody>
          <a:bodyPr/>
          <a:lstStyle/>
          <a:p>
            <a:pPr marL="0" indent="0" algn="just">
              <a:buNone/>
            </a:pPr>
            <a:r>
              <a:rPr lang="en-US" b="1" dirty="0"/>
              <a:t>Advantages of Digital Differential Analyze</a:t>
            </a:r>
          </a:p>
          <a:p>
            <a:pPr algn="just"/>
            <a:r>
              <a:rPr lang="en-US" dirty="0"/>
              <a:t>It is a faster method than method of using direct use of line equation.</a:t>
            </a:r>
          </a:p>
          <a:p>
            <a:pPr algn="just"/>
            <a:r>
              <a:rPr lang="en-US" dirty="0"/>
              <a:t>This method does not use multiplication theorem.</a:t>
            </a:r>
          </a:p>
          <a:p>
            <a:pPr algn="just"/>
            <a:r>
              <a:rPr lang="en-US" dirty="0"/>
              <a:t>It allows us to detect the change in the value of x and y ,so plotting of same point twice is not possible.</a:t>
            </a:r>
          </a:p>
          <a:p>
            <a:pPr algn="just"/>
            <a:r>
              <a:rPr lang="en-US" dirty="0"/>
              <a:t>This method gives overflow indication when a point is repositioned.</a:t>
            </a:r>
          </a:p>
          <a:p>
            <a:pPr algn="just"/>
            <a:r>
              <a:rPr lang="en-US" dirty="0"/>
              <a:t>It is an easy method because each step involves just two additions.</a:t>
            </a:r>
          </a:p>
        </p:txBody>
      </p:sp>
    </p:spTree>
    <p:extLst>
      <p:ext uri="{BB962C8B-B14F-4D97-AF65-F5344CB8AC3E}">
        <p14:creationId xmlns:p14="http://schemas.microsoft.com/office/powerpoint/2010/main" val="1918432609"/>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Dda</a:t>
            </a:r>
            <a:r>
              <a:rPr lang="en-US" dirty="0"/>
              <a:t> </a:t>
            </a:r>
            <a:r>
              <a:rPr lang="en-US" dirty="0" smtClean="0"/>
              <a:t>algorithm cont..</a:t>
            </a:r>
            <a:endParaRPr lang="en-US" dirty="0"/>
          </a:p>
        </p:txBody>
      </p:sp>
      <p:sp>
        <p:nvSpPr>
          <p:cNvPr id="3" name="Content Placeholder 2"/>
          <p:cNvSpPr>
            <a:spLocks noGrp="1"/>
          </p:cNvSpPr>
          <p:nvPr>
            <p:ph sz="quarter" idx="1"/>
          </p:nvPr>
        </p:nvSpPr>
        <p:spPr>
          <a:xfrm>
            <a:off x="457200" y="1600200"/>
            <a:ext cx="7772400" cy="4873752"/>
          </a:xfrm>
        </p:spPr>
        <p:txBody>
          <a:bodyPr/>
          <a:lstStyle/>
          <a:p>
            <a:pPr marL="0" indent="0" algn="just" fontAlgn="base">
              <a:buNone/>
            </a:pPr>
            <a:r>
              <a:rPr lang="en-US" b="1" dirty="0"/>
              <a:t>Disadvantages of Digital Differential Analyzer</a:t>
            </a:r>
          </a:p>
          <a:p>
            <a:pPr algn="just" fontAlgn="base"/>
            <a:r>
              <a:rPr lang="en-US" dirty="0"/>
              <a:t>The floating-point arithmetic implementation of the Digital Differential Analyzer is time-consuming. </a:t>
            </a:r>
          </a:p>
          <a:p>
            <a:pPr algn="just" fontAlgn="base"/>
            <a:r>
              <a:rPr lang="en-US" dirty="0"/>
              <a:t>The method of round-off is also time-consuming.</a:t>
            </a:r>
          </a:p>
          <a:p>
            <a:pPr algn="just" fontAlgn="base"/>
            <a:r>
              <a:rPr lang="en-US" dirty="0"/>
              <a:t>Sometimes the point position is not accurate.</a:t>
            </a:r>
          </a:p>
          <a:p>
            <a:pPr algn="just"/>
            <a:endParaRPr lang="en-US" dirty="0"/>
          </a:p>
          <a:p>
            <a:pPr algn="just"/>
            <a:endParaRPr lang="en-US" dirty="0"/>
          </a:p>
        </p:txBody>
      </p:sp>
    </p:spTree>
    <p:extLst>
      <p:ext uri="{BB962C8B-B14F-4D97-AF65-F5344CB8AC3E}">
        <p14:creationId xmlns:p14="http://schemas.microsoft.com/office/powerpoint/2010/main" val="19184326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graphics gives solution</a:t>
            </a:r>
            <a:endParaRPr lang="en-US" dirty="0"/>
          </a:p>
        </p:txBody>
      </p:sp>
      <p:sp>
        <p:nvSpPr>
          <p:cNvPr id="3" name="Content Placeholder 2"/>
          <p:cNvSpPr>
            <a:spLocks noGrp="1"/>
          </p:cNvSpPr>
          <p:nvPr>
            <p:ph sz="quarter" idx="1"/>
          </p:nvPr>
        </p:nvSpPr>
        <p:spPr/>
        <p:txBody>
          <a:bodyPr/>
          <a:lstStyle/>
          <a:p>
            <a:pPr marL="457200" indent="-457200">
              <a:buAutoNum type="arabicPeriod"/>
            </a:pPr>
            <a:r>
              <a:rPr lang="en-US" dirty="0" smtClean="0"/>
              <a:t>Ways that make or try to make optimal resource usage for a given platform.</a:t>
            </a:r>
          </a:p>
          <a:p>
            <a:pPr marL="0" indent="0">
              <a:buNone/>
            </a:pPr>
            <a:r>
              <a:rPr lang="en-US" dirty="0" smtClean="0"/>
              <a:t>example:- displaying something on mobile phone requires techniques different from displaying on desktop- due to difference in CPU speed, memory capacity and power consumption issues in two platforms.</a:t>
            </a:r>
            <a:endParaRPr lang="en-US" dirty="0"/>
          </a:p>
        </p:txBody>
      </p:sp>
    </p:spTree>
    <p:extLst>
      <p:ext uri="{BB962C8B-B14F-4D97-AF65-F5344CB8AC3E}">
        <p14:creationId xmlns:p14="http://schemas.microsoft.com/office/powerpoint/2010/main" val="241211536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sz="quarter" idx="1"/>
          </p:nvPr>
        </p:nvSpPr>
        <p:spPr/>
        <p:txBody>
          <a:bodyPr/>
          <a:lstStyle/>
          <a:p>
            <a:pPr marL="457200" indent="-457200">
              <a:buAutoNum type="arabicPeriod"/>
            </a:pPr>
            <a:r>
              <a:rPr lang="en-US" dirty="0" smtClean="0"/>
              <a:t>Draw a line from (1, 1) to( 8, 7) using DDA algorithm.</a:t>
            </a:r>
          </a:p>
          <a:p>
            <a:pPr marL="457200" indent="-457200">
              <a:buFont typeface="Wingdings"/>
              <a:buAutoNum type="arabicPeriod"/>
            </a:pPr>
            <a:r>
              <a:rPr lang="en-US" dirty="0"/>
              <a:t>Draw a line from </a:t>
            </a:r>
            <a:r>
              <a:rPr lang="en-US" dirty="0" smtClean="0"/>
              <a:t>(0, 0) </a:t>
            </a:r>
            <a:r>
              <a:rPr lang="en-US" dirty="0"/>
              <a:t>to( </a:t>
            </a:r>
            <a:r>
              <a:rPr lang="en-US" dirty="0" smtClean="0"/>
              <a:t>4, 6) </a:t>
            </a:r>
            <a:r>
              <a:rPr lang="en-US" dirty="0"/>
              <a:t>using DDA algorithm.</a:t>
            </a:r>
          </a:p>
          <a:p>
            <a:pPr marL="457200" indent="-457200">
              <a:buAutoNum type="arabicPeriod"/>
            </a:pPr>
            <a:endParaRPr lang="en-US" dirty="0"/>
          </a:p>
        </p:txBody>
      </p:sp>
    </p:spTree>
    <p:extLst>
      <p:ext uri="{BB962C8B-B14F-4D97-AF65-F5344CB8AC3E}">
        <p14:creationId xmlns:p14="http://schemas.microsoft.com/office/powerpoint/2010/main" val="315708832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quarter" idx="4294967295"/>
          </p:nvPr>
        </p:nvSpPr>
        <p:spPr>
          <a:xfrm>
            <a:off x="457200" y="6245225"/>
            <a:ext cx="2133600" cy="476250"/>
          </a:xfrm>
          <a:prstGeom prst="rect">
            <a:avLst/>
          </a:prstGeom>
        </p:spPr>
        <p:txBody>
          <a:bodyPr/>
          <a:lstStyle/>
          <a:p>
            <a:pPr>
              <a:defRPr/>
            </a:pPr>
            <a:fld id="{D4FD568E-E073-465A-8680-594F03660F0D}" type="datetime4">
              <a:rPr lang="en-US"/>
              <a:pPr>
                <a:defRPr/>
              </a:pPr>
              <a:t>September 9, 2022</a:t>
            </a:fld>
            <a:endParaRPr lang="en-US"/>
          </a:p>
        </p:txBody>
      </p:sp>
      <p:sp>
        <p:nvSpPr>
          <p:cNvPr id="6" name="Footer Placeholder 4"/>
          <p:cNvSpPr>
            <a:spLocks noGrp="1"/>
          </p:cNvSpPr>
          <p:nvPr>
            <p:ph type="ftr" sz="quarter" idx="4294967295"/>
          </p:nvPr>
        </p:nvSpPr>
        <p:spPr>
          <a:xfrm>
            <a:off x="3124200" y="6245225"/>
            <a:ext cx="2895600" cy="476250"/>
          </a:xfrm>
          <a:prstGeom prst="rect">
            <a:avLst/>
          </a:prstGeom>
        </p:spPr>
        <p:txBody>
          <a:bodyPr/>
          <a:lstStyle/>
          <a:p>
            <a:pPr>
              <a:defRPr/>
            </a:pPr>
            <a:r>
              <a:rPr lang="en-US"/>
              <a:t>Computer Graphics</a:t>
            </a:r>
          </a:p>
        </p:txBody>
      </p:sp>
      <p:sp>
        <p:nvSpPr>
          <p:cNvPr id="37893" name="Rectangle 44"/>
          <p:cNvSpPr>
            <a:spLocks noGrp="1" noChangeArrowheads="1"/>
          </p:cNvSpPr>
          <p:nvPr>
            <p:ph type="body" idx="1"/>
          </p:nvPr>
        </p:nvSpPr>
        <p:spPr>
          <a:xfrm>
            <a:off x="457200" y="1600200"/>
            <a:ext cx="8382000" cy="4419600"/>
          </a:xfrm>
        </p:spPr>
        <p:txBody>
          <a:bodyPr/>
          <a:lstStyle/>
          <a:p>
            <a:pPr eaLnBrk="1" hangingPunct="1">
              <a:lnSpc>
                <a:spcPct val="90000"/>
              </a:lnSpc>
              <a:buFontTx/>
              <a:buNone/>
            </a:pPr>
            <a:r>
              <a:rPr lang="en-IE" altLang="en-US" sz="2800" b="1" smtClean="0">
                <a:latin typeface="Times New Roman" panose="02020603050405020304" pitchFamily="18" charset="0"/>
              </a:rPr>
              <a:t>1.	Introduction</a:t>
            </a:r>
          </a:p>
          <a:p>
            <a:pPr lvl="1" eaLnBrk="1" hangingPunct="1">
              <a:lnSpc>
                <a:spcPct val="90000"/>
              </a:lnSpc>
            </a:pPr>
            <a:r>
              <a:rPr lang="en-IE" altLang="en-US" sz="2400" smtClean="0">
                <a:latin typeface="Times New Roman" panose="02020603050405020304" pitchFamily="18" charset="0"/>
              </a:rPr>
              <a:t>One disadvantage of DDA is the </a:t>
            </a:r>
            <a:r>
              <a:rPr lang="en-IE" altLang="en-US" sz="2400" b="1" smtClean="0">
                <a:latin typeface="Times New Roman" panose="02020603050405020304" pitchFamily="18" charset="0"/>
              </a:rPr>
              <a:t>ROUND</a:t>
            </a:r>
            <a:r>
              <a:rPr lang="en-IE" altLang="en-US" sz="2400" smtClean="0">
                <a:latin typeface="Times New Roman" panose="02020603050405020304" pitchFamily="18" charset="0"/>
              </a:rPr>
              <a:t>ing part which can be expensive</a:t>
            </a:r>
          </a:p>
          <a:p>
            <a:pPr lvl="1" eaLnBrk="1" hangingPunct="1">
              <a:lnSpc>
                <a:spcPct val="90000"/>
              </a:lnSpc>
            </a:pPr>
            <a:r>
              <a:rPr lang="en-IE" altLang="en-US" sz="2400" smtClean="0">
                <a:latin typeface="Times New Roman" panose="02020603050405020304" pitchFamily="18" charset="0"/>
              </a:rPr>
              <a:t>Developed by Jack Bresenham  </a:t>
            </a:r>
          </a:p>
          <a:p>
            <a:pPr lvl="1" eaLnBrk="1" hangingPunct="1">
              <a:lnSpc>
                <a:spcPct val="90000"/>
              </a:lnSpc>
              <a:buFontTx/>
              <a:buNone/>
            </a:pPr>
            <a:r>
              <a:rPr lang="en-IE" altLang="en-US" sz="2400" smtClean="0">
                <a:latin typeface="Times New Roman" panose="02020603050405020304" pitchFamily="18" charset="0"/>
              </a:rPr>
              <a:t>    at IBM in the early 1960s</a:t>
            </a:r>
            <a:endParaRPr lang="en-US" altLang="en-US" sz="2400" smtClean="0">
              <a:latin typeface="Times New Roman" panose="02020603050405020304" pitchFamily="18" charset="0"/>
            </a:endParaRPr>
          </a:p>
          <a:p>
            <a:pPr lvl="1" eaLnBrk="1" hangingPunct="1">
              <a:lnSpc>
                <a:spcPct val="90000"/>
              </a:lnSpc>
            </a:pPr>
            <a:r>
              <a:rPr lang="en-IE" altLang="en-US" sz="2400" smtClean="0">
                <a:latin typeface="Times New Roman" panose="02020603050405020304" pitchFamily="18" charset="0"/>
              </a:rPr>
              <a:t>One of the earliest algorithms in </a:t>
            </a:r>
          </a:p>
          <a:p>
            <a:pPr lvl="1" eaLnBrk="1" hangingPunct="1">
              <a:lnSpc>
                <a:spcPct val="90000"/>
              </a:lnSpc>
              <a:buFontTx/>
              <a:buNone/>
            </a:pPr>
            <a:r>
              <a:rPr lang="en-IE" altLang="en-US" sz="2400" smtClean="0">
                <a:latin typeface="Times New Roman" panose="02020603050405020304" pitchFamily="18" charset="0"/>
              </a:rPr>
              <a:t>	computer graphics</a:t>
            </a:r>
          </a:p>
          <a:p>
            <a:pPr lvl="1" eaLnBrk="1" hangingPunct="1">
              <a:lnSpc>
                <a:spcPct val="90000"/>
              </a:lnSpc>
            </a:pPr>
            <a:r>
              <a:rPr lang="en-IE" altLang="en-US" sz="2400" smtClean="0">
                <a:latin typeface="Times New Roman" panose="02020603050405020304" pitchFamily="18" charset="0"/>
              </a:rPr>
              <a:t>The Algorithm is based on essentially </a:t>
            </a:r>
          </a:p>
          <a:p>
            <a:pPr lvl="1" eaLnBrk="1" hangingPunct="1">
              <a:lnSpc>
                <a:spcPct val="90000"/>
              </a:lnSpc>
              <a:buFontTx/>
              <a:buNone/>
            </a:pPr>
            <a:r>
              <a:rPr lang="en-IE" altLang="en-US" sz="2400" smtClean="0">
                <a:latin typeface="Times New Roman" panose="02020603050405020304" pitchFamily="18" charset="0"/>
              </a:rPr>
              <a:t>	the same principles but is completely </a:t>
            </a:r>
          </a:p>
          <a:p>
            <a:pPr lvl="1" eaLnBrk="1" hangingPunct="1">
              <a:lnSpc>
                <a:spcPct val="90000"/>
              </a:lnSpc>
              <a:buFontTx/>
              <a:buNone/>
            </a:pPr>
            <a:r>
              <a:rPr lang="en-IE" altLang="en-US" sz="2400" smtClean="0">
                <a:latin typeface="Times New Roman" panose="02020603050405020304" pitchFamily="18" charset="0"/>
              </a:rPr>
              <a:t>	based on integer variables</a:t>
            </a:r>
            <a:endParaRPr kumimoji="1" lang="en-GB" altLang="en-US" sz="2400" smtClean="0">
              <a:latin typeface="Times New Roman" panose="02020603050405020304" pitchFamily="18" charset="0"/>
            </a:endParaRPr>
          </a:p>
        </p:txBody>
      </p:sp>
      <p:sp>
        <p:nvSpPr>
          <p:cNvPr id="37894" name="Rectangle 2"/>
          <p:cNvSpPr>
            <a:spLocks noGrp="1" noChangeArrowheads="1"/>
          </p:cNvSpPr>
          <p:nvPr>
            <p:ph type="title"/>
          </p:nvPr>
        </p:nvSpPr>
        <p:spPr/>
        <p:txBody>
          <a:bodyPr/>
          <a:lstStyle/>
          <a:p>
            <a:pPr eaLnBrk="1" hangingPunct="1"/>
            <a:r>
              <a:rPr lang="en-US" altLang="ko-KR" smtClean="0">
                <a:latin typeface="Times New Roman" panose="02020603050405020304" pitchFamily="18" charset="0"/>
                <a:ea typeface="굴림" panose="020B0600000101010101" pitchFamily="34" charset="-127"/>
              </a:rPr>
              <a:t>Bresenham’s Line Algorithm</a:t>
            </a:r>
          </a:p>
        </p:txBody>
      </p:sp>
      <p:pic>
        <p:nvPicPr>
          <p:cNvPr id="37895" name="Picture 45"/>
          <p:cNvPicPr>
            <a:picLocks noChangeAspect="1" noChangeArrowheads="1"/>
          </p:cNvPicPr>
          <p:nvPr/>
        </p:nvPicPr>
        <p:blipFill>
          <a:blip r:embed="rId2">
            <a:extLst>
              <a:ext uri="{28A0092B-C50C-407E-A947-70E740481C1C}">
                <a14:useLocalDpi xmlns:a14="http://schemas.microsoft.com/office/drawing/2010/main" val="0"/>
              </a:ext>
            </a:extLst>
          </a:blip>
          <a:srcRect l="36816" t="12698" r="27933" b="21925"/>
          <a:stretch>
            <a:fillRect/>
          </a:stretch>
        </p:blipFill>
        <p:spPr bwMode="auto">
          <a:xfrm>
            <a:off x="6172200" y="2895600"/>
            <a:ext cx="2538413" cy="313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74487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Date Placeholder 3"/>
          <p:cNvSpPr>
            <a:spLocks noGrp="1"/>
          </p:cNvSpPr>
          <p:nvPr>
            <p:ph type="dt" sz="quarter" idx="4294967295"/>
          </p:nvPr>
        </p:nvSpPr>
        <p:spPr>
          <a:xfrm>
            <a:off x="457200" y="6245225"/>
            <a:ext cx="2133600" cy="476250"/>
          </a:xfrm>
          <a:prstGeom prst="rect">
            <a:avLst/>
          </a:prstGeom>
        </p:spPr>
        <p:txBody>
          <a:bodyPr/>
          <a:lstStyle/>
          <a:p>
            <a:pPr>
              <a:defRPr/>
            </a:pPr>
            <a:fld id="{EF70AFDD-51B6-4AF5-9AD3-00CC92655890}" type="datetime4">
              <a:rPr lang="en-US"/>
              <a:pPr>
                <a:defRPr/>
              </a:pPr>
              <a:t>September 9, 2022</a:t>
            </a:fld>
            <a:endParaRPr lang="en-US"/>
          </a:p>
        </p:txBody>
      </p:sp>
      <p:sp>
        <p:nvSpPr>
          <p:cNvPr id="45" name="Footer Placeholder 4"/>
          <p:cNvSpPr>
            <a:spLocks noGrp="1"/>
          </p:cNvSpPr>
          <p:nvPr>
            <p:ph type="ftr" sz="quarter" idx="4294967295"/>
          </p:nvPr>
        </p:nvSpPr>
        <p:spPr>
          <a:xfrm>
            <a:off x="3124200" y="6245225"/>
            <a:ext cx="2895600" cy="476250"/>
          </a:xfrm>
          <a:prstGeom prst="rect">
            <a:avLst/>
          </a:prstGeom>
        </p:spPr>
        <p:txBody>
          <a:bodyPr/>
          <a:lstStyle/>
          <a:p>
            <a:pPr>
              <a:defRPr/>
            </a:pPr>
            <a:r>
              <a:rPr lang="en-US"/>
              <a:t>Computer Graphics</a:t>
            </a:r>
          </a:p>
        </p:txBody>
      </p:sp>
      <p:sp>
        <p:nvSpPr>
          <p:cNvPr id="46" name="Slide Number Placeholder 5"/>
          <p:cNvSpPr>
            <a:spLocks noGrp="1"/>
          </p:cNvSpPr>
          <p:nvPr>
            <p:ph type="sldNum" sz="quarter" idx="4294967295"/>
          </p:nvPr>
        </p:nvSpPr>
        <p:spPr>
          <a:xfrm>
            <a:off x="6553200" y="6245225"/>
            <a:ext cx="2133600" cy="476250"/>
          </a:xfrm>
          <a:prstGeom prst="rect">
            <a:avLst/>
          </a:prstGeom>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8171718-3D1D-4EFD-9DB7-A6FDDA8B0D5E}" type="slidenum">
              <a:rPr lang="en-US" altLang="en-US" sz="1400">
                <a:latin typeface="Arial" panose="020B0604020202020204" pitchFamily="34" charset="0"/>
              </a:rPr>
              <a:pPr eaLnBrk="1" hangingPunct="1"/>
              <a:t>182</a:t>
            </a:fld>
            <a:endParaRPr lang="en-US" altLang="en-US" sz="1400">
              <a:latin typeface="Arial" panose="020B0604020202020204" pitchFamily="34" charset="0"/>
            </a:endParaRPr>
          </a:p>
        </p:txBody>
      </p:sp>
      <p:sp>
        <p:nvSpPr>
          <p:cNvPr id="10246" name="Rectangle 2"/>
          <p:cNvSpPr>
            <a:spLocks noGrp="1" noChangeArrowheads="1"/>
          </p:cNvSpPr>
          <p:nvPr>
            <p:ph type="title"/>
          </p:nvPr>
        </p:nvSpPr>
        <p:spPr/>
        <p:txBody>
          <a:bodyPr/>
          <a:lstStyle/>
          <a:p>
            <a:pPr eaLnBrk="1" hangingPunct="1"/>
            <a:r>
              <a:rPr lang="en-US" altLang="ko-KR" smtClean="0">
                <a:latin typeface="Times New Roman" panose="02020603050405020304" pitchFamily="18" charset="0"/>
                <a:ea typeface="굴림" panose="020B0600000101010101" pitchFamily="34" charset="-127"/>
              </a:rPr>
              <a:t>Bresenham’s Line Algorithm</a:t>
            </a:r>
          </a:p>
        </p:txBody>
      </p:sp>
      <p:sp>
        <p:nvSpPr>
          <p:cNvPr id="10247" name="Rectangle 3"/>
          <p:cNvSpPr>
            <a:spLocks noGrp="1" noChangeArrowheads="1"/>
          </p:cNvSpPr>
          <p:nvPr>
            <p:ph type="body" idx="1"/>
          </p:nvPr>
        </p:nvSpPr>
        <p:spPr>
          <a:xfrm>
            <a:off x="457200" y="1600200"/>
            <a:ext cx="8686800" cy="4572000"/>
          </a:xfrm>
        </p:spPr>
        <p:txBody>
          <a:bodyPr/>
          <a:lstStyle/>
          <a:p>
            <a:pPr eaLnBrk="1" hangingPunct="1">
              <a:lnSpc>
                <a:spcPct val="90000"/>
              </a:lnSpc>
              <a:buFontTx/>
              <a:buNone/>
            </a:pPr>
            <a:r>
              <a:rPr lang="en-US" altLang="ko-KR" sz="2800" b="1" smtClean="0">
                <a:latin typeface="Times New Roman" panose="02020603050405020304" pitchFamily="18" charset="0"/>
                <a:ea typeface="굴림" panose="020B0600000101010101" pitchFamily="34" charset="-127"/>
              </a:rPr>
              <a:t>2. Basic Concept</a:t>
            </a:r>
          </a:p>
          <a:p>
            <a:pPr lvl="1" eaLnBrk="1" hangingPunct="1">
              <a:lnSpc>
                <a:spcPct val="90000"/>
              </a:lnSpc>
            </a:pPr>
            <a:r>
              <a:rPr lang="en-US" altLang="ko-KR" sz="2400" smtClean="0">
                <a:latin typeface="Times New Roman" panose="02020603050405020304" pitchFamily="18" charset="0"/>
                <a:ea typeface="굴림" panose="020B0600000101010101" pitchFamily="34" charset="-127"/>
              </a:rPr>
              <a:t>Find the </a:t>
            </a:r>
            <a:r>
              <a:rPr lang="en-US" altLang="ko-KR" sz="2400" u="sng" smtClean="0">
                <a:latin typeface="Times New Roman" panose="02020603050405020304" pitchFamily="18" charset="0"/>
                <a:ea typeface="굴림" panose="020B0600000101010101" pitchFamily="34" charset="-127"/>
              </a:rPr>
              <a:t>closest integer coordinates</a:t>
            </a:r>
            <a:r>
              <a:rPr lang="en-US" altLang="ko-KR" sz="2400" smtClean="0">
                <a:latin typeface="Times New Roman" panose="02020603050405020304" pitchFamily="18" charset="0"/>
                <a:ea typeface="굴림" panose="020B0600000101010101" pitchFamily="34" charset="-127"/>
              </a:rPr>
              <a:t> to the actual line path using only </a:t>
            </a:r>
            <a:r>
              <a:rPr lang="en-US" altLang="ko-KR" sz="2400" u="sng" smtClean="0">
                <a:latin typeface="Times New Roman" panose="02020603050405020304" pitchFamily="18" charset="0"/>
                <a:ea typeface="굴림" panose="020B0600000101010101" pitchFamily="34" charset="-127"/>
              </a:rPr>
              <a:t>integer arithmetic</a:t>
            </a:r>
          </a:p>
          <a:p>
            <a:pPr lvl="1" eaLnBrk="1" hangingPunct="1">
              <a:lnSpc>
                <a:spcPct val="90000"/>
              </a:lnSpc>
            </a:pPr>
            <a:r>
              <a:rPr lang="en-US" altLang="ko-KR" sz="2400" smtClean="0">
                <a:latin typeface="Times New Roman" panose="02020603050405020304" pitchFamily="18" charset="0"/>
                <a:ea typeface="굴림" panose="020B0600000101010101" pitchFamily="34" charset="-127"/>
              </a:rPr>
              <a:t>Candidate for the next pixel position</a:t>
            </a:r>
          </a:p>
          <a:p>
            <a:pPr lvl="1" eaLnBrk="1" hangingPunct="1">
              <a:lnSpc>
                <a:spcPct val="90000"/>
              </a:lnSpc>
            </a:pPr>
            <a:endParaRPr kumimoji="1" lang="en-US" altLang="ko-KR" sz="2400" smtClean="0">
              <a:latin typeface="Times New Roman" panose="02020603050405020304" pitchFamily="18" charset="0"/>
              <a:ea typeface="굴림" panose="020B0600000101010101" pitchFamily="34" charset="-127"/>
            </a:endParaRPr>
          </a:p>
          <a:p>
            <a:pPr lvl="1" eaLnBrk="1" hangingPunct="1">
              <a:lnSpc>
                <a:spcPct val="90000"/>
              </a:lnSpc>
            </a:pPr>
            <a:endParaRPr kumimoji="1" lang="en-US" altLang="ko-KR" sz="2400" smtClean="0">
              <a:latin typeface="Times New Roman" panose="02020603050405020304" pitchFamily="18" charset="0"/>
              <a:ea typeface="굴림" panose="020B0600000101010101" pitchFamily="34" charset="-127"/>
            </a:endParaRPr>
          </a:p>
          <a:p>
            <a:pPr lvl="1" eaLnBrk="1" hangingPunct="1">
              <a:lnSpc>
                <a:spcPct val="90000"/>
              </a:lnSpc>
            </a:pPr>
            <a:endParaRPr kumimoji="1" lang="en-US" altLang="ko-KR" sz="2400" smtClean="0">
              <a:latin typeface="Times New Roman" panose="02020603050405020304" pitchFamily="18" charset="0"/>
              <a:ea typeface="굴림" panose="020B0600000101010101" pitchFamily="34" charset="-127"/>
            </a:endParaRPr>
          </a:p>
          <a:p>
            <a:pPr lvl="1" eaLnBrk="1" hangingPunct="1">
              <a:lnSpc>
                <a:spcPct val="90000"/>
              </a:lnSpc>
            </a:pPr>
            <a:endParaRPr kumimoji="1" lang="en-US" altLang="ko-KR" sz="2400" smtClean="0">
              <a:latin typeface="Times New Roman" panose="02020603050405020304" pitchFamily="18" charset="0"/>
              <a:ea typeface="굴림" panose="020B0600000101010101" pitchFamily="34" charset="-127"/>
            </a:endParaRPr>
          </a:p>
          <a:p>
            <a:pPr lvl="1" eaLnBrk="1" hangingPunct="1">
              <a:lnSpc>
                <a:spcPct val="90000"/>
              </a:lnSpc>
            </a:pPr>
            <a:endParaRPr kumimoji="1" lang="en-US" altLang="ko-KR" sz="2400" smtClean="0">
              <a:latin typeface="Times New Roman" panose="02020603050405020304" pitchFamily="18" charset="0"/>
              <a:ea typeface="굴림" panose="020B0600000101010101" pitchFamily="34" charset="-127"/>
            </a:endParaRPr>
          </a:p>
          <a:p>
            <a:pPr lvl="1" eaLnBrk="1" hangingPunct="1">
              <a:lnSpc>
                <a:spcPct val="90000"/>
              </a:lnSpc>
            </a:pPr>
            <a:endParaRPr kumimoji="1" lang="en-US" altLang="ko-KR" sz="2400" smtClean="0">
              <a:latin typeface="Times New Roman" panose="02020603050405020304" pitchFamily="18" charset="0"/>
              <a:ea typeface="굴림" panose="020B0600000101010101" pitchFamily="34" charset="-127"/>
            </a:endParaRPr>
          </a:p>
          <a:p>
            <a:pPr lvl="1" eaLnBrk="1" hangingPunct="1">
              <a:lnSpc>
                <a:spcPct val="90000"/>
              </a:lnSpc>
            </a:pPr>
            <a:r>
              <a:rPr kumimoji="1" lang="en-US" altLang="ko-KR" sz="2400" smtClean="0">
                <a:latin typeface="Times New Roman" panose="02020603050405020304" pitchFamily="18" charset="0"/>
                <a:ea typeface="굴림" panose="020B0600000101010101" pitchFamily="34" charset="-127"/>
              </a:rPr>
              <a:t>No division, Efficient comparison, No floating point operations</a:t>
            </a:r>
            <a:endParaRPr lang="ko-KR" altLang="en-US" sz="2400" smtClean="0">
              <a:latin typeface="Times New Roman" panose="02020603050405020304" pitchFamily="18" charset="0"/>
              <a:ea typeface="굴림" panose="020B0600000101010101" pitchFamily="34" charset="-127"/>
            </a:endParaRPr>
          </a:p>
        </p:txBody>
      </p:sp>
      <p:grpSp>
        <p:nvGrpSpPr>
          <p:cNvPr id="10248" name="Group 44"/>
          <p:cNvGrpSpPr>
            <a:grpSpLocks/>
          </p:cNvGrpSpPr>
          <p:nvPr/>
        </p:nvGrpSpPr>
        <p:grpSpPr bwMode="auto">
          <a:xfrm>
            <a:off x="1447800" y="3505200"/>
            <a:ext cx="7273925" cy="1905000"/>
            <a:chOff x="652" y="2476"/>
            <a:chExt cx="4582" cy="1398"/>
          </a:xfrm>
        </p:grpSpPr>
        <p:sp>
          <p:nvSpPr>
            <p:cNvPr id="10249" name="Line 4"/>
            <p:cNvSpPr>
              <a:spLocks noChangeShapeType="1"/>
            </p:cNvSpPr>
            <p:nvPr/>
          </p:nvSpPr>
          <p:spPr bwMode="auto">
            <a:xfrm>
              <a:off x="796" y="2482"/>
              <a:ext cx="0" cy="1392"/>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50" name="Line 5"/>
            <p:cNvSpPr>
              <a:spLocks noChangeShapeType="1"/>
            </p:cNvSpPr>
            <p:nvPr/>
          </p:nvSpPr>
          <p:spPr bwMode="auto">
            <a:xfrm>
              <a:off x="988" y="2482"/>
              <a:ext cx="0" cy="1392"/>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51" name="Line 6"/>
            <p:cNvSpPr>
              <a:spLocks noChangeShapeType="1"/>
            </p:cNvSpPr>
            <p:nvPr/>
          </p:nvSpPr>
          <p:spPr bwMode="auto">
            <a:xfrm>
              <a:off x="1180" y="2482"/>
              <a:ext cx="0" cy="1392"/>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52" name="Line 7"/>
            <p:cNvSpPr>
              <a:spLocks noChangeShapeType="1"/>
            </p:cNvSpPr>
            <p:nvPr/>
          </p:nvSpPr>
          <p:spPr bwMode="auto">
            <a:xfrm>
              <a:off x="1756" y="2482"/>
              <a:ext cx="0" cy="1392"/>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53" name="Line 8"/>
            <p:cNvSpPr>
              <a:spLocks noChangeShapeType="1"/>
            </p:cNvSpPr>
            <p:nvPr/>
          </p:nvSpPr>
          <p:spPr bwMode="auto">
            <a:xfrm>
              <a:off x="1372" y="2482"/>
              <a:ext cx="0" cy="1392"/>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54" name="Line 9"/>
            <p:cNvSpPr>
              <a:spLocks noChangeShapeType="1"/>
            </p:cNvSpPr>
            <p:nvPr/>
          </p:nvSpPr>
          <p:spPr bwMode="auto">
            <a:xfrm>
              <a:off x="1564" y="2482"/>
              <a:ext cx="0" cy="1392"/>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55" name="Line 10"/>
            <p:cNvSpPr>
              <a:spLocks noChangeShapeType="1"/>
            </p:cNvSpPr>
            <p:nvPr/>
          </p:nvSpPr>
          <p:spPr bwMode="auto">
            <a:xfrm>
              <a:off x="652" y="2578"/>
              <a:ext cx="1248" cy="0"/>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56" name="Line 11"/>
            <p:cNvSpPr>
              <a:spLocks noChangeShapeType="1"/>
            </p:cNvSpPr>
            <p:nvPr/>
          </p:nvSpPr>
          <p:spPr bwMode="auto">
            <a:xfrm>
              <a:off x="652" y="2770"/>
              <a:ext cx="1248" cy="0"/>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57" name="Line 12"/>
            <p:cNvSpPr>
              <a:spLocks noChangeShapeType="1"/>
            </p:cNvSpPr>
            <p:nvPr/>
          </p:nvSpPr>
          <p:spPr bwMode="auto">
            <a:xfrm>
              <a:off x="652" y="2962"/>
              <a:ext cx="1248" cy="0"/>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58" name="Line 13"/>
            <p:cNvSpPr>
              <a:spLocks noChangeShapeType="1"/>
            </p:cNvSpPr>
            <p:nvPr/>
          </p:nvSpPr>
          <p:spPr bwMode="auto">
            <a:xfrm>
              <a:off x="652" y="3154"/>
              <a:ext cx="1248" cy="0"/>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59" name="Line 14"/>
            <p:cNvSpPr>
              <a:spLocks noChangeShapeType="1"/>
            </p:cNvSpPr>
            <p:nvPr/>
          </p:nvSpPr>
          <p:spPr bwMode="auto">
            <a:xfrm>
              <a:off x="652" y="3346"/>
              <a:ext cx="1248" cy="0"/>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60" name="Line 15"/>
            <p:cNvSpPr>
              <a:spLocks noChangeShapeType="1"/>
            </p:cNvSpPr>
            <p:nvPr/>
          </p:nvSpPr>
          <p:spPr bwMode="auto">
            <a:xfrm>
              <a:off x="652" y="3538"/>
              <a:ext cx="1248" cy="0"/>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61" name="Line 16"/>
            <p:cNvSpPr>
              <a:spLocks noChangeShapeType="1"/>
            </p:cNvSpPr>
            <p:nvPr/>
          </p:nvSpPr>
          <p:spPr bwMode="auto">
            <a:xfrm>
              <a:off x="652" y="3730"/>
              <a:ext cx="1248" cy="0"/>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62" name="Oval 17"/>
            <p:cNvSpPr>
              <a:spLocks noChangeArrowheads="1"/>
            </p:cNvSpPr>
            <p:nvPr/>
          </p:nvSpPr>
          <p:spPr bwMode="auto">
            <a:xfrm>
              <a:off x="820" y="3184"/>
              <a:ext cx="144" cy="144"/>
            </a:xfrm>
            <a:prstGeom prst="ellipse">
              <a:avLst/>
            </a:prstGeom>
            <a:solidFill>
              <a:schemeClr val="tx1"/>
            </a:solidFill>
            <a:ln w="12700" cap="sq">
              <a:solidFill>
                <a:schemeClr val="bg2"/>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srgbClr val="FF0000"/>
                </a:solidFill>
              </a:endParaRPr>
            </a:p>
          </p:txBody>
        </p:sp>
        <p:sp>
          <p:nvSpPr>
            <p:cNvPr id="10263" name="Oval 18"/>
            <p:cNvSpPr>
              <a:spLocks noChangeArrowheads="1"/>
            </p:cNvSpPr>
            <p:nvPr/>
          </p:nvSpPr>
          <p:spPr bwMode="auto">
            <a:xfrm>
              <a:off x="1036" y="3022"/>
              <a:ext cx="96" cy="96"/>
            </a:xfrm>
            <a:prstGeom prst="ellipse">
              <a:avLst/>
            </a:prstGeom>
            <a:noFill/>
            <a:ln w="12700" cap="sq">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srgbClr val="FF0000"/>
                </a:solidFill>
              </a:endParaRPr>
            </a:p>
          </p:txBody>
        </p:sp>
        <p:sp>
          <p:nvSpPr>
            <p:cNvPr id="10264" name="Oval 19"/>
            <p:cNvSpPr>
              <a:spLocks noChangeArrowheads="1"/>
            </p:cNvSpPr>
            <p:nvPr/>
          </p:nvSpPr>
          <p:spPr bwMode="auto">
            <a:xfrm>
              <a:off x="1042" y="3202"/>
              <a:ext cx="96" cy="96"/>
            </a:xfrm>
            <a:prstGeom prst="ellipse">
              <a:avLst/>
            </a:prstGeom>
            <a:noFill/>
            <a:ln w="12700" cap="sq">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srgbClr val="FF0000"/>
                </a:solidFill>
              </a:endParaRPr>
            </a:p>
          </p:txBody>
        </p:sp>
        <p:sp>
          <p:nvSpPr>
            <p:cNvPr id="10265" name="Line 20"/>
            <p:cNvSpPr>
              <a:spLocks noChangeShapeType="1"/>
            </p:cNvSpPr>
            <p:nvPr/>
          </p:nvSpPr>
          <p:spPr bwMode="auto">
            <a:xfrm flipV="1">
              <a:off x="892" y="2722"/>
              <a:ext cx="960" cy="528"/>
            </a:xfrm>
            <a:prstGeom prst="line">
              <a:avLst/>
            </a:prstGeom>
            <a:noFill/>
            <a:ln w="1905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66" name="Line 21"/>
            <p:cNvSpPr>
              <a:spLocks noChangeShapeType="1"/>
            </p:cNvSpPr>
            <p:nvPr/>
          </p:nvSpPr>
          <p:spPr bwMode="auto">
            <a:xfrm flipH="1" flipV="1">
              <a:off x="1900" y="2704"/>
              <a:ext cx="192" cy="66"/>
            </a:xfrm>
            <a:prstGeom prst="line">
              <a:avLst/>
            </a:prstGeom>
            <a:noFill/>
            <a:ln w="12700" cap="sq">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67" name="Text Box 22"/>
            <p:cNvSpPr txBox="1">
              <a:spLocks noChangeArrowheads="1"/>
            </p:cNvSpPr>
            <p:nvPr/>
          </p:nvSpPr>
          <p:spPr bwMode="auto">
            <a:xfrm>
              <a:off x="2164" y="2507"/>
              <a:ext cx="636"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ko-KR" sz="1800">
                  <a:solidFill>
                    <a:srgbClr val="FF0000"/>
                  </a:solidFill>
                  <a:latin typeface="Arial Narrow" panose="020B0606020202030204" pitchFamily="34" charset="0"/>
                  <a:ea typeface="굴림" panose="020B0600000101010101" pitchFamily="34" charset="-127"/>
                </a:rPr>
                <a:t>Specified </a:t>
              </a:r>
            </a:p>
            <a:p>
              <a:pPr algn="ctr">
                <a:spcBef>
                  <a:spcPct val="50000"/>
                </a:spcBef>
              </a:pPr>
              <a:r>
                <a:rPr lang="en-US" altLang="ko-KR" sz="1800">
                  <a:solidFill>
                    <a:srgbClr val="FF0000"/>
                  </a:solidFill>
                  <a:latin typeface="Arial Narrow" panose="020B0606020202030204" pitchFamily="34" charset="0"/>
                  <a:ea typeface="굴림" panose="020B0600000101010101" pitchFamily="34" charset="-127"/>
                </a:rPr>
                <a:t>Line Path</a:t>
              </a:r>
              <a:endParaRPr lang="en-US" altLang="ko-KR">
                <a:solidFill>
                  <a:srgbClr val="FF0000"/>
                </a:solidFill>
                <a:latin typeface="Arial Narrow" panose="020B0606020202030204" pitchFamily="34" charset="0"/>
                <a:ea typeface="굴림" panose="020B0600000101010101" pitchFamily="34" charset="-127"/>
              </a:endParaRPr>
            </a:p>
          </p:txBody>
        </p:sp>
        <p:graphicFrame>
          <p:nvGraphicFramePr>
            <p:cNvPr id="10242" name="Object 23"/>
            <p:cNvGraphicFramePr>
              <a:graphicFrameLocks noChangeAspect="1"/>
            </p:cNvGraphicFramePr>
            <p:nvPr/>
          </p:nvGraphicFramePr>
          <p:xfrm>
            <a:off x="2104" y="3130"/>
            <a:ext cx="768" cy="312"/>
          </p:xfrm>
          <a:graphic>
            <a:graphicData uri="http://schemas.openxmlformats.org/presentationml/2006/ole">
              <mc:AlternateContent xmlns:mc="http://schemas.openxmlformats.org/markup-compatibility/2006">
                <mc:Choice xmlns:v="urn:schemas-microsoft-com:vml" Requires="v">
                  <p:oleObj spid="_x0000_s2078" name="수식" r:id="rId3" imgW="622080" imgH="253800" progId="Equation.3">
                    <p:embed/>
                  </p:oleObj>
                </mc:Choice>
                <mc:Fallback>
                  <p:oleObj name="수식" r:id="rId3" imgW="622080" imgH="253800" progId="Equation.3">
                    <p:embed/>
                    <p:pic>
                      <p:nvPicPr>
                        <p:cNvPr id="0" name=""/>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4" y="3130"/>
                          <a:ext cx="768"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68" name="Line 24"/>
            <p:cNvSpPr>
              <a:spLocks noChangeShapeType="1"/>
            </p:cNvSpPr>
            <p:nvPr/>
          </p:nvSpPr>
          <p:spPr bwMode="auto">
            <a:xfrm>
              <a:off x="3238" y="2476"/>
              <a:ext cx="0" cy="1392"/>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69" name="Line 25"/>
            <p:cNvSpPr>
              <a:spLocks noChangeShapeType="1"/>
            </p:cNvSpPr>
            <p:nvPr/>
          </p:nvSpPr>
          <p:spPr bwMode="auto">
            <a:xfrm>
              <a:off x="3430" y="2476"/>
              <a:ext cx="0" cy="1392"/>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70" name="Line 26"/>
            <p:cNvSpPr>
              <a:spLocks noChangeShapeType="1"/>
            </p:cNvSpPr>
            <p:nvPr/>
          </p:nvSpPr>
          <p:spPr bwMode="auto">
            <a:xfrm>
              <a:off x="3622" y="2476"/>
              <a:ext cx="0" cy="1392"/>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71" name="Line 27"/>
            <p:cNvSpPr>
              <a:spLocks noChangeShapeType="1"/>
            </p:cNvSpPr>
            <p:nvPr/>
          </p:nvSpPr>
          <p:spPr bwMode="auto">
            <a:xfrm>
              <a:off x="4198" y="2476"/>
              <a:ext cx="0" cy="1392"/>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72" name="Line 28"/>
            <p:cNvSpPr>
              <a:spLocks noChangeShapeType="1"/>
            </p:cNvSpPr>
            <p:nvPr/>
          </p:nvSpPr>
          <p:spPr bwMode="auto">
            <a:xfrm>
              <a:off x="3814" y="2476"/>
              <a:ext cx="0" cy="1392"/>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73" name="Line 29"/>
            <p:cNvSpPr>
              <a:spLocks noChangeShapeType="1"/>
            </p:cNvSpPr>
            <p:nvPr/>
          </p:nvSpPr>
          <p:spPr bwMode="auto">
            <a:xfrm>
              <a:off x="4006" y="2476"/>
              <a:ext cx="0" cy="1392"/>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74" name="Line 30"/>
            <p:cNvSpPr>
              <a:spLocks noChangeShapeType="1"/>
            </p:cNvSpPr>
            <p:nvPr/>
          </p:nvSpPr>
          <p:spPr bwMode="auto">
            <a:xfrm>
              <a:off x="3094" y="2572"/>
              <a:ext cx="1248" cy="0"/>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75" name="Line 31"/>
            <p:cNvSpPr>
              <a:spLocks noChangeShapeType="1"/>
            </p:cNvSpPr>
            <p:nvPr/>
          </p:nvSpPr>
          <p:spPr bwMode="auto">
            <a:xfrm>
              <a:off x="3094" y="2764"/>
              <a:ext cx="1248" cy="0"/>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76" name="Line 32"/>
            <p:cNvSpPr>
              <a:spLocks noChangeShapeType="1"/>
            </p:cNvSpPr>
            <p:nvPr/>
          </p:nvSpPr>
          <p:spPr bwMode="auto">
            <a:xfrm>
              <a:off x="3094" y="2956"/>
              <a:ext cx="1248" cy="0"/>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77" name="Line 33"/>
            <p:cNvSpPr>
              <a:spLocks noChangeShapeType="1"/>
            </p:cNvSpPr>
            <p:nvPr/>
          </p:nvSpPr>
          <p:spPr bwMode="auto">
            <a:xfrm>
              <a:off x="3094" y="3148"/>
              <a:ext cx="1248" cy="0"/>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78" name="Line 34"/>
            <p:cNvSpPr>
              <a:spLocks noChangeShapeType="1"/>
            </p:cNvSpPr>
            <p:nvPr/>
          </p:nvSpPr>
          <p:spPr bwMode="auto">
            <a:xfrm>
              <a:off x="3094" y="3340"/>
              <a:ext cx="1248" cy="0"/>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79" name="Line 35"/>
            <p:cNvSpPr>
              <a:spLocks noChangeShapeType="1"/>
            </p:cNvSpPr>
            <p:nvPr/>
          </p:nvSpPr>
          <p:spPr bwMode="auto">
            <a:xfrm>
              <a:off x="3094" y="3532"/>
              <a:ext cx="1248" cy="0"/>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80" name="Line 36"/>
            <p:cNvSpPr>
              <a:spLocks noChangeShapeType="1"/>
            </p:cNvSpPr>
            <p:nvPr/>
          </p:nvSpPr>
          <p:spPr bwMode="auto">
            <a:xfrm>
              <a:off x="3094" y="3724"/>
              <a:ext cx="1248" cy="0"/>
            </a:xfrm>
            <a:prstGeom prst="line">
              <a:avLst/>
            </a:prstGeom>
            <a:noFill/>
            <a:ln w="1270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81" name="Oval 37"/>
            <p:cNvSpPr>
              <a:spLocks noChangeArrowheads="1"/>
            </p:cNvSpPr>
            <p:nvPr/>
          </p:nvSpPr>
          <p:spPr bwMode="auto">
            <a:xfrm>
              <a:off x="3262" y="2602"/>
              <a:ext cx="144" cy="144"/>
            </a:xfrm>
            <a:prstGeom prst="ellipse">
              <a:avLst/>
            </a:prstGeom>
            <a:solidFill>
              <a:schemeClr val="tx1"/>
            </a:solidFill>
            <a:ln w="12700" cap="sq">
              <a:solidFill>
                <a:schemeClr val="bg2"/>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srgbClr val="FF0000"/>
                </a:solidFill>
              </a:endParaRPr>
            </a:p>
          </p:txBody>
        </p:sp>
        <p:sp>
          <p:nvSpPr>
            <p:cNvPr id="10282" name="Oval 38"/>
            <p:cNvSpPr>
              <a:spLocks noChangeArrowheads="1"/>
            </p:cNvSpPr>
            <p:nvPr/>
          </p:nvSpPr>
          <p:spPr bwMode="auto">
            <a:xfrm>
              <a:off x="3478" y="2620"/>
              <a:ext cx="96" cy="96"/>
            </a:xfrm>
            <a:prstGeom prst="ellipse">
              <a:avLst/>
            </a:prstGeom>
            <a:noFill/>
            <a:ln w="12700" cap="sq">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srgbClr val="FF0000"/>
                </a:solidFill>
              </a:endParaRPr>
            </a:p>
          </p:txBody>
        </p:sp>
        <p:sp>
          <p:nvSpPr>
            <p:cNvPr id="10283" name="Oval 39"/>
            <p:cNvSpPr>
              <a:spLocks noChangeArrowheads="1"/>
            </p:cNvSpPr>
            <p:nvPr/>
          </p:nvSpPr>
          <p:spPr bwMode="auto">
            <a:xfrm>
              <a:off x="3490" y="2824"/>
              <a:ext cx="96" cy="96"/>
            </a:xfrm>
            <a:prstGeom prst="ellipse">
              <a:avLst/>
            </a:prstGeom>
            <a:noFill/>
            <a:ln w="12700" cap="sq">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solidFill>
                  <a:srgbClr val="FF0000"/>
                </a:solidFill>
              </a:endParaRPr>
            </a:p>
          </p:txBody>
        </p:sp>
        <p:sp>
          <p:nvSpPr>
            <p:cNvPr id="10284" name="Line 40"/>
            <p:cNvSpPr>
              <a:spLocks noChangeShapeType="1"/>
            </p:cNvSpPr>
            <p:nvPr/>
          </p:nvSpPr>
          <p:spPr bwMode="auto">
            <a:xfrm>
              <a:off x="3334" y="2674"/>
              <a:ext cx="960" cy="564"/>
            </a:xfrm>
            <a:prstGeom prst="line">
              <a:avLst/>
            </a:prstGeom>
            <a:noFill/>
            <a:ln w="19050" cap="sq">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85" name="Line 41"/>
            <p:cNvSpPr>
              <a:spLocks noChangeShapeType="1"/>
            </p:cNvSpPr>
            <p:nvPr/>
          </p:nvSpPr>
          <p:spPr bwMode="auto">
            <a:xfrm flipH="1" flipV="1">
              <a:off x="4306" y="3250"/>
              <a:ext cx="204" cy="102"/>
            </a:xfrm>
            <a:prstGeom prst="line">
              <a:avLst/>
            </a:prstGeom>
            <a:noFill/>
            <a:ln w="12700" cap="sq">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solidFill>
                  <a:srgbClr val="FF0000"/>
                </a:solidFill>
              </a:endParaRPr>
            </a:p>
          </p:txBody>
        </p:sp>
        <p:sp>
          <p:nvSpPr>
            <p:cNvPr id="10286" name="Text Box 42"/>
            <p:cNvSpPr txBox="1">
              <a:spLocks noChangeArrowheads="1"/>
            </p:cNvSpPr>
            <p:nvPr/>
          </p:nvSpPr>
          <p:spPr bwMode="auto">
            <a:xfrm>
              <a:off x="4598" y="3266"/>
              <a:ext cx="636"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ko-KR" sz="1800">
                  <a:solidFill>
                    <a:srgbClr val="FF0000"/>
                  </a:solidFill>
                  <a:latin typeface="Arial Narrow" panose="020B0606020202030204" pitchFamily="34" charset="0"/>
                  <a:ea typeface="굴림" panose="020B0600000101010101" pitchFamily="34" charset="-127"/>
                </a:rPr>
                <a:t>Specified </a:t>
              </a:r>
            </a:p>
            <a:p>
              <a:pPr algn="ctr">
                <a:spcBef>
                  <a:spcPct val="50000"/>
                </a:spcBef>
              </a:pPr>
              <a:r>
                <a:rPr lang="en-US" altLang="ko-KR" sz="1800">
                  <a:solidFill>
                    <a:srgbClr val="FF0000"/>
                  </a:solidFill>
                  <a:latin typeface="Arial Narrow" panose="020B0606020202030204" pitchFamily="34" charset="0"/>
                  <a:ea typeface="굴림" panose="020B0600000101010101" pitchFamily="34" charset="-127"/>
                </a:rPr>
                <a:t>Line Path</a:t>
              </a:r>
              <a:endParaRPr lang="en-US" altLang="ko-KR">
                <a:solidFill>
                  <a:srgbClr val="FF0000"/>
                </a:solidFill>
                <a:latin typeface="Arial Narrow" panose="020B0606020202030204" pitchFamily="34" charset="0"/>
                <a:ea typeface="굴림" panose="020B0600000101010101" pitchFamily="34" charset="-127"/>
              </a:endParaRPr>
            </a:p>
          </p:txBody>
        </p:sp>
      </p:grpSp>
    </p:spTree>
    <p:extLst>
      <p:ext uri="{BB962C8B-B14F-4D97-AF65-F5344CB8AC3E}">
        <p14:creationId xmlns:p14="http://schemas.microsoft.com/office/powerpoint/2010/main" val="139489474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Bresenham’s</a:t>
            </a:r>
            <a:r>
              <a:rPr lang="en-US" dirty="0"/>
              <a:t> line drawing algorithm</a:t>
            </a:r>
          </a:p>
        </p:txBody>
      </p:sp>
      <p:pic>
        <p:nvPicPr>
          <p:cNvPr id="10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14400" y="1447800"/>
            <a:ext cx="39624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Bresenham&amp;#39;s Line Generation Algorithm - GeeksforGee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438400"/>
            <a:ext cx="3705225" cy="2771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30133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Bresenham’s</a:t>
            </a:r>
            <a:r>
              <a:rPr lang="en-US" dirty="0"/>
              <a:t> line drawing algorithm</a:t>
            </a:r>
          </a:p>
        </p:txBody>
      </p:sp>
      <p:sp>
        <p:nvSpPr>
          <p:cNvPr id="3" name="Content Placeholder 2"/>
          <p:cNvSpPr>
            <a:spLocks noGrp="1"/>
          </p:cNvSpPr>
          <p:nvPr>
            <p:ph sz="quarter" idx="1"/>
          </p:nvPr>
        </p:nvSpPr>
        <p:spPr/>
        <p:txBody>
          <a:bodyPr>
            <a:normAutofit fontScale="25000" lnSpcReduction="20000"/>
          </a:bodyPr>
          <a:lstStyle/>
          <a:p>
            <a:pPr marL="0" indent="0" fontAlgn="base">
              <a:buNone/>
            </a:pPr>
            <a:r>
              <a:rPr lang="en-US" dirty="0"/>
              <a:t> </a:t>
            </a:r>
          </a:p>
          <a:p>
            <a:pPr marL="0" indent="0" fontAlgn="base">
              <a:buNone/>
            </a:pPr>
            <a:r>
              <a:rPr lang="en-US" sz="8000" dirty="0"/>
              <a:t>Given-</a:t>
            </a:r>
          </a:p>
          <a:p>
            <a:pPr fontAlgn="base"/>
            <a:r>
              <a:rPr lang="en-US" sz="8000" dirty="0"/>
              <a:t>Starting coordinates = (</a:t>
            </a:r>
            <a:r>
              <a:rPr lang="en-US" sz="8000" dirty="0" smtClean="0"/>
              <a:t>X</a:t>
            </a:r>
            <a:r>
              <a:rPr lang="en-US" sz="8000" baseline="-25000" dirty="0"/>
              <a:t>1</a:t>
            </a:r>
            <a:r>
              <a:rPr lang="en-US" sz="8000" dirty="0" smtClean="0"/>
              <a:t>, Y</a:t>
            </a:r>
            <a:r>
              <a:rPr lang="en-US" sz="8000" baseline="-25000" dirty="0"/>
              <a:t>1</a:t>
            </a:r>
            <a:r>
              <a:rPr lang="en-US" sz="8000" dirty="0" smtClean="0"/>
              <a:t>)</a:t>
            </a:r>
            <a:endParaRPr lang="en-US" sz="8000" dirty="0"/>
          </a:p>
          <a:p>
            <a:pPr fontAlgn="base"/>
            <a:r>
              <a:rPr lang="en-US" sz="8000" dirty="0"/>
              <a:t>Ending coordinates = (</a:t>
            </a:r>
            <a:r>
              <a:rPr lang="en-US" sz="8000" dirty="0" smtClean="0"/>
              <a:t>X</a:t>
            </a:r>
            <a:r>
              <a:rPr lang="en-US" sz="8000" baseline="-25000" dirty="0"/>
              <a:t>2</a:t>
            </a:r>
            <a:r>
              <a:rPr lang="en-US" sz="8000" dirty="0" smtClean="0"/>
              <a:t>, Y</a:t>
            </a:r>
            <a:r>
              <a:rPr lang="en-US" sz="8000" baseline="-25000" dirty="0"/>
              <a:t>2</a:t>
            </a:r>
            <a:r>
              <a:rPr lang="en-US" sz="8000" dirty="0" smtClean="0"/>
              <a:t>)</a:t>
            </a:r>
            <a:endParaRPr lang="en-US" sz="8000" dirty="0"/>
          </a:p>
          <a:p>
            <a:pPr marL="0" indent="0" fontAlgn="base">
              <a:buNone/>
            </a:pPr>
            <a:r>
              <a:rPr lang="en-US" sz="8000" dirty="0"/>
              <a:t> </a:t>
            </a:r>
          </a:p>
          <a:p>
            <a:pPr marL="0" indent="0" fontAlgn="base">
              <a:buNone/>
            </a:pPr>
            <a:r>
              <a:rPr lang="en-US" sz="8000" dirty="0"/>
              <a:t>The points generation using </a:t>
            </a:r>
            <a:r>
              <a:rPr lang="en-US" sz="8000" dirty="0" err="1"/>
              <a:t>Bresenham</a:t>
            </a:r>
            <a:r>
              <a:rPr lang="en-US" sz="8000" dirty="0"/>
              <a:t> Line Drawing Algorithm involves the following steps-</a:t>
            </a:r>
          </a:p>
          <a:p>
            <a:pPr fontAlgn="base"/>
            <a:endParaRPr lang="en-US" sz="8000" dirty="0"/>
          </a:p>
          <a:p>
            <a:pPr fontAlgn="base"/>
            <a:r>
              <a:rPr lang="en-US" sz="8000" b="1" u="sng" dirty="0"/>
              <a:t>Step-01:</a:t>
            </a:r>
            <a:endParaRPr lang="en-US" sz="8000" b="1" dirty="0"/>
          </a:p>
          <a:p>
            <a:pPr marL="0" indent="0" fontAlgn="base">
              <a:buNone/>
            </a:pPr>
            <a:r>
              <a:rPr lang="en-US" sz="8000" dirty="0"/>
              <a:t> </a:t>
            </a:r>
          </a:p>
          <a:p>
            <a:pPr marL="0" indent="0" fontAlgn="base">
              <a:buNone/>
            </a:pPr>
            <a:r>
              <a:rPr lang="en-US" sz="8000" dirty="0"/>
              <a:t>Calculate ΔX and ΔY from the given input.</a:t>
            </a:r>
          </a:p>
          <a:p>
            <a:pPr marL="0" indent="0" fontAlgn="base">
              <a:buNone/>
            </a:pPr>
            <a:r>
              <a:rPr lang="en-US" sz="8000" dirty="0"/>
              <a:t>These parameters are calculated as-</a:t>
            </a:r>
          </a:p>
          <a:p>
            <a:pPr marL="0" indent="0" algn="ctr" fontAlgn="base">
              <a:buNone/>
            </a:pPr>
            <a:r>
              <a:rPr lang="en-US" sz="8000" dirty="0">
                <a:solidFill>
                  <a:srgbClr val="FF0000"/>
                </a:solidFill>
              </a:rPr>
              <a:t>ΔX = </a:t>
            </a:r>
            <a:r>
              <a:rPr lang="en-US" sz="8000" dirty="0" smtClean="0">
                <a:solidFill>
                  <a:srgbClr val="FF0000"/>
                </a:solidFill>
              </a:rPr>
              <a:t>X</a:t>
            </a:r>
            <a:r>
              <a:rPr lang="en-US" sz="8000" baseline="-25000" dirty="0">
                <a:solidFill>
                  <a:srgbClr val="FF0000"/>
                </a:solidFill>
              </a:rPr>
              <a:t>2</a:t>
            </a:r>
            <a:r>
              <a:rPr lang="en-US" sz="8000" dirty="0">
                <a:solidFill>
                  <a:srgbClr val="FF0000"/>
                </a:solidFill>
              </a:rPr>
              <a:t> – </a:t>
            </a:r>
            <a:r>
              <a:rPr lang="en-US" sz="8000" dirty="0" smtClean="0">
                <a:solidFill>
                  <a:srgbClr val="FF0000"/>
                </a:solidFill>
              </a:rPr>
              <a:t>X</a:t>
            </a:r>
            <a:r>
              <a:rPr lang="en-US" sz="8000" baseline="-25000" dirty="0">
                <a:solidFill>
                  <a:srgbClr val="FF0000"/>
                </a:solidFill>
              </a:rPr>
              <a:t>1</a:t>
            </a:r>
            <a:endParaRPr lang="en-US" sz="8000" dirty="0">
              <a:solidFill>
                <a:srgbClr val="FF0000"/>
              </a:solidFill>
            </a:endParaRPr>
          </a:p>
          <a:p>
            <a:pPr marL="0" indent="0" algn="ctr" fontAlgn="base">
              <a:buNone/>
            </a:pPr>
            <a:r>
              <a:rPr lang="en-US" sz="8000" dirty="0">
                <a:solidFill>
                  <a:srgbClr val="FF0000"/>
                </a:solidFill>
              </a:rPr>
              <a:t>ΔY =</a:t>
            </a:r>
            <a:r>
              <a:rPr lang="en-US" sz="8000" dirty="0" smtClean="0">
                <a:solidFill>
                  <a:srgbClr val="FF0000"/>
                </a:solidFill>
              </a:rPr>
              <a:t>Y</a:t>
            </a:r>
            <a:r>
              <a:rPr lang="en-US" sz="8000" baseline="-25000" dirty="0">
                <a:solidFill>
                  <a:srgbClr val="FF0000"/>
                </a:solidFill>
              </a:rPr>
              <a:t>2</a:t>
            </a:r>
            <a:r>
              <a:rPr lang="en-US" sz="8000" dirty="0">
                <a:solidFill>
                  <a:srgbClr val="FF0000"/>
                </a:solidFill>
              </a:rPr>
              <a:t> – </a:t>
            </a:r>
            <a:r>
              <a:rPr lang="en-US" sz="8000" dirty="0" smtClean="0">
                <a:solidFill>
                  <a:srgbClr val="FF0000"/>
                </a:solidFill>
              </a:rPr>
              <a:t>Y</a:t>
            </a:r>
            <a:r>
              <a:rPr lang="en-US" sz="8000" baseline="-25000" dirty="0">
                <a:solidFill>
                  <a:srgbClr val="FF0000"/>
                </a:solidFill>
              </a:rPr>
              <a:t>1</a:t>
            </a:r>
            <a:endParaRPr lang="en-US" sz="8000" dirty="0">
              <a:solidFill>
                <a:srgbClr val="FF0000"/>
              </a:solidFill>
            </a:endParaRPr>
          </a:p>
          <a:p>
            <a:pPr marL="0" indent="0" fontAlgn="base">
              <a:buNone/>
            </a:pPr>
            <a:r>
              <a:rPr lang="en-US" sz="8000" dirty="0"/>
              <a:t> </a:t>
            </a:r>
          </a:p>
          <a:p>
            <a:endParaRPr lang="en-US" dirty="0"/>
          </a:p>
        </p:txBody>
      </p:sp>
    </p:spTree>
    <p:extLst>
      <p:ext uri="{BB962C8B-B14F-4D97-AF65-F5344CB8AC3E}">
        <p14:creationId xmlns:p14="http://schemas.microsoft.com/office/powerpoint/2010/main" val="377377136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Bresenham’s</a:t>
            </a:r>
            <a:r>
              <a:rPr lang="en-US" dirty="0"/>
              <a:t> line drawing algorithm</a:t>
            </a:r>
          </a:p>
        </p:txBody>
      </p:sp>
      <p:sp>
        <p:nvSpPr>
          <p:cNvPr id="3" name="Content Placeholder 2"/>
          <p:cNvSpPr>
            <a:spLocks noGrp="1"/>
          </p:cNvSpPr>
          <p:nvPr>
            <p:ph sz="quarter" idx="1"/>
          </p:nvPr>
        </p:nvSpPr>
        <p:spPr/>
        <p:txBody>
          <a:bodyPr/>
          <a:lstStyle/>
          <a:p>
            <a:pPr fontAlgn="base"/>
            <a:r>
              <a:rPr lang="en-US" b="1" u="sng" dirty="0"/>
              <a:t>Step-02:</a:t>
            </a:r>
            <a:endParaRPr lang="en-US" b="1" dirty="0"/>
          </a:p>
          <a:p>
            <a:pPr fontAlgn="base"/>
            <a:endParaRPr lang="en-US" dirty="0"/>
          </a:p>
          <a:p>
            <a:pPr fontAlgn="base"/>
            <a:r>
              <a:rPr lang="en-US" dirty="0"/>
              <a:t>Calculate the decision parameter P</a:t>
            </a:r>
            <a:r>
              <a:rPr lang="en-US" baseline="-25000" dirty="0"/>
              <a:t>k</a:t>
            </a:r>
            <a:r>
              <a:rPr lang="en-US" dirty="0"/>
              <a:t>.</a:t>
            </a:r>
          </a:p>
          <a:p>
            <a:pPr marL="0" indent="0" fontAlgn="base">
              <a:buNone/>
            </a:pPr>
            <a:r>
              <a:rPr lang="en-US" dirty="0"/>
              <a:t>It is calculated as-</a:t>
            </a:r>
          </a:p>
          <a:p>
            <a:pPr marL="0" indent="0" algn="ctr" fontAlgn="base">
              <a:buNone/>
            </a:pPr>
            <a:r>
              <a:rPr lang="en-US" dirty="0" err="1">
                <a:solidFill>
                  <a:srgbClr val="FF0000"/>
                </a:solidFill>
              </a:rPr>
              <a:t>P</a:t>
            </a:r>
            <a:r>
              <a:rPr lang="en-US" baseline="-25000" dirty="0" err="1">
                <a:solidFill>
                  <a:srgbClr val="FF0000"/>
                </a:solidFill>
              </a:rPr>
              <a:t>k</a:t>
            </a:r>
            <a:r>
              <a:rPr lang="en-US" dirty="0">
                <a:solidFill>
                  <a:srgbClr val="FF0000"/>
                </a:solidFill>
              </a:rPr>
              <a:t> = 2ΔY – ΔX</a:t>
            </a:r>
          </a:p>
          <a:p>
            <a:pPr fontAlgn="base"/>
            <a:endParaRPr lang="en-US" dirty="0"/>
          </a:p>
        </p:txBody>
      </p:sp>
    </p:spTree>
    <p:extLst>
      <p:ext uri="{BB962C8B-B14F-4D97-AF65-F5344CB8AC3E}">
        <p14:creationId xmlns:p14="http://schemas.microsoft.com/office/powerpoint/2010/main" val="377377136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Bresenham’s</a:t>
            </a:r>
            <a:r>
              <a:rPr lang="en-US" dirty="0"/>
              <a:t> line drawing algorithm</a:t>
            </a:r>
          </a:p>
        </p:txBody>
      </p:sp>
      <p:sp>
        <p:nvSpPr>
          <p:cNvPr id="3" name="Content Placeholder 2"/>
          <p:cNvSpPr>
            <a:spLocks noGrp="1"/>
          </p:cNvSpPr>
          <p:nvPr>
            <p:ph sz="quarter" idx="1"/>
          </p:nvPr>
        </p:nvSpPr>
        <p:spPr/>
        <p:txBody>
          <a:bodyPr/>
          <a:lstStyle/>
          <a:p>
            <a:pPr fontAlgn="base"/>
            <a:r>
              <a:rPr lang="en-US" b="1" u="sng" dirty="0"/>
              <a:t>Step-03:</a:t>
            </a:r>
            <a:endParaRPr lang="en-US" b="1" dirty="0"/>
          </a:p>
          <a:p>
            <a:pPr marL="0" indent="0" fontAlgn="base">
              <a:buNone/>
            </a:pPr>
            <a:r>
              <a:rPr lang="en-US" dirty="0"/>
              <a:t> </a:t>
            </a:r>
          </a:p>
          <a:p>
            <a:pPr marL="0" indent="0" fontAlgn="base">
              <a:buNone/>
            </a:pPr>
            <a:r>
              <a:rPr lang="en-US" dirty="0"/>
              <a:t>Suppose the current point is (</a:t>
            </a:r>
            <a:r>
              <a:rPr lang="en-US" dirty="0" err="1"/>
              <a:t>X</a:t>
            </a:r>
            <a:r>
              <a:rPr lang="en-US" baseline="-25000" dirty="0" err="1"/>
              <a:t>k</a:t>
            </a:r>
            <a:r>
              <a:rPr lang="en-US" dirty="0"/>
              <a:t>, </a:t>
            </a:r>
            <a:r>
              <a:rPr lang="en-US" dirty="0" err="1"/>
              <a:t>Y</a:t>
            </a:r>
            <a:r>
              <a:rPr lang="en-US" baseline="-25000" dirty="0" err="1"/>
              <a:t>k</a:t>
            </a:r>
            <a:r>
              <a:rPr lang="en-US" dirty="0"/>
              <a:t>) and the next point is (X</a:t>
            </a:r>
            <a:r>
              <a:rPr lang="en-US" baseline="-25000" dirty="0"/>
              <a:t>k+1</a:t>
            </a:r>
            <a:r>
              <a:rPr lang="en-US" dirty="0"/>
              <a:t>, Y</a:t>
            </a:r>
            <a:r>
              <a:rPr lang="en-US" baseline="-25000" dirty="0"/>
              <a:t>k+1</a:t>
            </a:r>
            <a:r>
              <a:rPr lang="en-US" dirty="0"/>
              <a:t>).</a:t>
            </a:r>
          </a:p>
          <a:p>
            <a:pPr marL="0" indent="0" fontAlgn="base">
              <a:buNone/>
            </a:pPr>
            <a:r>
              <a:rPr lang="en-US" dirty="0"/>
              <a:t>Find the next point depending on the value of decision parameter P</a:t>
            </a:r>
            <a:r>
              <a:rPr lang="en-US" baseline="-25000" dirty="0"/>
              <a:t>k</a:t>
            </a:r>
            <a:r>
              <a:rPr lang="en-US" dirty="0"/>
              <a:t>.</a:t>
            </a:r>
          </a:p>
          <a:p>
            <a:pPr fontAlgn="base"/>
            <a:r>
              <a:rPr lang="en-US" dirty="0"/>
              <a:t>Follow the below two cases-</a:t>
            </a:r>
          </a:p>
          <a:p>
            <a:pPr fontAlgn="base"/>
            <a:endParaRPr lang="en-US" dirty="0"/>
          </a:p>
          <a:p>
            <a:endParaRPr lang="en-US" dirty="0"/>
          </a:p>
        </p:txBody>
      </p:sp>
    </p:spTree>
    <p:extLst>
      <p:ext uri="{BB962C8B-B14F-4D97-AF65-F5344CB8AC3E}">
        <p14:creationId xmlns:p14="http://schemas.microsoft.com/office/powerpoint/2010/main" val="377377136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Bresenham’s</a:t>
            </a:r>
            <a:r>
              <a:rPr lang="en-US" dirty="0"/>
              <a:t> line drawing algorithm</a:t>
            </a:r>
          </a:p>
        </p:txBody>
      </p:sp>
      <p:pic>
        <p:nvPicPr>
          <p:cNvPr id="205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847725" y="1295401"/>
            <a:ext cx="6686550" cy="4038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81000" y="4800600"/>
            <a:ext cx="7543800" cy="1477328"/>
          </a:xfrm>
          <a:prstGeom prst="rect">
            <a:avLst/>
          </a:prstGeom>
        </p:spPr>
        <p:txBody>
          <a:bodyPr wrap="square">
            <a:spAutoFit/>
          </a:bodyPr>
          <a:lstStyle/>
          <a:p>
            <a:pPr fontAlgn="base"/>
            <a:r>
              <a:rPr lang="en-US" b="1" u="sng" dirty="0"/>
              <a:t>Step-04:</a:t>
            </a:r>
            <a:endParaRPr lang="en-US" b="1" dirty="0"/>
          </a:p>
          <a:p>
            <a:pPr fontAlgn="base"/>
            <a:r>
              <a:rPr lang="en-US" dirty="0"/>
              <a:t> </a:t>
            </a:r>
          </a:p>
          <a:p>
            <a:pPr fontAlgn="base"/>
            <a:r>
              <a:rPr lang="en-US" dirty="0"/>
              <a:t>Keep repeating Step-03 until the end point is reached or number of iterations equals to (ΔX-1) times.</a:t>
            </a:r>
          </a:p>
          <a:p>
            <a:pPr fontAlgn="base"/>
            <a:r>
              <a:rPr lang="en-US" dirty="0"/>
              <a:t> </a:t>
            </a:r>
          </a:p>
        </p:txBody>
      </p:sp>
    </p:spTree>
    <p:extLst>
      <p:ext uri="{BB962C8B-B14F-4D97-AF65-F5344CB8AC3E}">
        <p14:creationId xmlns:p14="http://schemas.microsoft.com/office/powerpoint/2010/main" val="377377136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Bresenham’s</a:t>
            </a:r>
            <a:r>
              <a:rPr lang="en-US" dirty="0"/>
              <a:t> line drawing algorithm</a:t>
            </a:r>
          </a:p>
        </p:txBody>
      </p:sp>
      <p:sp>
        <p:nvSpPr>
          <p:cNvPr id="3" name="Content Placeholder 2"/>
          <p:cNvSpPr>
            <a:spLocks noGrp="1"/>
          </p:cNvSpPr>
          <p:nvPr>
            <p:ph sz="quarter" idx="1"/>
          </p:nvPr>
        </p:nvSpPr>
        <p:spPr>
          <a:xfrm>
            <a:off x="457200" y="1600200"/>
            <a:ext cx="8077200" cy="4873752"/>
          </a:xfrm>
        </p:spPr>
        <p:txBody>
          <a:bodyPr/>
          <a:lstStyle/>
          <a:p>
            <a:pPr fontAlgn="base"/>
            <a:r>
              <a:rPr lang="en-US" dirty="0"/>
              <a:t>Calculate the points between the starting coordinates (9, 18) and ending coordinates (14, 22).</a:t>
            </a:r>
          </a:p>
          <a:p>
            <a:pPr marL="0" indent="0" fontAlgn="base">
              <a:buNone/>
            </a:pPr>
            <a:endParaRPr lang="en-US" dirty="0"/>
          </a:p>
          <a:p>
            <a:pPr fontAlgn="base"/>
            <a:r>
              <a:rPr lang="en-US" b="1" u="sng" dirty="0"/>
              <a:t>Solution-</a:t>
            </a:r>
            <a:endParaRPr lang="en-US" b="1" dirty="0"/>
          </a:p>
          <a:p>
            <a:pPr marL="0" indent="0" fontAlgn="base">
              <a:buNone/>
            </a:pPr>
            <a:endParaRPr lang="en-US" dirty="0"/>
          </a:p>
          <a:p>
            <a:pPr marL="0" indent="0" fontAlgn="base">
              <a:buNone/>
            </a:pPr>
            <a:r>
              <a:rPr lang="en-US" dirty="0" smtClean="0"/>
              <a:t>   Starting </a:t>
            </a:r>
            <a:r>
              <a:rPr lang="en-US" dirty="0"/>
              <a:t>coordinates = (</a:t>
            </a:r>
            <a:r>
              <a:rPr lang="en-US" dirty="0" smtClean="0"/>
              <a:t>X</a:t>
            </a:r>
            <a:r>
              <a:rPr lang="en-US" baseline="-25000" dirty="0"/>
              <a:t>1</a:t>
            </a:r>
            <a:r>
              <a:rPr lang="en-US" dirty="0" smtClean="0"/>
              <a:t>, Y</a:t>
            </a:r>
            <a:r>
              <a:rPr lang="en-US" baseline="-25000" dirty="0"/>
              <a:t>1</a:t>
            </a:r>
            <a:r>
              <a:rPr lang="en-US" dirty="0" smtClean="0"/>
              <a:t>) </a:t>
            </a:r>
            <a:r>
              <a:rPr lang="en-US" dirty="0"/>
              <a:t>= (9, 18)</a:t>
            </a:r>
          </a:p>
          <a:p>
            <a:pPr marL="0" indent="0" fontAlgn="base">
              <a:buNone/>
            </a:pPr>
            <a:r>
              <a:rPr lang="en-US" dirty="0" smtClean="0"/>
              <a:t>   Ending </a:t>
            </a:r>
            <a:r>
              <a:rPr lang="en-US" dirty="0"/>
              <a:t>coordinates = (</a:t>
            </a:r>
            <a:r>
              <a:rPr lang="en-US" dirty="0" smtClean="0"/>
              <a:t>X</a:t>
            </a:r>
            <a:r>
              <a:rPr lang="en-US" baseline="-25000" dirty="0"/>
              <a:t>2</a:t>
            </a:r>
            <a:r>
              <a:rPr lang="en-US" dirty="0" smtClean="0"/>
              <a:t>, Y</a:t>
            </a:r>
            <a:r>
              <a:rPr lang="en-US" baseline="-25000" dirty="0"/>
              <a:t>2</a:t>
            </a:r>
            <a:r>
              <a:rPr lang="en-US" dirty="0" smtClean="0"/>
              <a:t>) </a:t>
            </a:r>
            <a:r>
              <a:rPr lang="en-US" dirty="0"/>
              <a:t>= (14, 22)</a:t>
            </a:r>
          </a:p>
          <a:p>
            <a:pPr marL="0" indent="0" fontAlgn="base">
              <a:buNone/>
            </a:pPr>
            <a:endParaRPr lang="en-US" dirty="0"/>
          </a:p>
          <a:p>
            <a:endParaRPr lang="en-US" dirty="0"/>
          </a:p>
        </p:txBody>
      </p:sp>
    </p:spTree>
    <p:extLst>
      <p:ext uri="{BB962C8B-B14F-4D97-AF65-F5344CB8AC3E}">
        <p14:creationId xmlns:p14="http://schemas.microsoft.com/office/powerpoint/2010/main" val="377377136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Bresenham’s</a:t>
            </a:r>
            <a:r>
              <a:rPr lang="en-US" dirty="0"/>
              <a:t> line drawing algorithm</a:t>
            </a:r>
          </a:p>
        </p:txBody>
      </p:sp>
      <p:sp>
        <p:nvSpPr>
          <p:cNvPr id="3" name="Content Placeholder 2"/>
          <p:cNvSpPr>
            <a:spLocks noGrp="1"/>
          </p:cNvSpPr>
          <p:nvPr>
            <p:ph sz="quarter" idx="1"/>
          </p:nvPr>
        </p:nvSpPr>
        <p:spPr/>
        <p:txBody>
          <a:bodyPr>
            <a:normAutofit fontScale="92500" lnSpcReduction="20000"/>
          </a:bodyPr>
          <a:lstStyle/>
          <a:p>
            <a:pPr fontAlgn="base"/>
            <a:r>
              <a:rPr lang="en-US" b="1" u="sng" dirty="0"/>
              <a:t>Step-01:</a:t>
            </a:r>
            <a:endParaRPr lang="en-US" b="1" dirty="0"/>
          </a:p>
          <a:p>
            <a:pPr marL="0" indent="0" fontAlgn="base">
              <a:buNone/>
            </a:pPr>
            <a:r>
              <a:rPr lang="en-US" dirty="0"/>
              <a:t> </a:t>
            </a:r>
          </a:p>
          <a:p>
            <a:pPr marL="0" indent="0" fontAlgn="base">
              <a:buNone/>
            </a:pPr>
            <a:r>
              <a:rPr lang="en-US" dirty="0"/>
              <a:t>Calculate ΔX and ΔY from the given input.</a:t>
            </a:r>
          </a:p>
          <a:p>
            <a:pPr marL="0" indent="0" algn="ctr" fontAlgn="base">
              <a:buNone/>
            </a:pPr>
            <a:r>
              <a:rPr lang="en-US" dirty="0">
                <a:solidFill>
                  <a:srgbClr val="FF0000"/>
                </a:solidFill>
              </a:rPr>
              <a:t>ΔX = </a:t>
            </a:r>
            <a:r>
              <a:rPr lang="en-US" dirty="0" smtClean="0">
                <a:solidFill>
                  <a:srgbClr val="FF0000"/>
                </a:solidFill>
              </a:rPr>
              <a:t>X</a:t>
            </a:r>
            <a:r>
              <a:rPr lang="en-US" baseline="-25000" dirty="0">
                <a:solidFill>
                  <a:srgbClr val="FF0000"/>
                </a:solidFill>
              </a:rPr>
              <a:t>2</a:t>
            </a:r>
            <a:r>
              <a:rPr lang="en-US" dirty="0">
                <a:solidFill>
                  <a:srgbClr val="FF0000"/>
                </a:solidFill>
              </a:rPr>
              <a:t> – </a:t>
            </a:r>
            <a:r>
              <a:rPr lang="en-US" dirty="0" smtClean="0">
                <a:solidFill>
                  <a:srgbClr val="FF0000"/>
                </a:solidFill>
              </a:rPr>
              <a:t>X</a:t>
            </a:r>
            <a:r>
              <a:rPr lang="en-US" baseline="-25000" dirty="0">
                <a:solidFill>
                  <a:srgbClr val="FF0000"/>
                </a:solidFill>
              </a:rPr>
              <a:t>1</a:t>
            </a:r>
            <a:r>
              <a:rPr lang="en-US" dirty="0">
                <a:solidFill>
                  <a:srgbClr val="FF0000"/>
                </a:solidFill>
              </a:rPr>
              <a:t> = 14 – 9 = 5</a:t>
            </a:r>
          </a:p>
          <a:p>
            <a:pPr marL="0" indent="0" algn="ctr" fontAlgn="base">
              <a:buNone/>
            </a:pPr>
            <a:r>
              <a:rPr lang="en-US" dirty="0">
                <a:solidFill>
                  <a:srgbClr val="FF0000"/>
                </a:solidFill>
              </a:rPr>
              <a:t>ΔY =</a:t>
            </a:r>
            <a:r>
              <a:rPr lang="en-US" dirty="0" smtClean="0">
                <a:solidFill>
                  <a:srgbClr val="FF0000"/>
                </a:solidFill>
              </a:rPr>
              <a:t>Y</a:t>
            </a:r>
            <a:r>
              <a:rPr lang="en-US" baseline="-25000" dirty="0">
                <a:solidFill>
                  <a:srgbClr val="FF0000"/>
                </a:solidFill>
              </a:rPr>
              <a:t>2</a:t>
            </a:r>
            <a:r>
              <a:rPr lang="en-US" dirty="0">
                <a:solidFill>
                  <a:srgbClr val="FF0000"/>
                </a:solidFill>
              </a:rPr>
              <a:t> – </a:t>
            </a:r>
            <a:r>
              <a:rPr lang="en-US" dirty="0" smtClean="0">
                <a:solidFill>
                  <a:srgbClr val="FF0000"/>
                </a:solidFill>
              </a:rPr>
              <a:t>Y</a:t>
            </a:r>
            <a:r>
              <a:rPr lang="en-US" baseline="-25000" dirty="0">
                <a:solidFill>
                  <a:srgbClr val="FF0000"/>
                </a:solidFill>
              </a:rPr>
              <a:t>1</a:t>
            </a:r>
            <a:r>
              <a:rPr lang="en-US" dirty="0" smtClean="0">
                <a:solidFill>
                  <a:srgbClr val="FF0000"/>
                </a:solidFill>
              </a:rPr>
              <a:t>= </a:t>
            </a:r>
            <a:r>
              <a:rPr lang="en-US" dirty="0">
                <a:solidFill>
                  <a:srgbClr val="FF0000"/>
                </a:solidFill>
              </a:rPr>
              <a:t>22 – 18 = 4</a:t>
            </a:r>
          </a:p>
          <a:p>
            <a:pPr marL="0" indent="0" algn="ctr" fontAlgn="base">
              <a:buNone/>
            </a:pPr>
            <a:r>
              <a:rPr lang="en-US" dirty="0">
                <a:solidFill>
                  <a:srgbClr val="FF0000"/>
                </a:solidFill>
              </a:rPr>
              <a:t> </a:t>
            </a:r>
          </a:p>
          <a:p>
            <a:pPr fontAlgn="base"/>
            <a:r>
              <a:rPr lang="en-US" b="1" u="sng" dirty="0"/>
              <a:t>Step-02:</a:t>
            </a:r>
            <a:endParaRPr lang="en-US" b="1" dirty="0"/>
          </a:p>
          <a:p>
            <a:pPr marL="0" indent="0" fontAlgn="base">
              <a:buNone/>
            </a:pPr>
            <a:r>
              <a:rPr lang="en-US" dirty="0"/>
              <a:t> </a:t>
            </a:r>
          </a:p>
          <a:p>
            <a:pPr marL="0" indent="0" fontAlgn="base">
              <a:buNone/>
            </a:pPr>
            <a:r>
              <a:rPr lang="en-US" dirty="0"/>
              <a:t>Calculate the decision parameter.</a:t>
            </a:r>
          </a:p>
          <a:p>
            <a:pPr marL="0" indent="0" algn="ctr" fontAlgn="base">
              <a:buNone/>
            </a:pPr>
            <a:r>
              <a:rPr lang="en-US" dirty="0" err="1" smtClean="0">
                <a:solidFill>
                  <a:srgbClr val="FF0000"/>
                </a:solidFill>
              </a:rPr>
              <a:t>P</a:t>
            </a:r>
            <a:r>
              <a:rPr lang="en-US" baseline="-25000" dirty="0" err="1" smtClean="0">
                <a:solidFill>
                  <a:srgbClr val="FF0000"/>
                </a:solidFill>
              </a:rPr>
              <a:t>k</a:t>
            </a:r>
            <a:r>
              <a:rPr lang="en-US" dirty="0" smtClean="0">
                <a:solidFill>
                  <a:srgbClr val="FF0000"/>
                </a:solidFill>
              </a:rPr>
              <a:t>= </a:t>
            </a:r>
            <a:r>
              <a:rPr lang="en-US" dirty="0">
                <a:solidFill>
                  <a:srgbClr val="FF0000"/>
                </a:solidFill>
              </a:rPr>
              <a:t>2ΔY – ΔX</a:t>
            </a:r>
          </a:p>
          <a:p>
            <a:pPr marL="0" indent="0" algn="ctr" fontAlgn="base">
              <a:buNone/>
            </a:pPr>
            <a:r>
              <a:rPr lang="en-US" dirty="0">
                <a:solidFill>
                  <a:srgbClr val="FF0000"/>
                </a:solidFill>
              </a:rPr>
              <a:t>= 2 x 4 – </a:t>
            </a:r>
            <a:r>
              <a:rPr lang="en-US" dirty="0" smtClean="0">
                <a:solidFill>
                  <a:srgbClr val="FF0000"/>
                </a:solidFill>
              </a:rPr>
              <a:t>5</a:t>
            </a:r>
          </a:p>
          <a:p>
            <a:pPr marL="0" indent="0" algn="ctr" fontAlgn="base">
              <a:buNone/>
            </a:pPr>
            <a:r>
              <a:rPr lang="en-US" dirty="0" smtClean="0">
                <a:solidFill>
                  <a:srgbClr val="FF0000"/>
                </a:solidFill>
              </a:rPr>
              <a:t>= 3</a:t>
            </a:r>
          </a:p>
          <a:p>
            <a:pPr marL="0" indent="0" fontAlgn="base">
              <a:buNone/>
            </a:pPr>
            <a:r>
              <a:rPr lang="en-US" dirty="0" smtClean="0"/>
              <a:t>So</a:t>
            </a:r>
            <a:r>
              <a:rPr lang="en-US" dirty="0"/>
              <a:t>, decision parameter </a:t>
            </a:r>
            <a:r>
              <a:rPr lang="en-US" dirty="0" err="1"/>
              <a:t>P</a:t>
            </a:r>
            <a:r>
              <a:rPr lang="en-US" baseline="-25000" dirty="0" err="1"/>
              <a:t>k</a:t>
            </a:r>
            <a:r>
              <a:rPr lang="en-US" dirty="0"/>
              <a:t> = 3</a:t>
            </a:r>
          </a:p>
          <a:p>
            <a:pPr marL="0" indent="0" fontAlgn="base">
              <a:buNone/>
            </a:pPr>
            <a:endParaRPr lang="en-US" dirty="0"/>
          </a:p>
        </p:txBody>
      </p:sp>
    </p:spTree>
    <p:extLst>
      <p:ext uri="{BB962C8B-B14F-4D97-AF65-F5344CB8AC3E}">
        <p14:creationId xmlns:p14="http://schemas.microsoft.com/office/powerpoint/2010/main" val="3773771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Introduction</a:t>
            </a:r>
            <a:endParaRPr lang="en-US" dirty="0"/>
          </a:p>
        </p:txBody>
      </p:sp>
      <p:sp>
        <p:nvSpPr>
          <p:cNvPr id="3" name="Content Placeholder 2"/>
          <p:cNvSpPr>
            <a:spLocks noGrp="1"/>
          </p:cNvSpPr>
          <p:nvPr>
            <p:ph idx="1"/>
          </p:nvPr>
        </p:nvSpPr>
        <p:spPr>
          <a:xfrm>
            <a:off x="457200" y="1524000"/>
            <a:ext cx="8229600" cy="5029200"/>
          </a:xfrm>
        </p:spPr>
        <p:txBody>
          <a:bodyPr>
            <a:normAutofit lnSpcReduction="10000"/>
          </a:bodyPr>
          <a:lstStyle/>
          <a:p>
            <a:pPr algn="just"/>
            <a:r>
              <a:rPr lang="en-US" dirty="0" smtClean="0"/>
              <a:t>To </a:t>
            </a:r>
            <a:r>
              <a:rPr lang="en-US" dirty="0"/>
              <a:t>display a picture of any size on a </a:t>
            </a:r>
            <a:endParaRPr lang="en-US" dirty="0" smtClean="0"/>
          </a:p>
          <a:p>
            <a:pPr marL="0" indent="0" algn="just">
              <a:buNone/>
            </a:pPr>
            <a:r>
              <a:rPr lang="en-US" dirty="0" smtClean="0"/>
              <a:t>computer </a:t>
            </a:r>
            <a:r>
              <a:rPr lang="en-US" dirty="0"/>
              <a:t>screen is a difficult process</a:t>
            </a:r>
            <a:r>
              <a:rPr lang="en-US" dirty="0" smtClean="0"/>
              <a:t>.</a:t>
            </a:r>
          </a:p>
          <a:p>
            <a:pPr marL="0" indent="0" algn="just">
              <a:buNone/>
            </a:pPr>
            <a:r>
              <a:rPr lang="en-US" dirty="0" smtClean="0"/>
              <a:t> </a:t>
            </a:r>
            <a:r>
              <a:rPr lang="en-US" dirty="0"/>
              <a:t>Computer graphics are used to </a:t>
            </a:r>
            <a:r>
              <a:rPr lang="en-US" dirty="0" smtClean="0"/>
              <a:t>simplify</a:t>
            </a:r>
          </a:p>
          <a:p>
            <a:pPr marL="0" indent="0" algn="just">
              <a:buNone/>
            </a:pPr>
            <a:r>
              <a:rPr lang="en-US" dirty="0" smtClean="0"/>
              <a:t> </a:t>
            </a:r>
            <a:r>
              <a:rPr lang="en-US" dirty="0"/>
              <a:t>this process. Various algorithms and </a:t>
            </a:r>
            <a:endParaRPr lang="en-US" dirty="0" smtClean="0"/>
          </a:p>
          <a:p>
            <a:pPr marL="0" indent="0" algn="just">
              <a:buNone/>
            </a:pPr>
            <a:r>
              <a:rPr lang="en-US" dirty="0" smtClean="0"/>
              <a:t>techniques </a:t>
            </a:r>
            <a:r>
              <a:rPr lang="en-US" dirty="0"/>
              <a:t>are used to generate graphics </a:t>
            </a:r>
            <a:endParaRPr lang="en-US" dirty="0" smtClean="0"/>
          </a:p>
          <a:p>
            <a:pPr marL="0" indent="0" algn="just">
              <a:buNone/>
            </a:pPr>
            <a:r>
              <a:rPr lang="en-US" dirty="0" smtClean="0"/>
              <a:t>In computers</a:t>
            </a:r>
            <a:r>
              <a:rPr lang="en-US" dirty="0"/>
              <a:t>. </a:t>
            </a:r>
            <a:endParaRPr lang="en-US" dirty="0" smtClean="0"/>
          </a:p>
          <a:p>
            <a:endParaRPr lang="en-US" dirty="0"/>
          </a:p>
          <a:p>
            <a:pPr algn="just"/>
            <a:r>
              <a:rPr lang="en-US" dirty="0"/>
              <a:t>We have put a great deal of our time to develop how computer images can replicate real-world scenes. We want objects on computers not only to look more real, but also their colors to be more realistic and how different materials appear. We can call it “real synthesis of the image.”</a:t>
            </a:r>
          </a:p>
        </p:txBody>
      </p:sp>
      <p:pic>
        <p:nvPicPr>
          <p:cNvPr id="1026" name="Picture 2" descr="Computer Graphics 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524000"/>
            <a:ext cx="19812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07620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Bresenham’s</a:t>
            </a:r>
            <a:r>
              <a:rPr lang="en-US" dirty="0"/>
              <a:t> line drawing algorithm</a:t>
            </a:r>
          </a:p>
        </p:txBody>
      </p:sp>
      <p:sp>
        <p:nvSpPr>
          <p:cNvPr id="3" name="Content Placeholder 2"/>
          <p:cNvSpPr>
            <a:spLocks noGrp="1"/>
          </p:cNvSpPr>
          <p:nvPr>
            <p:ph sz="quarter" idx="1"/>
          </p:nvPr>
        </p:nvSpPr>
        <p:spPr/>
        <p:txBody>
          <a:bodyPr/>
          <a:lstStyle/>
          <a:p>
            <a:pPr fontAlgn="base"/>
            <a:r>
              <a:rPr lang="en-US" b="1" u="sng" dirty="0"/>
              <a:t>Step-03:</a:t>
            </a:r>
            <a:endParaRPr lang="en-US" b="1" dirty="0"/>
          </a:p>
          <a:p>
            <a:pPr marL="0" indent="0" fontAlgn="base">
              <a:buNone/>
            </a:pPr>
            <a:endParaRPr lang="en-US" dirty="0"/>
          </a:p>
          <a:p>
            <a:pPr marL="0" indent="0" fontAlgn="base">
              <a:buNone/>
            </a:pPr>
            <a:r>
              <a:rPr lang="en-US" dirty="0" smtClean="0"/>
              <a:t>1. As </a:t>
            </a:r>
            <a:r>
              <a:rPr lang="en-US" dirty="0" err="1"/>
              <a:t>P</a:t>
            </a:r>
            <a:r>
              <a:rPr lang="en-US" baseline="-25000" dirty="0" err="1"/>
              <a:t>k</a:t>
            </a:r>
            <a:r>
              <a:rPr lang="en-US" dirty="0"/>
              <a:t> &gt;= 0, so case-02 is satisfied.</a:t>
            </a:r>
          </a:p>
          <a:p>
            <a:pPr marL="0" indent="0" fontAlgn="base">
              <a:buNone/>
            </a:pPr>
            <a:r>
              <a:rPr lang="en-US" dirty="0"/>
              <a:t> </a:t>
            </a:r>
            <a:r>
              <a:rPr lang="en-US" dirty="0" smtClean="0"/>
              <a:t>Thus</a:t>
            </a:r>
            <a:r>
              <a:rPr lang="en-US" dirty="0"/>
              <a:t>,</a:t>
            </a:r>
          </a:p>
          <a:p>
            <a:pPr marL="0" indent="0" algn="ctr" fontAlgn="base">
              <a:buNone/>
            </a:pPr>
            <a:r>
              <a:rPr lang="en-US" dirty="0" smtClean="0">
                <a:solidFill>
                  <a:srgbClr val="FF0000"/>
                </a:solidFill>
              </a:rPr>
              <a:t> P</a:t>
            </a:r>
            <a:r>
              <a:rPr lang="en-US" baseline="-25000" dirty="0" smtClean="0">
                <a:solidFill>
                  <a:srgbClr val="FF0000"/>
                </a:solidFill>
              </a:rPr>
              <a:t>k+1</a:t>
            </a:r>
            <a:r>
              <a:rPr lang="en-US" dirty="0">
                <a:solidFill>
                  <a:srgbClr val="FF0000"/>
                </a:solidFill>
              </a:rPr>
              <a:t> = </a:t>
            </a:r>
            <a:r>
              <a:rPr lang="en-US" dirty="0" err="1">
                <a:solidFill>
                  <a:srgbClr val="FF0000"/>
                </a:solidFill>
              </a:rPr>
              <a:t>P</a:t>
            </a:r>
            <a:r>
              <a:rPr lang="en-US" baseline="-25000" dirty="0" err="1">
                <a:solidFill>
                  <a:srgbClr val="FF0000"/>
                </a:solidFill>
              </a:rPr>
              <a:t>k</a:t>
            </a:r>
            <a:r>
              <a:rPr lang="en-US" dirty="0">
                <a:solidFill>
                  <a:srgbClr val="FF0000"/>
                </a:solidFill>
              </a:rPr>
              <a:t> + 2ΔY – 2ΔX = 3 + (2 x 4) – (2 x 5) = </a:t>
            </a:r>
            <a:r>
              <a:rPr lang="en-US" dirty="0">
                <a:solidFill>
                  <a:srgbClr val="00B050"/>
                </a:solidFill>
              </a:rPr>
              <a:t>1</a:t>
            </a:r>
          </a:p>
          <a:p>
            <a:pPr marL="0" indent="0" algn="ctr" fontAlgn="base">
              <a:buNone/>
            </a:pPr>
            <a:r>
              <a:rPr lang="en-US" dirty="0">
                <a:solidFill>
                  <a:srgbClr val="FF0000"/>
                </a:solidFill>
              </a:rPr>
              <a:t>X</a:t>
            </a:r>
            <a:r>
              <a:rPr lang="en-US" baseline="-25000" dirty="0">
                <a:solidFill>
                  <a:srgbClr val="FF0000"/>
                </a:solidFill>
              </a:rPr>
              <a:t>k+1</a:t>
            </a:r>
            <a:r>
              <a:rPr lang="en-US" dirty="0">
                <a:solidFill>
                  <a:srgbClr val="FF0000"/>
                </a:solidFill>
              </a:rPr>
              <a:t> = </a:t>
            </a:r>
            <a:r>
              <a:rPr lang="en-US" dirty="0" err="1">
                <a:solidFill>
                  <a:srgbClr val="FF0000"/>
                </a:solidFill>
              </a:rPr>
              <a:t>X</a:t>
            </a:r>
            <a:r>
              <a:rPr lang="en-US" baseline="-25000" dirty="0" err="1">
                <a:solidFill>
                  <a:srgbClr val="FF0000"/>
                </a:solidFill>
              </a:rPr>
              <a:t>k</a:t>
            </a:r>
            <a:r>
              <a:rPr lang="en-US" dirty="0">
                <a:solidFill>
                  <a:srgbClr val="FF0000"/>
                </a:solidFill>
              </a:rPr>
              <a:t> + 1 = 9 + 1 = </a:t>
            </a:r>
            <a:r>
              <a:rPr lang="en-US" dirty="0">
                <a:solidFill>
                  <a:srgbClr val="00B050"/>
                </a:solidFill>
              </a:rPr>
              <a:t>10</a:t>
            </a:r>
          </a:p>
          <a:p>
            <a:pPr marL="0" indent="0" algn="ctr" fontAlgn="base">
              <a:buNone/>
            </a:pPr>
            <a:r>
              <a:rPr lang="en-US" dirty="0">
                <a:solidFill>
                  <a:srgbClr val="FF0000"/>
                </a:solidFill>
              </a:rPr>
              <a:t>Y</a:t>
            </a:r>
            <a:r>
              <a:rPr lang="en-US" baseline="-25000" dirty="0">
                <a:solidFill>
                  <a:srgbClr val="FF0000"/>
                </a:solidFill>
              </a:rPr>
              <a:t>k+1</a:t>
            </a:r>
            <a:r>
              <a:rPr lang="en-US" dirty="0">
                <a:solidFill>
                  <a:srgbClr val="FF0000"/>
                </a:solidFill>
              </a:rPr>
              <a:t> = </a:t>
            </a:r>
            <a:r>
              <a:rPr lang="en-US" dirty="0" err="1">
                <a:solidFill>
                  <a:srgbClr val="FF0000"/>
                </a:solidFill>
              </a:rPr>
              <a:t>Y</a:t>
            </a:r>
            <a:r>
              <a:rPr lang="en-US" baseline="-25000" dirty="0" err="1">
                <a:solidFill>
                  <a:srgbClr val="FF0000"/>
                </a:solidFill>
              </a:rPr>
              <a:t>k</a:t>
            </a:r>
            <a:r>
              <a:rPr lang="en-US" dirty="0">
                <a:solidFill>
                  <a:srgbClr val="FF0000"/>
                </a:solidFill>
              </a:rPr>
              <a:t> + 1 = 18 + 1 = </a:t>
            </a:r>
            <a:r>
              <a:rPr lang="en-US" dirty="0" smtClean="0">
                <a:solidFill>
                  <a:srgbClr val="00B050"/>
                </a:solidFill>
              </a:rPr>
              <a:t>19</a:t>
            </a:r>
          </a:p>
          <a:p>
            <a:pPr marL="0" indent="0" algn="ctr" fontAlgn="base">
              <a:buNone/>
            </a:pPr>
            <a:endParaRPr lang="en-US" dirty="0">
              <a:solidFill>
                <a:srgbClr val="00B050"/>
              </a:solidFill>
            </a:endParaRPr>
          </a:p>
          <a:p>
            <a:pPr marL="0" indent="0" fontAlgn="base">
              <a:buNone/>
            </a:pPr>
            <a:r>
              <a:rPr lang="en-US" b="1" dirty="0">
                <a:solidFill>
                  <a:srgbClr val="00B050"/>
                </a:solidFill>
              </a:rPr>
              <a:t>Then next points for x and y </a:t>
            </a:r>
            <a:r>
              <a:rPr lang="en-US" b="1" dirty="0" smtClean="0">
                <a:solidFill>
                  <a:srgbClr val="00B050"/>
                </a:solidFill>
              </a:rPr>
              <a:t>are(10,19).</a:t>
            </a:r>
            <a:endParaRPr lang="en-US" b="1" dirty="0">
              <a:solidFill>
                <a:srgbClr val="00B050"/>
              </a:solidFill>
            </a:endParaRPr>
          </a:p>
          <a:p>
            <a:pPr marL="0" indent="0" fontAlgn="base">
              <a:buNone/>
            </a:pPr>
            <a:r>
              <a:rPr lang="en-US" b="1" dirty="0">
                <a:solidFill>
                  <a:srgbClr val="00B050"/>
                </a:solidFill>
              </a:rPr>
              <a:t>Now value </a:t>
            </a:r>
            <a:r>
              <a:rPr lang="en-US" b="1" dirty="0" err="1">
                <a:solidFill>
                  <a:srgbClr val="FF0000"/>
                </a:solidFill>
              </a:rPr>
              <a:t>x</a:t>
            </a:r>
            <a:r>
              <a:rPr lang="en-US" b="1" baseline="-25000" dirty="0" err="1">
                <a:solidFill>
                  <a:srgbClr val="FF0000"/>
                </a:solidFill>
              </a:rPr>
              <a:t>k</a:t>
            </a:r>
            <a:r>
              <a:rPr lang="en-US" b="1" baseline="-25000" dirty="0">
                <a:solidFill>
                  <a:srgbClr val="FF0000"/>
                </a:solidFill>
              </a:rPr>
              <a:t> </a:t>
            </a:r>
            <a:r>
              <a:rPr lang="en-US" b="1" dirty="0">
                <a:solidFill>
                  <a:srgbClr val="FF0000"/>
                </a:solidFill>
              </a:rPr>
              <a:t>  is </a:t>
            </a:r>
            <a:r>
              <a:rPr lang="en-US" b="1" dirty="0" smtClean="0">
                <a:solidFill>
                  <a:srgbClr val="FF0000"/>
                </a:solidFill>
              </a:rPr>
              <a:t>10 , </a:t>
            </a:r>
            <a:r>
              <a:rPr lang="en-US" b="1" dirty="0" err="1">
                <a:solidFill>
                  <a:srgbClr val="FF0000"/>
                </a:solidFill>
              </a:rPr>
              <a:t>y</a:t>
            </a:r>
            <a:r>
              <a:rPr lang="en-US" b="1" baseline="-25000" dirty="0" err="1">
                <a:solidFill>
                  <a:srgbClr val="FF0000"/>
                </a:solidFill>
              </a:rPr>
              <a:t>k</a:t>
            </a:r>
            <a:r>
              <a:rPr lang="en-US" b="1" baseline="-25000" dirty="0">
                <a:solidFill>
                  <a:srgbClr val="FF0000"/>
                </a:solidFill>
              </a:rPr>
              <a:t> </a:t>
            </a:r>
            <a:r>
              <a:rPr lang="en-US" b="1" dirty="0">
                <a:solidFill>
                  <a:srgbClr val="FF0000"/>
                </a:solidFill>
              </a:rPr>
              <a:t> is </a:t>
            </a:r>
            <a:r>
              <a:rPr lang="en-US" b="1" dirty="0" smtClean="0">
                <a:solidFill>
                  <a:srgbClr val="FF0000"/>
                </a:solidFill>
              </a:rPr>
              <a:t>19 and </a:t>
            </a:r>
            <a:r>
              <a:rPr lang="en-US" dirty="0" err="1" smtClean="0">
                <a:solidFill>
                  <a:srgbClr val="FF0000"/>
                </a:solidFill>
              </a:rPr>
              <a:t>P</a:t>
            </a:r>
            <a:r>
              <a:rPr lang="en-US" baseline="-25000" dirty="0" err="1" smtClean="0">
                <a:solidFill>
                  <a:srgbClr val="FF0000"/>
                </a:solidFill>
              </a:rPr>
              <a:t>k</a:t>
            </a:r>
            <a:r>
              <a:rPr lang="en-US" baseline="-25000" dirty="0" smtClean="0">
                <a:solidFill>
                  <a:srgbClr val="FF0000"/>
                </a:solidFill>
              </a:rPr>
              <a:t> </a:t>
            </a:r>
            <a:r>
              <a:rPr lang="en-US" dirty="0" smtClean="0">
                <a:solidFill>
                  <a:srgbClr val="FF0000"/>
                </a:solidFill>
              </a:rPr>
              <a:t>  is 1</a:t>
            </a:r>
            <a:r>
              <a:rPr lang="en-US" b="1" dirty="0" smtClean="0">
                <a:solidFill>
                  <a:srgbClr val="FF0000"/>
                </a:solidFill>
              </a:rPr>
              <a:t>.</a:t>
            </a:r>
            <a:endParaRPr lang="en-US" dirty="0">
              <a:solidFill>
                <a:srgbClr val="00B050"/>
              </a:solidFill>
            </a:endParaRPr>
          </a:p>
          <a:p>
            <a:pPr marL="0" indent="0" algn="ctr">
              <a:buNone/>
            </a:pPr>
            <a:endParaRPr lang="en-US" dirty="0"/>
          </a:p>
          <a:p>
            <a:pPr marL="0" indent="0" algn="ctr" fontAlgn="base">
              <a:buNone/>
            </a:pPr>
            <a:endParaRPr lang="en-US" dirty="0">
              <a:solidFill>
                <a:srgbClr val="00B050"/>
              </a:solidFill>
            </a:endParaRPr>
          </a:p>
          <a:p>
            <a:pPr marL="0" indent="0">
              <a:buNone/>
            </a:pPr>
            <a:endParaRPr lang="en-US" dirty="0"/>
          </a:p>
        </p:txBody>
      </p:sp>
    </p:spTree>
    <p:extLst>
      <p:ext uri="{BB962C8B-B14F-4D97-AF65-F5344CB8AC3E}">
        <p14:creationId xmlns:p14="http://schemas.microsoft.com/office/powerpoint/2010/main" val="377377136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Bresenham’s</a:t>
            </a:r>
            <a:r>
              <a:rPr lang="en-US" dirty="0"/>
              <a:t> line drawing algorithm</a:t>
            </a:r>
          </a:p>
        </p:txBody>
      </p:sp>
      <p:sp>
        <p:nvSpPr>
          <p:cNvPr id="3" name="Content Placeholder 2"/>
          <p:cNvSpPr>
            <a:spLocks noGrp="1"/>
          </p:cNvSpPr>
          <p:nvPr>
            <p:ph sz="quarter" idx="1"/>
          </p:nvPr>
        </p:nvSpPr>
        <p:spPr/>
        <p:txBody>
          <a:bodyPr/>
          <a:lstStyle/>
          <a:p>
            <a:pPr marL="0" indent="0" fontAlgn="base">
              <a:buNone/>
            </a:pPr>
            <a:r>
              <a:rPr lang="en-US" dirty="0" smtClean="0"/>
              <a:t>2. As </a:t>
            </a:r>
            <a:r>
              <a:rPr lang="en-US" dirty="0" err="1"/>
              <a:t>P</a:t>
            </a:r>
            <a:r>
              <a:rPr lang="en-US" baseline="-25000" dirty="0" err="1"/>
              <a:t>k</a:t>
            </a:r>
            <a:r>
              <a:rPr lang="en-US" dirty="0"/>
              <a:t> &gt;= 0, so case-02 is satisfied.</a:t>
            </a:r>
          </a:p>
          <a:p>
            <a:pPr marL="0" indent="0" fontAlgn="base">
              <a:buNone/>
            </a:pPr>
            <a:r>
              <a:rPr lang="en-US" dirty="0"/>
              <a:t> Thus,</a:t>
            </a:r>
          </a:p>
          <a:p>
            <a:pPr marL="0" indent="0" algn="ctr" fontAlgn="base">
              <a:buNone/>
            </a:pPr>
            <a:r>
              <a:rPr lang="en-US" dirty="0" smtClean="0">
                <a:solidFill>
                  <a:srgbClr val="FF0000"/>
                </a:solidFill>
              </a:rPr>
              <a:t>P</a:t>
            </a:r>
            <a:r>
              <a:rPr lang="en-US" baseline="-25000" dirty="0" smtClean="0">
                <a:solidFill>
                  <a:srgbClr val="FF0000"/>
                </a:solidFill>
              </a:rPr>
              <a:t>k+1</a:t>
            </a:r>
            <a:r>
              <a:rPr lang="en-US" dirty="0">
                <a:solidFill>
                  <a:srgbClr val="FF0000"/>
                </a:solidFill>
              </a:rPr>
              <a:t> = </a:t>
            </a:r>
            <a:r>
              <a:rPr lang="en-US" dirty="0" err="1">
                <a:solidFill>
                  <a:srgbClr val="FF0000"/>
                </a:solidFill>
              </a:rPr>
              <a:t>P</a:t>
            </a:r>
            <a:r>
              <a:rPr lang="en-US" baseline="-25000" dirty="0" err="1">
                <a:solidFill>
                  <a:srgbClr val="FF0000"/>
                </a:solidFill>
              </a:rPr>
              <a:t>k</a:t>
            </a:r>
            <a:r>
              <a:rPr lang="en-US" dirty="0">
                <a:solidFill>
                  <a:srgbClr val="FF0000"/>
                </a:solidFill>
              </a:rPr>
              <a:t> + 2ΔY – 2ΔX = </a:t>
            </a:r>
            <a:r>
              <a:rPr lang="en-US" dirty="0" smtClean="0">
                <a:solidFill>
                  <a:srgbClr val="FF0000"/>
                </a:solidFill>
              </a:rPr>
              <a:t>1 </a:t>
            </a:r>
            <a:r>
              <a:rPr lang="en-US" dirty="0">
                <a:solidFill>
                  <a:srgbClr val="FF0000"/>
                </a:solidFill>
              </a:rPr>
              <a:t>+ (2 x 4) – (2 x 5) = </a:t>
            </a:r>
            <a:r>
              <a:rPr lang="en-US" dirty="0" smtClean="0">
                <a:solidFill>
                  <a:srgbClr val="00B050"/>
                </a:solidFill>
              </a:rPr>
              <a:t>-1</a:t>
            </a:r>
            <a:endParaRPr lang="en-US" dirty="0">
              <a:solidFill>
                <a:srgbClr val="00B050"/>
              </a:solidFill>
            </a:endParaRPr>
          </a:p>
          <a:p>
            <a:pPr marL="0" indent="0" algn="ctr" fontAlgn="base">
              <a:buNone/>
            </a:pPr>
            <a:r>
              <a:rPr lang="en-US" dirty="0">
                <a:solidFill>
                  <a:srgbClr val="FF0000"/>
                </a:solidFill>
              </a:rPr>
              <a:t>X</a:t>
            </a:r>
            <a:r>
              <a:rPr lang="en-US" baseline="-25000" dirty="0">
                <a:solidFill>
                  <a:srgbClr val="FF0000"/>
                </a:solidFill>
              </a:rPr>
              <a:t>k+1</a:t>
            </a:r>
            <a:r>
              <a:rPr lang="en-US" dirty="0">
                <a:solidFill>
                  <a:srgbClr val="FF0000"/>
                </a:solidFill>
              </a:rPr>
              <a:t> = </a:t>
            </a:r>
            <a:r>
              <a:rPr lang="en-US" dirty="0" err="1">
                <a:solidFill>
                  <a:srgbClr val="FF0000"/>
                </a:solidFill>
              </a:rPr>
              <a:t>X</a:t>
            </a:r>
            <a:r>
              <a:rPr lang="en-US" baseline="-25000" dirty="0" err="1">
                <a:solidFill>
                  <a:srgbClr val="FF0000"/>
                </a:solidFill>
              </a:rPr>
              <a:t>k</a:t>
            </a:r>
            <a:r>
              <a:rPr lang="en-US" dirty="0">
                <a:solidFill>
                  <a:srgbClr val="FF0000"/>
                </a:solidFill>
              </a:rPr>
              <a:t> + 1 = </a:t>
            </a:r>
            <a:r>
              <a:rPr lang="en-US" dirty="0" smtClean="0">
                <a:solidFill>
                  <a:srgbClr val="FF0000"/>
                </a:solidFill>
              </a:rPr>
              <a:t>10 </a:t>
            </a:r>
            <a:r>
              <a:rPr lang="en-US" dirty="0">
                <a:solidFill>
                  <a:srgbClr val="FF0000"/>
                </a:solidFill>
              </a:rPr>
              <a:t>+ 1 = </a:t>
            </a:r>
            <a:r>
              <a:rPr lang="en-US" dirty="0" smtClean="0">
                <a:solidFill>
                  <a:srgbClr val="00B050"/>
                </a:solidFill>
              </a:rPr>
              <a:t>11</a:t>
            </a:r>
            <a:endParaRPr lang="en-US" dirty="0">
              <a:solidFill>
                <a:srgbClr val="00B050"/>
              </a:solidFill>
            </a:endParaRPr>
          </a:p>
          <a:p>
            <a:pPr marL="0" indent="0" algn="ctr" fontAlgn="base">
              <a:buNone/>
            </a:pPr>
            <a:r>
              <a:rPr lang="en-US" dirty="0">
                <a:solidFill>
                  <a:srgbClr val="FF0000"/>
                </a:solidFill>
              </a:rPr>
              <a:t>Y</a:t>
            </a:r>
            <a:r>
              <a:rPr lang="en-US" baseline="-25000" dirty="0">
                <a:solidFill>
                  <a:srgbClr val="FF0000"/>
                </a:solidFill>
              </a:rPr>
              <a:t>k+1</a:t>
            </a:r>
            <a:r>
              <a:rPr lang="en-US" dirty="0">
                <a:solidFill>
                  <a:srgbClr val="FF0000"/>
                </a:solidFill>
              </a:rPr>
              <a:t> = </a:t>
            </a:r>
            <a:r>
              <a:rPr lang="en-US" dirty="0" err="1">
                <a:solidFill>
                  <a:srgbClr val="FF0000"/>
                </a:solidFill>
              </a:rPr>
              <a:t>Y</a:t>
            </a:r>
            <a:r>
              <a:rPr lang="en-US" baseline="-25000" dirty="0" err="1">
                <a:solidFill>
                  <a:srgbClr val="FF0000"/>
                </a:solidFill>
              </a:rPr>
              <a:t>k</a:t>
            </a:r>
            <a:r>
              <a:rPr lang="en-US" dirty="0">
                <a:solidFill>
                  <a:srgbClr val="FF0000"/>
                </a:solidFill>
              </a:rPr>
              <a:t> + 1 = </a:t>
            </a:r>
            <a:r>
              <a:rPr lang="en-US" dirty="0" smtClean="0">
                <a:solidFill>
                  <a:srgbClr val="FF0000"/>
                </a:solidFill>
              </a:rPr>
              <a:t>19+ </a:t>
            </a:r>
            <a:r>
              <a:rPr lang="en-US" dirty="0">
                <a:solidFill>
                  <a:srgbClr val="FF0000"/>
                </a:solidFill>
              </a:rPr>
              <a:t>1 = </a:t>
            </a:r>
            <a:r>
              <a:rPr lang="en-US" dirty="0" smtClean="0">
                <a:solidFill>
                  <a:srgbClr val="00B050"/>
                </a:solidFill>
              </a:rPr>
              <a:t>20</a:t>
            </a:r>
            <a:endParaRPr lang="en-US" dirty="0">
              <a:solidFill>
                <a:srgbClr val="00B050"/>
              </a:solidFill>
            </a:endParaRPr>
          </a:p>
          <a:p>
            <a:pPr marL="0" indent="0" algn="ctr" fontAlgn="base">
              <a:buNone/>
            </a:pPr>
            <a:endParaRPr lang="en-US" dirty="0">
              <a:solidFill>
                <a:srgbClr val="00B050"/>
              </a:solidFill>
            </a:endParaRPr>
          </a:p>
          <a:p>
            <a:pPr marL="0" indent="0" fontAlgn="base">
              <a:buNone/>
            </a:pPr>
            <a:r>
              <a:rPr lang="en-US" b="1" dirty="0">
                <a:solidFill>
                  <a:srgbClr val="00B050"/>
                </a:solidFill>
              </a:rPr>
              <a:t>Then next points for x and y </a:t>
            </a:r>
            <a:r>
              <a:rPr lang="en-US" b="1" dirty="0" smtClean="0">
                <a:solidFill>
                  <a:srgbClr val="00B050"/>
                </a:solidFill>
              </a:rPr>
              <a:t>are(11,20).</a:t>
            </a:r>
            <a:endParaRPr lang="en-US" b="1" dirty="0">
              <a:solidFill>
                <a:srgbClr val="00B050"/>
              </a:solidFill>
            </a:endParaRPr>
          </a:p>
          <a:p>
            <a:pPr marL="0" indent="0" fontAlgn="base">
              <a:buNone/>
            </a:pPr>
            <a:r>
              <a:rPr lang="en-US" b="1" dirty="0">
                <a:solidFill>
                  <a:srgbClr val="00B050"/>
                </a:solidFill>
              </a:rPr>
              <a:t>Now value </a:t>
            </a:r>
            <a:r>
              <a:rPr lang="en-US" b="1" dirty="0" err="1">
                <a:solidFill>
                  <a:srgbClr val="FF0000"/>
                </a:solidFill>
              </a:rPr>
              <a:t>x</a:t>
            </a:r>
            <a:r>
              <a:rPr lang="en-US" b="1" baseline="-25000" dirty="0" err="1">
                <a:solidFill>
                  <a:srgbClr val="FF0000"/>
                </a:solidFill>
              </a:rPr>
              <a:t>k</a:t>
            </a:r>
            <a:r>
              <a:rPr lang="en-US" b="1" baseline="-25000" dirty="0">
                <a:solidFill>
                  <a:srgbClr val="FF0000"/>
                </a:solidFill>
              </a:rPr>
              <a:t> </a:t>
            </a:r>
            <a:r>
              <a:rPr lang="en-US" b="1" dirty="0">
                <a:solidFill>
                  <a:srgbClr val="FF0000"/>
                </a:solidFill>
              </a:rPr>
              <a:t>  is </a:t>
            </a:r>
            <a:r>
              <a:rPr lang="en-US" b="1" dirty="0" smtClean="0">
                <a:solidFill>
                  <a:srgbClr val="FF0000"/>
                </a:solidFill>
              </a:rPr>
              <a:t>11 </a:t>
            </a:r>
            <a:r>
              <a:rPr lang="en-US" b="1" dirty="0">
                <a:solidFill>
                  <a:srgbClr val="FF0000"/>
                </a:solidFill>
              </a:rPr>
              <a:t>, </a:t>
            </a:r>
            <a:r>
              <a:rPr lang="en-US" b="1" dirty="0" err="1">
                <a:solidFill>
                  <a:srgbClr val="FF0000"/>
                </a:solidFill>
              </a:rPr>
              <a:t>y</a:t>
            </a:r>
            <a:r>
              <a:rPr lang="en-US" b="1" baseline="-25000" dirty="0" err="1">
                <a:solidFill>
                  <a:srgbClr val="FF0000"/>
                </a:solidFill>
              </a:rPr>
              <a:t>k</a:t>
            </a:r>
            <a:r>
              <a:rPr lang="en-US" b="1" baseline="-25000" dirty="0">
                <a:solidFill>
                  <a:srgbClr val="FF0000"/>
                </a:solidFill>
              </a:rPr>
              <a:t> </a:t>
            </a:r>
            <a:r>
              <a:rPr lang="en-US" b="1" dirty="0">
                <a:solidFill>
                  <a:srgbClr val="FF0000"/>
                </a:solidFill>
              </a:rPr>
              <a:t> is </a:t>
            </a:r>
            <a:r>
              <a:rPr lang="en-US" b="1" dirty="0" smtClean="0">
                <a:solidFill>
                  <a:srgbClr val="FF0000"/>
                </a:solidFill>
              </a:rPr>
              <a:t>20 and </a:t>
            </a:r>
            <a:r>
              <a:rPr lang="en-US" dirty="0" err="1">
                <a:solidFill>
                  <a:srgbClr val="FF0000"/>
                </a:solidFill>
              </a:rPr>
              <a:t>P</a:t>
            </a:r>
            <a:r>
              <a:rPr lang="en-US" baseline="-25000" dirty="0" err="1">
                <a:solidFill>
                  <a:srgbClr val="FF0000"/>
                </a:solidFill>
              </a:rPr>
              <a:t>k</a:t>
            </a:r>
            <a:r>
              <a:rPr lang="en-US" baseline="-25000" dirty="0">
                <a:solidFill>
                  <a:srgbClr val="FF0000"/>
                </a:solidFill>
              </a:rPr>
              <a:t> </a:t>
            </a:r>
            <a:r>
              <a:rPr lang="en-US" dirty="0">
                <a:solidFill>
                  <a:srgbClr val="FF0000"/>
                </a:solidFill>
              </a:rPr>
              <a:t>  is </a:t>
            </a:r>
            <a:r>
              <a:rPr lang="en-US" dirty="0" smtClean="0">
                <a:solidFill>
                  <a:srgbClr val="FF0000"/>
                </a:solidFill>
              </a:rPr>
              <a:t>-1</a:t>
            </a:r>
            <a:r>
              <a:rPr lang="en-US" b="1" dirty="0">
                <a:solidFill>
                  <a:srgbClr val="FF0000"/>
                </a:solidFill>
              </a:rPr>
              <a:t>.</a:t>
            </a:r>
            <a:endParaRPr lang="en-US" dirty="0">
              <a:solidFill>
                <a:srgbClr val="00B050"/>
              </a:solidFill>
            </a:endParaRPr>
          </a:p>
          <a:p>
            <a:endParaRPr lang="en-US" dirty="0"/>
          </a:p>
        </p:txBody>
      </p:sp>
    </p:spTree>
    <p:extLst>
      <p:ext uri="{BB962C8B-B14F-4D97-AF65-F5344CB8AC3E}">
        <p14:creationId xmlns:p14="http://schemas.microsoft.com/office/powerpoint/2010/main" val="377377136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Bresenham’s</a:t>
            </a:r>
            <a:r>
              <a:rPr lang="en-US" dirty="0"/>
              <a:t> line drawing algorithm</a:t>
            </a:r>
          </a:p>
        </p:txBody>
      </p:sp>
      <p:sp>
        <p:nvSpPr>
          <p:cNvPr id="3" name="Content Placeholder 2"/>
          <p:cNvSpPr>
            <a:spLocks noGrp="1"/>
          </p:cNvSpPr>
          <p:nvPr>
            <p:ph sz="quarter" idx="1"/>
          </p:nvPr>
        </p:nvSpPr>
        <p:spPr/>
        <p:txBody>
          <a:bodyPr/>
          <a:lstStyle/>
          <a:p>
            <a:pPr marL="0" indent="0" fontAlgn="base">
              <a:buNone/>
            </a:pPr>
            <a:r>
              <a:rPr lang="en-US" dirty="0"/>
              <a:t>3</a:t>
            </a:r>
            <a:r>
              <a:rPr lang="en-US" dirty="0" smtClean="0"/>
              <a:t>. </a:t>
            </a:r>
            <a:r>
              <a:rPr lang="en-US" dirty="0"/>
              <a:t>As </a:t>
            </a:r>
            <a:r>
              <a:rPr lang="en-US" dirty="0" err="1"/>
              <a:t>P</a:t>
            </a:r>
            <a:r>
              <a:rPr lang="en-US" baseline="-25000" dirty="0" err="1"/>
              <a:t>k</a:t>
            </a:r>
            <a:r>
              <a:rPr lang="en-US" dirty="0"/>
              <a:t> &lt;</a:t>
            </a:r>
            <a:r>
              <a:rPr lang="en-US" dirty="0" smtClean="0"/>
              <a:t>0</a:t>
            </a:r>
            <a:r>
              <a:rPr lang="en-US" dirty="0"/>
              <a:t>, so </a:t>
            </a:r>
            <a:r>
              <a:rPr lang="en-US" dirty="0" smtClean="0"/>
              <a:t>case-01 </a:t>
            </a:r>
            <a:r>
              <a:rPr lang="en-US" dirty="0"/>
              <a:t>is satisfied.</a:t>
            </a:r>
          </a:p>
          <a:p>
            <a:pPr marL="0" indent="0" fontAlgn="base">
              <a:buNone/>
            </a:pPr>
            <a:r>
              <a:rPr lang="en-US" dirty="0"/>
              <a:t> Thus,</a:t>
            </a:r>
          </a:p>
          <a:p>
            <a:pPr marL="0" indent="0" algn="ctr" fontAlgn="base">
              <a:buNone/>
            </a:pPr>
            <a:r>
              <a:rPr lang="en-US" dirty="0">
                <a:solidFill>
                  <a:srgbClr val="FF0000"/>
                </a:solidFill>
              </a:rPr>
              <a:t>P</a:t>
            </a:r>
            <a:r>
              <a:rPr lang="en-US" baseline="-25000" dirty="0">
                <a:solidFill>
                  <a:srgbClr val="FF0000"/>
                </a:solidFill>
              </a:rPr>
              <a:t>k+1</a:t>
            </a:r>
            <a:r>
              <a:rPr lang="en-US" dirty="0">
                <a:solidFill>
                  <a:srgbClr val="FF0000"/>
                </a:solidFill>
              </a:rPr>
              <a:t> = </a:t>
            </a:r>
            <a:r>
              <a:rPr lang="en-US" dirty="0" err="1">
                <a:solidFill>
                  <a:srgbClr val="FF0000"/>
                </a:solidFill>
              </a:rPr>
              <a:t>P</a:t>
            </a:r>
            <a:r>
              <a:rPr lang="en-US" baseline="-25000" dirty="0" err="1">
                <a:solidFill>
                  <a:srgbClr val="FF0000"/>
                </a:solidFill>
              </a:rPr>
              <a:t>k</a:t>
            </a:r>
            <a:r>
              <a:rPr lang="en-US" dirty="0">
                <a:solidFill>
                  <a:srgbClr val="FF0000"/>
                </a:solidFill>
              </a:rPr>
              <a:t> + 2ΔY </a:t>
            </a:r>
            <a:r>
              <a:rPr lang="en-US" dirty="0" smtClean="0">
                <a:solidFill>
                  <a:srgbClr val="FF0000"/>
                </a:solidFill>
              </a:rPr>
              <a:t> = -1 </a:t>
            </a:r>
            <a:r>
              <a:rPr lang="en-US" dirty="0">
                <a:solidFill>
                  <a:srgbClr val="FF0000"/>
                </a:solidFill>
              </a:rPr>
              <a:t>+ (2 x 4) </a:t>
            </a:r>
            <a:r>
              <a:rPr lang="en-US" dirty="0" smtClean="0">
                <a:solidFill>
                  <a:srgbClr val="FF0000"/>
                </a:solidFill>
              </a:rPr>
              <a:t>= </a:t>
            </a:r>
            <a:r>
              <a:rPr lang="en-US" dirty="0">
                <a:solidFill>
                  <a:srgbClr val="00B050"/>
                </a:solidFill>
              </a:rPr>
              <a:t>7</a:t>
            </a:r>
          </a:p>
          <a:p>
            <a:pPr marL="0" indent="0" algn="ctr" fontAlgn="base">
              <a:buNone/>
            </a:pPr>
            <a:r>
              <a:rPr lang="en-US" dirty="0">
                <a:solidFill>
                  <a:srgbClr val="FF0000"/>
                </a:solidFill>
              </a:rPr>
              <a:t>X</a:t>
            </a:r>
            <a:r>
              <a:rPr lang="en-US" baseline="-25000" dirty="0">
                <a:solidFill>
                  <a:srgbClr val="FF0000"/>
                </a:solidFill>
              </a:rPr>
              <a:t>k+1</a:t>
            </a:r>
            <a:r>
              <a:rPr lang="en-US" dirty="0">
                <a:solidFill>
                  <a:srgbClr val="FF0000"/>
                </a:solidFill>
              </a:rPr>
              <a:t> = </a:t>
            </a:r>
            <a:r>
              <a:rPr lang="en-US" dirty="0" err="1">
                <a:solidFill>
                  <a:srgbClr val="FF0000"/>
                </a:solidFill>
              </a:rPr>
              <a:t>X</a:t>
            </a:r>
            <a:r>
              <a:rPr lang="en-US" baseline="-25000" dirty="0" err="1">
                <a:solidFill>
                  <a:srgbClr val="FF0000"/>
                </a:solidFill>
              </a:rPr>
              <a:t>k</a:t>
            </a:r>
            <a:r>
              <a:rPr lang="en-US" dirty="0">
                <a:solidFill>
                  <a:srgbClr val="FF0000"/>
                </a:solidFill>
              </a:rPr>
              <a:t> + 1 = </a:t>
            </a:r>
            <a:r>
              <a:rPr lang="en-US" dirty="0" smtClean="0">
                <a:solidFill>
                  <a:srgbClr val="FF0000"/>
                </a:solidFill>
              </a:rPr>
              <a:t>11 </a:t>
            </a:r>
            <a:r>
              <a:rPr lang="en-US" dirty="0">
                <a:solidFill>
                  <a:srgbClr val="FF0000"/>
                </a:solidFill>
              </a:rPr>
              <a:t>+ 1 = </a:t>
            </a:r>
            <a:r>
              <a:rPr lang="en-US" dirty="0" smtClean="0">
                <a:solidFill>
                  <a:srgbClr val="00B050"/>
                </a:solidFill>
              </a:rPr>
              <a:t>12</a:t>
            </a:r>
            <a:endParaRPr lang="en-US" dirty="0">
              <a:solidFill>
                <a:srgbClr val="00B050"/>
              </a:solidFill>
            </a:endParaRPr>
          </a:p>
          <a:p>
            <a:pPr marL="0" indent="0" algn="ctr" fontAlgn="base">
              <a:buNone/>
            </a:pPr>
            <a:r>
              <a:rPr lang="en-US" dirty="0">
                <a:solidFill>
                  <a:srgbClr val="FF0000"/>
                </a:solidFill>
              </a:rPr>
              <a:t>Y</a:t>
            </a:r>
            <a:r>
              <a:rPr lang="en-US" baseline="-25000" dirty="0">
                <a:solidFill>
                  <a:srgbClr val="FF0000"/>
                </a:solidFill>
              </a:rPr>
              <a:t>k+1</a:t>
            </a:r>
            <a:r>
              <a:rPr lang="en-US" dirty="0">
                <a:solidFill>
                  <a:srgbClr val="FF0000"/>
                </a:solidFill>
              </a:rPr>
              <a:t> = </a:t>
            </a:r>
            <a:r>
              <a:rPr lang="en-US" dirty="0" err="1">
                <a:solidFill>
                  <a:srgbClr val="FF0000"/>
                </a:solidFill>
              </a:rPr>
              <a:t>Y</a:t>
            </a:r>
            <a:r>
              <a:rPr lang="en-US" baseline="-25000" dirty="0" err="1">
                <a:solidFill>
                  <a:srgbClr val="FF0000"/>
                </a:solidFill>
              </a:rPr>
              <a:t>k</a:t>
            </a:r>
            <a:r>
              <a:rPr lang="en-US" dirty="0">
                <a:solidFill>
                  <a:srgbClr val="FF0000"/>
                </a:solidFill>
              </a:rPr>
              <a:t>  </a:t>
            </a:r>
            <a:r>
              <a:rPr lang="en-US" dirty="0" smtClean="0">
                <a:solidFill>
                  <a:srgbClr val="FF0000"/>
                </a:solidFill>
              </a:rPr>
              <a:t>    </a:t>
            </a:r>
            <a:r>
              <a:rPr lang="en-US" dirty="0">
                <a:solidFill>
                  <a:srgbClr val="FF0000"/>
                </a:solidFill>
              </a:rPr>
              <a:t>= </a:t>
            </a:r>
            <a:r>
              <a:rPr lang="en-US" dirty="0" smtClean="0">
                <a:solidFill>
                  <a:srgbClr val="FF0000"/>
                </a:solidFill>
              </a:rPr>
              <a:t>20  </a:t>
            </a:r>
            <a:r>
              <a:rPr lang="en-US" dirty="0">
                <a:solidFill>
                  <a:srgbClr val="FF0000"/>
                </a:solidFill>
              </a:rPr>
              <a:t>= </a:t>
            </a:r>
            <a:r>
              <a:rPr lang="en-US" dirty="0" smtClean="0">
                <a:solidFill>
                  <a:srgbClr val="FF0000"/>
                </a:solidFill>
              </a:rPr>
              <a:t>   </a:t>
            </a:r>
            <a:r>
              <a:rPr lang="en-US" dirty="0" smtClean="0">
                <a:solidFill>
                  <a:srgbClr val="00B050"/>
                </a:solidFill>
              </a:rPr>
              <a:t>20</a:t>
            </a:r>
            <a:endParaRPr lang="en-US" dirty="0">
              <a:solidFill>
                <a:srgbClr val="00B050"/>
              </a:solidFill>
            </a:endParaRPr>
          </a:p>
          <a:p>
            <a:pPr marL="0" indent="0" algn="ctr" fontAlgn="base">
              <a:buNone/>
            </a:pPr>
            <a:endParaRPr lang="en-US" dirty="0">
              <a:solidFill>
                <a:srgbClr val="00B050"/>
              </a:solidFill>
            </a:endParaRPr>
          </a:p>
          <a:p>
            <a:pPr marL="0" indent="0" fontAlgn="base">
              <a:buNone/>
            </a:pPr>
            <a:r>
              <a:rPr lang="en-US" b="1" dirty="0">
                <a:solidFill>
                  <a:srgbClr val="00B050"/>
                </a:solidFill>
              </a:rPr>
              <a:t>Then next points for x and y </a:t>
            </a:r>
            <a:r>
              <a:rPr lang="en-US" b="1" dirty="0" smtClean="0">
                <a:solidFill>
                  <a:srgbClr val="00B050"/>
                </a:solidFill>
              </a:rPr>
              <a:t>are(12,20</a:t>
            </a:r>
            <a:r>
              <a:rPr lang="en-US" b="1" dirty="0">
                <a:solidFill>
                  <a:srgbClr val="00B050"/>
                </a:solidFill>
              </a:rPr>
              <a:t>).</a:t>
            </a:r>
          </a:p>
          <a:p>
            <a:pPr marL="0" indent="0" fontAlgn="base">
              <a:buNone/>
            </a:pPr>
            <a:r>
              <a:rPr lang="en-US" b="1" dirty="0">
                <a:solidFill>
                  <a:srgbClr val="00B050"/>
                </a:solidFill>
              </a:rPr>
              <a:t>Now value </a:t>
            </a:r>
            <a:r>
              <a:rPr lang="en-US" b="1" dirty="0" err="1">
                <a:solidFill>
                  <a:srgbClr val="FF0000"/>
                </a:solidFill>
              </a:rPr>
              <a:t>x</a:t>
            </a:r>
            <a:r>
              <a:rPr lang="en-US" b="1" baseline="-25000" dirty="0" err="1">
                <a:solidFill>
                  <a:srgbClr val="FF0000"/>
                </a:solidFill>
              </a:rPr>
              <a:t>k</a:t>
            </a:r>
            <a:r>
              <a:rPr lang="en-US" b="1" baseline="-25000" dirty="0">
                <a:solidFill>
                  <a:srgbClr val="FF0000"/>
                </a:solidFill>
              </a:rPr>
              <a:t> </a:t>
            </a:r>
            <a:r>
              <a:rPr lang="en-US" b="1" dirty="0">
                <a:solidFill>
                  <a:srgbClr val="FF0000"/>
                </a:solidFill>
              </a:rPr>
              <a:t>  is </a:t>
            </a:r>
            <a:r>
              <a:rPr lang="en-US" b="1" dirty="0" smtClean="0">
                <a:solidFill>
                  <a:srgbClr val="FF0000"/>
                </a:solidFill>
              </a:rPr>
              <a:t>12 </a:t>
            </a:r>
            <a:r>
              <a:rPr lang="en-US" b="1" dirty="0">
                <a:solidFill>
                  <a:srgbClr val="FF0000"/>
                </a:solidFill>
              </a:rPr>
              <a:t>, </a:t>
            </a:r>
            <a:r>
              <a:rPr lang="en-US" b="1" dirty="0" err="1">
                <a:solidFill>
                  <a:srgbClr val="FF0000"/>
                </a:solidFill>
              </a:rPr>
              <a:t>y</a:t>
            </a:r>
            <a:r>
              <a:rPr lang="en-US" b="1" baseline="-25000" dirty="0" err="1">
                <a:solidFill>
                  <a:srgbClr val="FF0000"/>
                </a:solidFill>
              </a:rPr>
              <a:t>k</a:t>
            </a:r>
            <a:r>
              <a:rPr lang="en-US" b="1" baseline="-25000" dirty="0">
                <a:solidFill>
                  <a:srgbClr val="FF0000"/>
                </a:solidFill>
              </a:rPr>
              <a:t> </a:t>
            </a:r>
            <a:r>
              <a:rPr lang="en-US" b="1" dirty="0">
                <a:solidFill>
                  <a:srgbClr val="FF0000"/>
                </a:solidFill>
              </a:rPr>
              <a:t> is 20 and </a:t>
            </a:r>
            <a:r>
              <a:rPr lang="en-US" dirty="0" err="1">
                <a:solidFill>
                  <a:srgbClr val="FF0000"/>
                </a:solidFill>
              </a:rPr>
              <a:t>P</a:t>
            </a:r>
            <a:r>
              <a:rPr lang="en-US" baseline="-25000" dirty="0" err="1">
                <a:solidFill>
                  <a:srgbClr val="FF0000"/>
                </a:solidFill>
              </a:rPr>
              <a:t>k</a:t>
            </a:r>
            <a:r>
              <a:rPr lang="en-US" baseline="-25000" dirty="0">
                <a:solidFill>
                  <a:srgbClr val="FF0000"/>
                </a:solidFill>
              </a:rPr>
              <a:t> </a:t>
            </a:r>
            <a:r>
              <a:rPr lang="en-US" dirty="0">
                <a:solidFill>
                  <a:srgbClr val="FF0000"/>
                </a:solidFill>
              </a:rPr>
              <a:t>  is 7</a:t>
            </a:r>
            <a:r>
              <a:rPr lang="en-US" b="1" dirty="0" smtClean="0">
                <a:solidFill>
                  <a:srgbClr val="FF0000"/>
                </a:solidFill>
              </a:rPr>
              <a:t>.</a:t>
            </a:r>
            <a:endParaRPr lang="en-US" dirty="0">
              <a:solidFill>
                <a:srgbClr val="00B050"/>
              </a:solidFill>
            </a:endParaRPr>
          </a:p>
          <a:p>
            <a:endParaRPr lang="en-US" dirty="0"/>
          </a:p>
        </p:txBody>
      </p:sp>
    </p:spTree>
    <p:extLst>
      <p:ext uri="{BB962C8B-B14F-4D97-AF65-F5344CB8AC3E}">
        <p14:creationId xmlns:p14="http://schemas.microsoft.com/office/powerpoint/2010/main" val="282508974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Bresenham’s</a:t>
            </a:r>
            <a:r>
              <a:rPr lang="en-US" dirty="0"/>
              <a:t> line drawing algorithm</a:t>
            </a:r>
          </a:p>
        </p:txBody>
      </p:sp>
      <p:sp>
        <p:nvSpPr>
          <p:cNvPr id="3" name="Content Placeholder 2"/>
          <p:cNvSpPr>
            <a:spLocks noGrp="1"/>
          </p:cNvSpPr>
          <p:nvPr>
            <p:ph sz="quarter" idx="1"/>
          </p:nvPr>
        </p:nvSpPr>
        <p:spPr/>
        <p:txBody>
          <a:bodyPr/>
          <a:lstStyle/>
          <a:p>
            <a:pPr marL="0" indent="0" fontAlgn="base">
              <a:buNone/>
            </a:pPr>
            <a:r>
              <a:rPr lang="en-US" dirty="0" smtClean="0"/>
              <a:t>4. </a:t>
            </a:r>
            <a:r>
              <a:rPr lang="en-US" dirty="0"/>
              <a:t>As </a:t>
            </a:r>
            <a:r>
              <a:rPr lang="en-US" dirty="0" err="1"/>
              <a:t>P</a:t>
            </a:r>
            <a:r>
              <a:rPr lang="en-US" baseline="-25000" dirty="0" err="1"/>
              <a:t>k</a:t>
            </a:r>
            <a:r>
              <a:rPr lang="en-US" dirty="0"/>
              <a:t> &gt;= 0, so case-02 is satisfied.</a:t>
            </a:r>
          </a:p>
          <a:p>
            <a:pPr marL="0" indent="0" fontAlgn="base">
              <a:buNone/>
            </a:pPr>
            <a:r>
              <a:rPr lang="en-US" dirty="0"/>
              <a:t> Thus,</a:t>
            </a:r>
          </a:p>
          <a:p>
            <a:pPr marL="0" indent="0" algn="ctr" fontAlgn="base">
              <a:buNone/>
            </a:pPr>
            <a:r>
              <a:rPr lang="en-US" dirty="0">
                <a:solidFill>
                  <a:srgbClr val="FF0000"/>
                </a:solidFill>
              </a:rPr>
              <a:t>P</a:t>
            </a:r>
            <a:r>
              <a:rPr lang="en-US" baseline="-25000" dirty="0">
                <a:solidFill>
                  <a:srgbClr val="FF0000"/>
                </a:solidFill>
              </a:rPr>
              <a:t>k+1</a:t>
            </a:r>
            <a:r>
              <a:rPr lang="en-US" dirty="0">
                <a:solidFill>
                  <a:srgbClr val="FF0000"/>
                </a:solidFill>
              </a:rPr>
              <a:t> = </a:t>
            </a:r>
            <a:r>
              <a:rPr lang="en-US" dirty="0" err="1">
                <a:solidFill>
                  <a:srgbClr val="FF0000"/>
                </a:solidFill>
              </a:rPr>
              <a:t>P</a:t>
            </a:r>
            <a:r>
              <a:rPr lang="en-US" baseline="-25000" dirty="0" err="1">
                <a:solidFill>
                  <a:srgbClr val="FF0000"/>
                </a:solidFill>
              </a:rPr>
              <a:t>k</a:t>
            </a:r>
            <a:r>
              <a:rPr lang="en-US" dirty="0">
                <a:solidFill>
                  <a:srgbClr val="FF0000"/>
                </a:solidFill>
              </a:rPr>
              <a:t> + 2ΔY – 2ΔX = </a:t>
            </a:r>
            <a:r>
              <a:rPr lang="en-US" dirty="0" smtClean="0">
                <a:solidFill>
                  <a:srgbClr val="FF0000"/>
                </a:solidFill>
              </a:rPr>
              <a:t>7 </a:t>
            </a:r>
            <a:r>
              <a:rPr lang="en-US" dirty="0">
                <a:solidFill>
                  <a:srgbClr val="FF0000"/>
                </a:solidFill>
              </a:rPr>
              <a:t>+ (2 x 4) – (2 x 5) = </a:t>
            </a:r>
            <a:r>
              <a:rPr lang="en-US" dirty="0">
                <a:solidFill>
                  <a:srgbClr val="00B050"/>
                </a:solidFill>
              </a:rPr>
              <a:t>5</a:t>
            </a:r>
          </a:p>
          <a:p>
            <a:pPr marL="0" indent="0" algn="ctr" fontAlgn="base">
              <a:buNone/>
            </a:pPr>
            <a:r>
              <a:rPr lang="en-US" dirty="0">
                <a:solidFill>
                  <a:srgbClr val="FF0000"/>
                </a:solidFill>
              </a:rPr>
              <a:t>X</a:t>
            </a:r>
            <a:r>
              <a:rPr lang="en-US" baseline="-25000" dirty="0">
                <a:solidFill>
                  <a:srgbClr val="FF0000"/>
                </a:solidFill>
              </a:rPr>
              <a:t>k+1</a:t>
            </a:r>
            <a:r>
              <a:rPr lang="en-US" dirty="0">
                <a:solidFill>
                  <a:srgbClr val="FF0000"/>
                </a:solidFill>
              </a:rPr>
              <a:t> = </a:t>
            </a:r>
            <a:r>
              <a:rPr lang="en-US" dirty="0" err="1">
                <a:solidFill>
                  <a:srgbClr val="FF0000"/>
                </a:solidFill>
              </a:rPr>
              <a:t>X</a:t>
            </a:r>
            <a:r>
              <a:rPr lang="en-US" baseline="-25000" dirty="0" err="1">
                <a:solidFill>
                  <a:srgbClr val="FF0000"/>
                </a:solidFill>
              </a:rPr>
              <a:t>k</a:t>
            </a:r>
            <a:r>
              <a:rPr lang="en-US" dirty="0">
                <a:solidFill>
                  <a:srgbClr val="FF0000"/>
                </a:solidFill>
              </a:rPr>
              <a:t> + 1 = </a:t>
            </a:r>
            <a:r>
              <a:rPr lang="en-US" dirty="0" smtClean="0">
                <a:solidFill>
                  <a:srgbClr val="FF0000"/>
                </a:solidFill>
              </a:rPr>
              <a:t>12 </a:t>
            </a:r>
            <a:r>
              <a:rPr lang="en-US" dirty="0">
                <a:solidFill>
                  <a:srgbClr val="FF0000"/>
                </a:solidFill>
              </a:rPr>
              <a:t>+ 1 = </a:t>
            </a:r>
            <a:r>
              <a:rPr lang="en-US" dirty="0" smtClean="0">
                <a:solidFill>
                  <a:srgbClr val="00B050"/>
                </a:solidFill>
              </a:rPr>
              <a:t>13</a:t>
            </a:r>
            <a:endParaRPr lang="en-US" dirty="0">
              <a:solidFill>
                <a:srgbClr val="00B050"/>
              </a:solidFill>
            </a:endParaRPr>
          </a:p>
          <a:p>
            <a:pPr marL="0" indent="0" algn="ctr" fontAlgn="base">
              <a:buNone/>
            </a:pPr>
            <a:r>
              <a:rPr lang="en-US" dirty="0">
                <a:solidFill>
                  <a:srgbClr val="FF0000"/>
                </a:solidFill>
              </a:rPr>
              <a:t>Y</a:t>
            </a:r>
            <a:r>
              <a:rPr lang="en-US" baseline="-25000" dirty="0">
                <a:solidFill>
                  <a:srgbClr val="FF0000"/>
                </a:solidFill>
              </a:rPr>
              <a:t>k+1</a:t>
            </a:r>
            <a:r>
              <a:rPr lang="en-US" dirty="0">
                <a:solidFill>
                  <a:srgbClr val="FF0000"/>
                </a:solidFill>
              </a:rPr>
              <a:t> = </a:t>
            </a:r>
            <a:r>
              <a:rPr lang="en-US" dirty="0" err="1">
                <a:solidFill>
                  <a:srgbClr val="FF0000"/>
                </a:solidFill>
              </a:rPr>
              <a:t>Y</a:t>
            </a:r>
            <a:r>
              <a:rPr lang="en-US" baseline="-25000" dirty="0" err="1">
                <a:solidFill>
                  <a:srgbClr val="FF0000"/>
                </a:solidFill>
              </a:rPr>
              <a:t>k</a:t>
            </a:r>
            <a:r>
              <a:rPr lang="en-US" dirty="0">
                <a:solidFill>
                  <a:srgbClr val="FF0000"/>
                </a:solidFill>
              </a:rPr>
              <a:t> + 1 = </a:t>
            </a:r>
            <a:r>
              <a:rPr lang="en-US" dirty="0" smtClean="0">
                <a:solidFill>
                  <a:srgbClr val="FF0000"/>
                </a:solidFill>
              </a:rPr>
              <a:t>20+ </a:t>
            </a:r>
            <a:r>
              <a:rPr lang="en-US" dirty="0">
                <a:solidFill>
                  <a:srgbClr val="FF0000"/>
                </a:solidFill>
              </a:rPr>
              <a:t>1 = </a:t>
            </a:r>
            <a:r>
              <a:rPr lang="en-US" dirty="0" smtClean="0">
                <a:solidFill>
                  <a:srgbClr val="00B050"/>
                </a:solidFill>
              </a:rPr>
              <a:t>21</a:t>
            </a:r>
            <a:endParaRPr lang="en-US" dirty="0">
              <a:solidFill>
                <a:srgbClr val="00B050"/>
              </a:solidFill>
            </a:endParaRPr>
          </a:p>
          <a:p>
            <a:pPr marL="0" indent="0" algn="ctr" fontAlgn="base">
              <a:buNone/>
            </a:pPr>
            <a:endParaRPr lang="en-US" dirty="0">
              <a:solidFill>
                <a:srgbClr val="00B050"/>
              </a:solidFill>
            </a:endParaRPr>
          </a:p>
          <a:p>
            <a:pPr marL="0" indent="0" fontAlgn="base">
              <a:buNone/>
            </a:pPr>
            <a:r>
              <a:rPr lang="en-US" b="1" dirty="0">
                <a:solidFill>
                  <a:srgbClr val="00B050"/>
                </a:solidFill>
              </a:rPr>
              <a:t>Then next points for x and y </a:t>
            </a:r>
            <a:r>
              <a:rPr lang="en-US" b="1" dirty="0" smtClean="0">
                <a:solidFill>
                  <a:srgbClr val="00B050"/>
                </a:solidFill>
              </a:rPr>
              <a:t>are(13,21).</a:t>
            </a:r>
            <a:endParaRPr lang="en-US" b="1" dirty="0">
              <a:solidFill>
                <a:srgbClr val="00B050"/>
              </a:solidFill>
            </a:endParaRPr>
          </a:p>
          <a:p>
            <a:pPr marL="0" indent="0" fontAlgn="base">
              <a:buNone/>
            </a:pPr>
            <a:r>
              <a:rPr lang="en-US" b="1" dirty="0">
                <a:solidFill>
                  <a:srgbClr val="00B050"/>
                </a:solidFill>
              </a:rPr>
              <a:t>Now value </a:t>
            </a:r>
            <a:r>
              <a:rPr lang="en-US" b="1" dirty="0" err="1">
                <a:solidFill>
                  <a:srgbClr val="FF0000"/>
                </a:solidFill>
              </a:rPr>
              <a:t>x</a:t>
            </a:r>
            <a:r>
              <a:rPr lang="en-US" b="1" baseline="-25000" dirty="0" err="1">
                <a:solidFill>
                  <a:srgbClr val="FF0000"/>
                </a:solidFill>
              </a:rPr>
              <a:t>k</a:t>
            </a:r>
            <a:r>
              <a:rPr lang="en-US" b="1" baseline="-25000" dirty="0">
                <a:solidFill>
                  <a:srgbClr val="FF0000"/>
                </a:solidFill>
              </a:rPr>
              <a:t> </a:t>
            </a:r>
            <a:r>
              <a:rPr lang="en-US" b="1" dirty="0">
                <a:solidFill>
                  <a:srgbClr val="FF0000"/>
                </a:solidFill>
              </a:rPr>
              <a:t>  is </a:t>
            </a:r>
            <a:r>
              <a:rPr lang="en-US" b="1" dirty="0" smtClean="0">
                <a:solidFill>
                  <a:srgbClr val="FF0000"/>
                </a:solidFill>
              </a:rPr>
              <a:t>13 </a:t>
            </a:r>
            <a:r>
              <a:rPr lang="en-US" b="1" dirty="0">
                <a:solidFill>
                  <a:srgbClr val="FF0000"/>
                </a:solidFill>
              </a:rPr>
              <a:t>, </a:t>
            </a:r>
            <a:r>
              <a:rPr lang="en-US" b="1" dirty="0" err="1">
                <a:solidFill>
                  <a:srgbClr val="FF0000"/>
                </a:solidFill>
              </a:rPr>
              <a:t>y</a:t>
            </a:r>
            <a:r>
              <a:rPr lang="en-US" b="1" baseline="-25000" dirty="0" err="1">
                <a:solidFill>
                  <a:srgbClr val="FF0000"/>
                </a:solidFill>
              </a:rPr>
              <a:t>k</a:t>
            </a:r>
            <a:r>
              <a:rPr lang="en-US" b="1" baseline="-25000" dirty="0">
                <a:solidFill>
                  <a:srgbClr val="FF0000"/>
                </a:solidFill>
              </a:rPr>
              <a:t> </a:t>
            </a:r>
            <a:r>
              <a:rPr lang="en-US" b="1" dirty="0">
                <a:solidFill>
                  <a:srgbClr val="FF0000"/>
                </a:solidFill>
              </a:rPr>
              <a:t> is </a:t>
            </a:r>
            <a:r>
              <a:rPr lang="en-US" b="1" dirty="0" smtClean="0">
                <a:solidFill>
                  <a:srgbClr val="FF0000"/>
                </a:solidFill>
              </a:rPr>
              <a:t>21 </a:t>
            </a:r>
            <a:r>
              <a:rPr lang="en-US" b="1" dirty="0">
                <a:solidFill>
                  <a:srgbClr val="FF0000"/>
                </a:solidFill>
              </a:rPr>
              <a:t>and </a:t>
            </a:r>
            <a:r>
              <a:rPr lang="en-US" dirty="0" err="1">
                <a:solidFill>
                  <a:srgbClr val="FF0000"/>
                </a:solidFill>
              </a:rPr>
              <a:t>P</a:t>
            </a:r>
            <a:r>
              <a:rPr lang="en-US" baseline="-25000" dirty="0" err="1">
                <a:solidFill>
                  <a:srgbClr val="FF0000"/>
                </a:solidFill>
              </a:rPr>
              <a:t>k</a:t>
            </a:r>
            <a:r>
              <a:rPr lang="en-US" baseline="-25000" dirty="0">
                <a:solidFill>
                  <a:srgbClr val="FF0000"/>
                </a:solidFill>
              </a:rPr>
              <a:t> </a:t>
            </a:r>
            <a:r>
              <a:rPr lang="en-US" dirty="0">
                <a:solidFill>
                  <a:srgbClr val="FF0000"/>
                </a:solidFill>
              </a:rPr>
              <a:t>  is 5</a:t>
            </a:r>
            <a:r>
              <a:rPr lang="en-US" b="1" dirty="0" smtClean="0">
                <a:solidFill>
                  <a:srgbClr val="FF0000"/>
                </a:solidFill>
              </a:rPr>
              <a:t>.</a:t>
            </a:r>
            <a:endParaRPr lang="en-US" dirty="0">
              <a:solidFill>
                <a:srgbClr val="00B050"/>
              </a:solidFill>
            </a:endParaRPr>
          </a:p>
          <a:p>
            <a:endParaRPr lang="en-US" dirty="0"/>
          </a:p>
        </p:txBody>
      </p:sp>
    </p:spTree>
    <p:extLst>
      <p:ext uri="{BB962C8B-B14F-4D97-AF65-F5344CB8AC3E}">
        <p14:creationId xmlns:p14="http://schemas.microsoft.com/office/powerpoint/2010/main" val="27686218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Bresenham’s</a:t>
            </a:r>
            <a:r>
              <a:rPr lang="en-US" dirty="0"/>
              <a:t> line drawing algorithm</a:t>
            </a:r>
          </a:p>
        </p:txBody>
      </p:sp>
      <p:sp>
        <p:nvSpPr>
          <p:cNvPr id="3" name="Content Placeholder 2"/>
          <p:cNvSpPr>
            <a:spLocks noGrp="1"/>
          </p:cNvSpPr>
          <p:nvPr>
            <p:ph sz="quarter" idx="1"/>
          </p:nvPr>
        </p:nvSpPr>
        <p:spPr/>
        <p:txBody>
          <a:bodyPr/>
          <a:lstStyle/>
          <a:p>
            <a:pPr marL="0" indent="0" fontAlgn="base">
              <a:buNone/>
            </a:pPr>
            <a:r>
              <a:rPr lang="en-US" dirty="0" smtClean="0"/>
              <a:t>5. </a:t>
            </a:r>
            <a:r>
              <a:rPr lang="en-US" dirty="0"/>
              <a:t>As </a:t>
            </a:r>
            <a:r>
              <a:rPr lang="en-US" dirty="0" err="1"/>
              <a:t>P</a:t>
            </a:r>
            <a:r>
              <a:rPr lang="en-US" baseline="-25000" dirty="0" err="1"/>
              <a:t>k</a:t>
            </a:r>
            <a:r>
              <a:rPr lang="en-US" dirty="0"/>
              <a:t> &gt;= 0, so case-02 is satisfied.</a:t>
            </a:r>
          </a:p>
          <a:p>
            <a:pPr marL="0" indent="0" fontAlgn="base">
              <a:buNone/>
            </a:pPr>
            <a:r>
              <a:rPr lang="en-US" dirty="0"/>
              <a:t> Thus,</a:t>
            </a:r>
          </a:p>
          <a:p>
            <a:pPr marL="0" indent="0" algn="ctr" fontAlgn="base">
              <a:buNone/>
            </a:pPr>
            <a:r>
              <a:rPr lang="en-US" dirty="0">
                <a:solidFill>
                  <a:srgbClr val="FF0000"/>
                </a:solidFill>
              </a:rPr>
              <a:t>P</a:t>
            </a:r>
            <a:r>
              <a:rPr lang="en-US" baseline="-25000" dirty="0">
                <a:solidFill>
                  <a:srgbClr val="FF0000"/>
                </a:solidFill>
              </a:rPr>
              <a:t>k+1</a:t>
            </a:r>
            <a:r>
              <a:rPr lang="en-US" dirty="0">
                <a:solidFill>
                  <a:srgbClr val="FF0000"/>
                </a:solidFill>
              </a:rPr>
              <a:t> = </a:t>
            </a:r>
            <a:r>
              <a:rPr lang="en-US" dirty="0" err="1">
                <a:solidFill>
                  <a:srgbClr val="FF0000"/>
                </a:solidFill>
              </a:rPr>
              <a:t>P</a:t>
            </a:r>
            <a:r>
              <a:rPr lang="en-US" baseline="-25000" dirty="0" err="1">
                <a:solidFill>
                  <a:srgbClr val="FF0000"/>
                </a:solidFill>
              </a:rPr>
              <a:t>k</a:t>
            </a:r>
            <a:r>
              <a:rPr lang="en-US" dirty="0">
                <a:solidFill>
                  <a:srgbClr val="FF0000"/>
                </a:solidFill>
              </a:rPr>
              <a:t> + 2ΔY – 2ΔX = </a:t>
            </a:r>
            <a:r>
              <a:rPr lang="en-US" dirty="0" smtClean="0">
                <a:solidFill>
                  <a:srgbClr val="FF0000"/>
                </a:solidFill>
              </a:rPr>
              <a:t>5 </a:t>
            </a:r>
            <a:r>
              <a:rPr lang="en-US" dirty="0">
                <a:solidFill>
                  <a:srgbClr val="FF0000"/>
                </a:solidFill>
              </a:rPr>
              <a:t>+ (2 x 4) – (2 x 5) = </a:t>
            </a:r>
            <a:r>
              <a:rPr lang="en-US" dirty="0">
                <a:solidFill>
                  <a:srgbClr val="00B050"/>
                </a:solidFill>
              </a:rPr>
              <a:t>3</a:t>
            </a:r>
          </a:p>
          <a:p>
            <a:pPr marL="0" indent="0" algn="ctr" fontAlgn="base">
              <a:buNone/>
            </a:pPr>
            <a:r>
              <a:rPr lang="en-US" dirty="0">
                <a:solidFill>
                  <a:srgbClr val="FF0000"/>
                </a:solidFill>
              </a:rPr>
              <a:t>X</a:t>
            </a:r>
            <a:r>
              <a:rPr lang="en-US" baseline="-25000" dirty="0">
                <a:solidFill>
                  <a:srgbClr val="FF0000"/>
                </a:solidFill>
              </a:rPr>
              <a:t>k+1</a:t>
            </a:r>
            <a:r>
              <a:rPr lang="en-US" dirty="0">
                <a:solidFill>
                  <a:srgbClr val="FF0000"/>
                </a:solidFill>
              </a:rPr>
              <a:t> = </a:t>
            </a:r>
            <a:r>
              <a:rPr lang="en-US" dirty="0" err="1">
                <a:solidFill>
                  <a:srgbClr val="FF0000"/>
                </a:solidFill>
              </a:rPr>
              <a:t>X</a:t>
            </a:r>
            <a:r>
              <a:rPr lang="en-US" baseline="-25000" dirty="0" err="1">
                <a:solidFill>
                  <a:srgbClr val="FF0000"/>
                </a:solidFill>
              </a:rPr>
              <a:t>k</a:t>
            </a:r>
            <a:r>
              <a:rPr lang="en-US" dirty="0">
                <a:solidFill>
                  <a:srgbClr val="FF0000"/>
                </a:solidFill>
              </a:rPr>
              <a:t> + 1 = </a:t>
            </a:r>
            <a:r>
              <a:rPr lang="en-US" dirty="0" smtClean="0">
                <a:solidFill>
                  <a:srgbClr val="FF0000"/>
                </a:solidFill>
              </a:rPr>
              <a:t>13 </a:t>
            </a:r>
            <a:r>
              <a:rPr lang="en-US" dirty="0">
                <a:solidFill>
                  <a:srgbClr val="FF0000"/>
                </a:solidFill>
              </a:rPr>
              <a:t>+ 1 = </a:t>
            </a:r>
            <a:r>
              <a:rPr lang="en-US" dirty="0" smtClean="0">
                <a:solidFill>
                  <a:srgbClr val="00B050"/>
                </a:solidFill>
              </a:rPr>
              <a:t>14</a:t>
            </a:r>
            <a:endParaRPr lang="en-US" dirty="0">
              <a:solidFill>
                <a:srgbClr val="00B050"/>
              </a:solidFill>
            </a:endParaRPr>
          </a:p>
          <a:p>
            <a:pPr marL="0" indent="0" algn="ctr" fontAlgn="base">
              <a:buNone/>
            </a:pPr>
            <a:r>
              <a:rPr lang="en-US" dirty="0">
                <a:solidFill>
                  <a:srgbClr val="FF0000"/>
                </a:solidFill>
              </a:rPr>
              <a:t>Y</a:t>
            </a:r>
            <a:r>
              <a:rPr lang="en-US" baseline="-25000" dirty="0">
                <a:solidFill>
                  <a:srgbClr val="FF0000"/>
                </a:solidFill>
              </a:rPr>
              <a:t>k+1</a:t>
            </a:r>
            <a:r>
              <a:rPr lang="en-US" dirty="0">
                <a:solidFill>
                  <a:srgbClr val="FF0000"/>
                </a:solidFill>
              </a:rPr>
              <a:t> = </a:t>
            </a:r>
            <a:r>
              <a:rPr lang="en-US" dirty="0" err="1">
                <a:solidFill>
                  <a:srgbClr val="FF0000"/>
                </a:solidFill>
              </a:rPr>
              <a:t>Y</a:t>
            </a:r>
            <a:r>
              <a:rPr lang="en-US" baseline="-25000" dirty="0" err="1">
                <a:solidFill>
                  <a:srgbClr val="FF0000"/>
                </a:solidFill>
              </a:rPr>
              <a:t>k</a:t>
            </a:r>
            <a:r>
              <a:rPr lang="en-US" dirty="0">
                <a:solidFill>
                  <a:srgbClr val="FF0000"/>
                </a:solidFill>
              </a:rPr>
              <a:t> + 1 = </a:t>
            </a:r>
            <a:r>
              <a:rPr lang="en-US" dirty="0" smtClean="0">
                <a:solidFill>
                  <a:srgbClr val="FF0000"/>
                </a:solidFill>
              </a:rPr>
              <a:t>21+ </a:t>
            </a:r>
            <a:r>
              <a:rPr lang="en-US" dirty="0">
                <a:solidFill>
                  <a:srgbClr val="FF0000"/>
                </a:solidFill>
              </a:rPr>
              <a:t>1 = </a:t>
            </a:r>
            <a:r>
              <a:rPr lang="en-US" dirty="0" smtClean="0">
                <a:solidFill>
                  <a:srgbClr val="00B050"/>
                </a:solidFill>
              </a:rPr>
              <a:t>22</a:t>
            </a:r>
            <a:endParaRPr lang="en-US" dirty="0">
              <a:solidFill>
                <a:srgbClr val="00B050"/>
              </a:solidFill>
            </a:endParaRPr>
          </a:p>
          <a:p>
            <a:pPr marL="0" indent="0" algn="ctr" fontAlgn="base">
              <a:buNone/>
            </a:pPr>
            <a:endParaRPr lang="en-US" dirty="0">
              <a:solidFill>
                <a:srgbClr val="00B050"/>
              </a:solidFill>
            </a:endParaRPr>
          </a:p>
          <a:p>
            <a:pPr marL="0" indent="0" fontAlgn="base">
              <a:buNone/>
            </a:pPr>
            <a:r>
              <a:rPr lang="en-US" b="1" dirty="0">
                <a:solidFill>
                  <a:srgbClr val="00B050"/>
                </a:solidFill>
              </a:rPr>
              <a:t>Then next points for x and y </a:t>
            </a:r>
            <a:r>
              <a:rPr lang="en-US" b="1" dirty="0" smtClean="0">
                <a:solidFill>
                  <a:srgbClr val="00B050"/>
                </a:solidFill>
              </a:rPr>
              <a:t>are(14,22).</a:t>
            </a:r>
            <a:endParaRPr lang="en-US" b="1" dirty="0">
              <a:solidFill>
                <a:srgbClr val="00B050"/>
              </a:solidFill>
            </a:endParaRPr>
          </a:p>
        </p:txBody>
      </p:sp>
    </p:spTree>
    <p:extLst>
      <p:ext uri="{BB962C8B-B14F-4D97-AF65-F5344CB8AC3E}">
        <p14:creationId xmlns:p14="http://schemas.microsoft.com/office/powerpoint/2010/main" val="15645200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Bresenham’s</a:t>
            </a:r>
            <a:r>
              <a:rPr lang="en-US" dirty="0"/>
              <a:t> line drawing algorithm</a:t>
            </a:r>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722192965"/>
              </p:ext>
            </p:extLst>
          </p:nvPr>
        </p:nvGraphicFramePr>
        <p:xfrm>
          <a:off x="533400" y="1295400"/>
          <a:ext cx="7086599" cy="5105402"/>
        </p:xfrm>
        <a:graphic>
          <a:graphicData uri="http://schemas.openxmlformats.org/drawingml/2006/table">
            <a:tbl>
              <a:tblPr/>
              <a:tblGrid>
                <a:gridCol w="1411866"/>
                <a:gridCol w="1806721"/>
                <a:gridCol w="1975190"/>
                <a:gridCol w="1892822"/>
              </a:tblGrid>
              <a:tr h="591152">
                <a:tc>
                  <a:txBody>
                    <a:bodyPr/>
                    <a:lstStyle/>
                    <a:p>
                      <a:pPr algn="ctr"/>
                      <a:r>
                        <a:rPr lang="en-US" sz="1200" b="1">
                          <a:effectLst/>
                        </a:rPr>
                        <a:t>P</a:t>
                      </a:r>
                      <a:r>
                        <a:rPr lang="en-US" sz="1200" b="1" baseline="-25000">
                          <a:effectLst/>
                        </a:rPr>
                        <a:t>k</a:t>
                      </a:r>
                      <a:endParaRPr lang="en-US">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rPr>
                        <a:t>P</a:t>
                      </a:r>
                      <a:r>
                        <a:rPr lang="en-US" sz="1200" b="1" baseline="-25000">
                          <a:effectLst/>
                        </a:rPr>
                        <a:t>k+1</a:t>
                      </a:r>
                      <a:endParaRPr lang="en-US">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rPr>
                        <a:t>X</a:t>
                      </a:r>
                      <a:r>
                        <a:rPr lang="en-US" sz="1200" b="1" baseline="-25000">
                          <a:effectLst/>
                        </a:rPr>
                        <a:t>k+1</a:t>
                      </a:r>
                      <a:endParaRPr lang="en-US">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rPr>
                        <a:t>Y</a:t>
                      </a:r>
                      <a:r>
                        <a:rPr lang="en-US" sz="1200" b="1" baseline="-25000">
                          <a:effectLst/>
                        </a:rPr>
                        <a:t>k+1</a:t>
                      </a:r>
                      <a:endParaRPr lang="en-US">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752375">
                <a:tc>
                  <a:txBody>
                    <a:bodyPr/>
                    <a:lstStyle/>
                    <a:p>
                      <a:pPr algn="ctr"/>
                      <a:endParaRPr lang="en-US">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endParaRPr lang="en-US">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9</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18</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752375">
                <a:tc>
                  <a:txBody>
                    <a:bodyPr/>
                    <a:lstStyle/>
                    <a:p>
                      <a:pPr algn="ctr"/>
                      <a:r>
                        <a:rPr lang="en-US">
                          <a:effectLst/>
                        </a:rPr>
                        <a:t>3</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1</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10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19</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752375">
                <a:tc>
                  <a:txBody>
                    <a:bodyPr/>
                    <a:lstStyle/>
                    <a:p>
                      <a:pPr algn="ctr"/>
                      <a:r>
                        <a:rPr lang="en-US">
                          <a:effectLst/>
                        </a:rPr>
                        <a:t>1</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-1</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11</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20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752375">
                <a:tc>
                  <a:txBody>
                    <a:bodyPr/>
                    <a:lstStyle/>
                    <a:p>
                      <a:pPr algn="ctr"/>
                      <a:r>
                        <a:rPr lang="en-US">
                          <a:effectLst/>
                        </a:rPr>
                        <a:t>-1</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7</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12</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20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752375">
                <a:tc>
                  <a:txBody>
                    <a:bodyPr/>
                    <a:lstStyle/>
                    <a:p>
                      <a:pPr algn="ctr"/>
                      <a:r>
                        <a:rPr lang="en-US">
                          <a:effectLst/>
                        </a:rPr>
                        <a:t>7</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5</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13</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21</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752375">
                <a:tc>
                  <a:txBody>
                    <a:bodyPr/>
                    <a:lstStyle/>
                    <a:p>
                      <a:pPr algn="ctr"/>
                      <a:r>
                        <a:rPr lang="en-US">
                          <a:effectLst/>
                        </a:rPr>
                        <a:t>5</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3</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14</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a:effectLst/>
                        </a:rPr>
                        <a:t>22</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77377136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Bresenham’s</a:t>
            </a:r>
            <a:r>
              <a:rPr lang="en-US" dirty="0"/>
              <a:t> line drawing algorithm</a:t>
            </a:r>
          </a:p>
        </p:txBody>
      </p:sp>
      <p:pic>
        <p:nvPicPr>
          <p:cNvPr id="4099"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62000" y="1447800"/>
            <a:ext cx="7696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957795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 name="Date Placeholder 3"/>
          <p:cNvSpPr>
            <a:spLocks noGrp="1"/>
          </p:cNvSpPr>
          <p:nvPr>
            <p:ph type="dt" sz="quarter" idx="4294967295"/>
          </p:nvPr>
        </p:nvSpPr>
        <p:spPr>
          <a:xfrm>
            <a:off x="457200" y="6245225"/>
            <a:ext cx="2133600" cy="476250"/>
          </a:xfrm>
          <a:prstGeom prst="rect">
            <a:avLst/>
          </a:prstGeom>
        </p:spPr>
        <p:txBody>
          <a:bodyPr/>
          <a:lstStyle/>
          <a:p>
            <a:pPr>
              <a:defRPr/>
            </a:pPr>
            <a:fld id="{6194C66D-D98E-4500-BAD8-ECBFB792B9A7}" type="datetime4">
              <a:rPr lang="en-US"/>
              <a:pPr>
                <a:defRPr/>
              </a:pPr>
              <a:t>September 9, 2022</a:t>
            </a:fld>
            <a:endParaRPr lang="en-US"/>
          </a:p>
        </p:txBody>
      </p:sp>
      <p:sp>
        <p:nvSpPr>
          <p:cNvPr id="34" name="Footer Placeholder 4"/>
          <p:cNvSpPr>
            <a:spLocks noGrp="1"/>
          </p:cNvSpPr>
          <p:nvPr>
            <p:ph type="ftr" sz="quarter" idx="4294967295"/>
          </p:nvPr>
        </p:nvSpPr>
        <p:spPr>
          <a:xfrm>
            <a:off x="3124200" y="6245225"/>
            <a:ext cx="2895600" cy="476250"/>
          </a:xfrm>
          <a:prstGeom prst="rect">
            <a:avLst/>
          </a:prstGeom>
        </p:spPr>
        <p:txBody>
          <a:bodyPr/>
          <a:lstStyle/>
          <a:p>
            <a:pPr>
              <a:defRPr/>
            </a:pPr>
            <a:r>
              <a:rPr lang="en-US"/>
              <a:t>Computer Graphics</a:t>
            </a:r>
          </a:p>
        </p:txBody>
      </p:sp>
      <p:sp>
        <p:nvSpPr>
          <p:cNvPr id="35" name="Slide Number Placeholder 5"/>
          <p:cNvSpPr>
            <a:spLocks noGrp="1"/>
          </p:cNvSpPr>
          <p:nvPr>
            <p:ph type="sldNum" sz="quarter" idx="4294967295"/>
          </p:nvPr>
        </p:nvSpPr>
        <p:spPr>
          <a:xfrm>
            <a:off x="6553200" y="6245225"/>
            <a:ext cx="2133600" cy="476250"/>
          </a:xfrm>
          <a:prstGeom prst="rect">
            <a:avLst/>
          </a:prstGeom>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3D49750-C416-4172-BD7A-F6C634B679F3}" type="slidenum">
              <a:rPr lang="en-US" altLang="en-US" sz="1400">
                <a:latin typeface="Arial" panose="020B0604020202020204" pitchFamily="34" charset="0"/>
              </a:rPr>
              <a:pPr eaLnBrk="1" hangingPunct="1"/>
              <a:t>197</a:t>
            </a:fld>
            <a:endParaRPr lang="en-US" altLang="en-US" sz="1400">
              <a:latin typeface="Arial" panose="020B0604020202020204" pitchFamily="34" charset="0"/>
            </a:endParaRPr>
          </a:p>
        </p:txBody>
      </p:sp>
      <p:sp>
        <p:nvSpPr>
          <p:cNvPr id="46085" name="Rectangle 2"/>
          <p:cNvSpPr>
            <a:spLocks noGrp="1" noChangeArrowheads="1"/>
          </p:cNvSpPr>
          <p:nvPr>
            <p:ph type="title"/>
          </p:nvPr>
        </p:nvSpPr>
        <p:spPr/>
        <p:txBody>
          <a:bodyPr/>
          <a:lstStyle/>
          <a:p>
            <a:pPr eaLnBrk="1" hangingPunct="1"/>
            <a:r>
              <a:rPr lang="en-US" altLang="ko-KR" smtClean="0">
                <a:ea typeface="굴림" panose="020B0600000101010101" pitchFamily="34" charset="-127"/>
              </a:rPr>
              <a:t>Bresenham’s</a:t>
            </a:r>
            <a:r>
              <a:rPr lang="en-US" altLang="ko-KR" smtClean="0">
                <a:latin typeface="Times New Roman" panose="02020603050405020304" pitchFamily="18" charset="0"/>
                <a:ea typeface="굴림" panose="020B0600000101010101" pitchFamily="34" charset="-127"/>
              </a:rPr>
              <a:t> Line </a:t>
            </a:r>
            <a:r>
              <a:rPr lang="en-IE" altLang="en-US" smtClean="0">
                <a:latin typeface="Times New Roman" panose="02020603050405020304" pitchFamily="18" charset="0"/>
              </a:rPr>
              <a:t>Algorithm</a:t>
            </a:r>
            <a:endParaRPr lang="en-US" altLang="en-US" smtClean="0">
              <a:latin typeface="Times New Roman" panose="02020603050405020304" pitchFamily="18" charset="0"/>
            </a:endParaRPr>
          </a:p>
        </p:txBody>
      </p:sp>
      <p:sp>
        <p:nvSpPr>
          <p:cNvPr id="46086" name="Rectangle 3"/>
          <p:cNvSpPr>
            <a:spLocks noGrp="1" noChangeArrowheads="1"/>
          </p:cNvSpPr>
          <p:nvPr>
            <p:ph type="body" idx="1"/>
          </p:nvPr>
        </p:nvSpPr>
        <p:spPr>
          <a:xfrm>
            <a:off x="533400" y="1371600"/>
            <a:ext cx="8229600" cy="1066800"/>
          </a:xfrm>
        </p:spPr>
        <p:txBody>
          <a:bodyPr/>
          <a:lstStyle/>
          <a:p>
            <a:pPr eaLnBrk="1" hangingPunct="1">
              <a:lnSpc>
                <a:spcPct val="80000"/>
              </a:lnSpc>
              <a:buFontTx/>
              <a:buNone/>
            </a:pPr>
            <a:r>
              <a:rPr lang="en-IE" altLang="en-US" sz="2800" b="1" smtClean="0">
                <a:latin typeface="Times New Roman" panose="02020603050405020304" pitchFamily="18" charset="0"/>
              </a:rPr>
              <a:t> 5. Exercise</a:t>
            </a:r>
            <a:endParaRPr lang="en-US" altLang="en-US" sz="2800" b="1" smtClean="0">
              <a:latin typeface="Times New Roman" panose="02020603050405020304" pitchFamily="18" charset="0"/>
            </a:endParaRPr>
          </a:p>
          <a:p>
            <a:pPr eaLnBrk="1" hangingPunct="1">
              <a:lnSpc>
                <a:spcPct val="80000"/>
              </a:lnSpc>
              <a:buFontTx/>
              <a:buNone/>
            </a:pPr>
            <a:r>
              <a:rPr lang="en-US" altLang="en-US" sz="2000" smtClean="0"/>
              <a:t>Calculate pixel positions that made up the line connecting endpoints: (12, 10) and (17, 14).</a:t>
            </a:r>
          </a:p>
          <a:p>
            <a:pPr eaLnBrk="1" hangingPunct="1">
              <a:lnSpc>
                <a:spcPct val="80000"/>
              </a:lnSpc>
              <a:buFontTx/>
              <a:buNone/>
            </a:pPr>
            <a:endParaRPr lang="en-US" altLang="en-US" sz="2000" smtClean="0"/>
          </a:p>
          <a:p>
            <a:pPr eaLnBrk="1" hangingPunct="1">
              <a:lnSpc>
                <a:spcPct val="80000"/>
              </a:lnSpc>
              <a:buFontTx/>
              <a:buNone/>
            </a:pPr>
            <a:endParaRPr lang="en-US" altLang="en-US" sz="2000" smtClean="0"/>
          </a:p>
        </p:txBody>
      </p:sp>
      <p:sp>
        <p:nvSpPr>
          <p:cNvPr id="285700" name="Rectangle 4"/>
          <p:cNvSpPr>
            <a:spLocks noChangeArrowheads="1"/>
          </p:cNvSpPr>
          <p:nvPr/>
        </p:nvSpPr>
        <p:spPr bwMode="auto">
          <a:xfrm>
            <a:off x="914400" y="2743200"/>
            <a:ext cx="5314950" cy="609600"/>
          </a:xfrm>
          <a:prstGeom prst="rect">
            <a:avLst/>
          </a:prstGeom>
          <a:noFill/>
          <a:ln w="9525">
            <a:noFill/>
            <a:miter lim="800000"/>
            <a:headEnd/>
            <a:tailEnd/>
          </a:ln>
          <a:effectLst/>
        </p:spPr>
        <p:txBody>
          <a:bodyPr/>
          <a:lstStyle/>
          <a:p>
            <a:pPr marL="342900" indent="-342900" eaLnBrk="0" hangingPunct="0">
              <a:defRPr/>
            </a:pPr>
            <a:r>
              <a:rPr lang="en-US" sz="1800" b="1">
                <a:solidFill>
                  <a:schemeClr val="accent2"/>
                </a:solidFill>
                <a:effectLst>
                  <a:outerShdw blurRad="38100" dist="38100" dir="2700000" algn="tl">
                    <a:srgbClr val="C0C0C0"/>
                  </a:outerShdw>
                </a:effectLst>
                <a:cs typeface="Times New Roman" pitchFamily="18" charset="0"/>
                <a:sym typeface="Symbol" pitchFamily="18" charset="2"/>
              </a:rPr>
              <a:t>2. </a:t>
            </a:r>
            <a:r>
              <a:rPr lang="en-US" sz="1800" b="1" i="1">
                <a:solidFill>
                  <a:schemeClr val="accent2"/>
                </a:solidFill>
                <a:effectLst>
                  <a:outerShdw blurRad="38100" dist="38100" dir="2700000" algn="tl">
                    <a:srgbClr val="C0C0C0"/>
                  </a:outerShdw>
                </a:effectLst>
                <a:latin typeface="Arial" charset="0"/>
                <a:cs typeface="Times New Roman" pitchFamily="18" charset="0"/>
              </a:rPr>
              <a:t>x = ?, </a:t>
            </a:r>
            <a:r>
              <a:rPr lang="en-US" sz="1800" b="1">
                <a:solidFill>
                  <a:schemeClr val="accent2"/>
                </a:solidFill>
                <a:effectLst>
                  <a:outerShdw blurRad="38100" dist="38100" dir="2700000" algn="tl">
                    <a:srgbClr val="C0C0C0"/>
                  </a:outerShdw>
                </a:effectLst>
                <a:latin typeface="Arial" charset="0"/>
                <a:cs typeface="Times New Roman" pitchFamily="18" charset="0"/>
              </a:rPr>
              <a:t> </a:t>
            </a:r>
            <a:r>
              <a:rPr lang="en-US" sz="1800" b="1">
                <a:solidFill>
                  <a:schemeClr val="accent2"/>
                </a:solidFill>
                <a:effectLst>
                  <a:outerShdw blurRad="38100" dist="38100" dir="2700000" algn="tl">
                    <a:srgbClr val="C0C0C0"/>
                  </a:outerShdw>
                </a:effectLst>
                <a:cs typeface="Times New Roman" pitchFamily="18" charset="0"/>
                <a:sym typeface="Symbol" pitchFamily="18" charset="2"/>
              </a:rPr>
              <a:t></a:t>
            </a:r>
            <a:r>
              <a:rPr lang="en-US" sz="1800" b="1" i="1">
                <a:solidFill>
                  <a:schemeClr val="accent2"/>
                </a:solidFill>
                <a:effectLst>
                  <a:outerShdw blurRad="38100" dist="38100" dir="2700000" algn="tl">
                    <a:srgbClr val="C0C0C0"/>
                  </a:outerShdw>
                </a:effectLst>
                <a:latin typeface="Arial" charset="0"/>
                <a:cs typeface="Times New Roman" pitchFamily="18" charset="0"/>
              </a:rPr>
              <a:t>y =?</a:t>
            </a:r>
            <a:r>
              <a:rPr lang="en-US" sz="1800" b="1">
                <a:solidFill>
                  <a:schemeClr val="accent2"/>
                </a:solidFill>
                <a:effectLst>
                  <a:outerShdw blurRad="38100" dist="38100" dir="2700000" algn="tl">
                    <a:srgbClr val="C0C0C0"/>
                  </a:outerShdw>
                </a:effectLst>
                <a:latin typeface="Arial" charset="0"/>
                <a:cs typeface="Times New Roman" pitchFamily="18" charset="0"/>
              </a:rPr>
              <a:t>, 2</a:t>
            </a:r>
            <a:r>
              <a:rPr lang="en-US" sz="1800" b="1">
                <a:solidFill>
                  <a:schemeClr val="accent2"/>
                </a:solidFill>
                <a:effectLst>
                  <a:outerShdw blurRad="38100" dist="38100" dir="2700000" algn="tl">
                    <a:srgbClr val="C0C0C0"/>
                  </a:outerShdw>
                </a:effectLst>
                <a:cs typeface="Times New Roman" pitchFamily="18" charset="0"/>
                <a:sym typeface="Symbol" pitchFamily="18" charset="2"/>
              </a:rPr>
              <a:t></a:t>
            </a:r>
            <a:r>
              <a:rPr lang="en-US" sz="1800" b="1" i="1">
                <a:solidFill>
                  <a:schemeClr val="accent2"/>
                </a:solidFill>
                <a:effectLst>
                  <a:outerShdw blurRad="38100" dist="38100" dir="2700000" algn="tl">
                    <a:srgbClr val="C0C0C0"/>
                  </a:outerShdw>
                </a:effectLst>
                <a:latin typeface="Arial" charset="0"/>
                <a:cs typeface="Times New Roman" pitchFamily="18" charset="0"/>
              </a:rPr>
              <a:t>y = ?</a:t>
            </a:r>
            <a:r>
              <a:rPr lang="en-US" sz="1800" b="1">
                <a:solidFill>
                  <a:schemeClr val="accent2"/>
                </a:solidFill>
                <a:effectLst>
                  <a:outerShdw blurRad="38100" dist="38100" dir="2700000" algn="tl">
                    <a:srgbClr val="C0C0C0"/>
                  </a:outerShdw>
                </a:effectLst>
                <a:latin typeface="Arial" charset="0"/>
                <a:cs typeface="Times New Roman" pitchFamily="18" charset="0"/>
              </a:rPr>
              <a:t>, 2</a:t>
            </a:r>
            <a:r>
              <a:rPr lang="en-US" sz="1800" b="1">
                <a:solidFill>
                  <a:schemeClr val="accent2"/>
                </a:solidFill>
                <a:effectLst>
                  <a:outerShdw blurRad="38100" dist="38100" dir="2700000" algn="tl">
                    <a:srgbClr val="C0C0C0"/>
                  </a:outerShdw>
                </a:effectLst>
                <a:cs typeface="Times New Roman" pitchFamily="18" charset="0"/>
                <a:sym typeface="Symbol" pitchFamily="18" charset="2"/>
              </a:rPr>
              <a:t></a:t>
            </a:r>
            <a:r>
              <a:rPr lang="en-US" sz="1800" b="1" i="1">
                <a:solidFill>
                  <a:schemeClr val="accent2"/>
                </a:solidFill>
                <a:effectLst>
                  <a:outerShdw blurRad="38100" dist="38100" dir="2700000" algn="tl">
                    <a:srgbClr val="C0C0C0"/>
                  </a:outerShdw>
                </a:effectLst>
                <a:latin typeface="Arial" charset="0"/>
                <a:cs typeface="Times New Roman" pitchFamily="18" charset="0"/>
              </a:rPr>
              <a:t>y</a:t>
            </a:r>
            <a:r>
              <a:rPr lang="en-US" sz="1800" b="1">
                <a:solidFill>
                  <a:schemeClr val="accent2"/>
                </a:solidFill>
                <a:effectLst>
                  <a:outerShdw blurRad="38100" dist="38100" dir="2700000" algn="tl">
                    <a:srgbClr val="C0C0C0"/>
                  </a:outerShdw>
                </a:effectLst>
                <a:latin typeface="Arial" charset="0"/>
                <a:cs typeface="Times New Roman" pitchFamily="18" charset="0"/>
              </a:rPr>
              <a:t> – 2</a:t>
            </a:r>
            <a:r>
              <a:rPr lang="en-US" sz="1800" b="1">
                <a:solidFill>
                  <a:schemeClr val="accent2"/>
                </a:solidFill>
                <a:effectLst>
                  <a:outerShdw blurRad="38100" dist="38100" dir="2700000" algn="tl">
                    <a:srgbClr val="C0C0C0"/>
                  </a:outerShdw>
                </a:effectLst>
                <a:cs typeface="Times New Roman" pitchFamily="18" charset="0"/>
                <a:sym typeface="Symbol" pitchFamily="18" charset="2"/>
              </a:rPr>
              <a:t></a:t>
            </a:r>
            <a:r>
              <a:rPr lang="en-US" sz="1800" b="1" i="1">
                <a:solidFill>
                  <a:schemeClr val="accent2"/>
                </a:solidFill>
                <a:effectLst>
                  <a:outerShdw blurRad="38100" dist="38100" dir="2700000" algn="tl">
                    <a:srgbClr val="C0C0C0"/>
                  </a:outerShdw>
                </a:effectLst>
                <a:latin typeface="Arial" charset="0"/>
                <a:cs typeface="Times New Roman" pitchFamily="18" charset="0"/>
              </a:rPr>
              <a:t>x =?</a:t>
            </a:r>
            <a:endParaRPr lang="en-US" sz="1800" b="1">
              <a:effectLst>
                <a:outerShdw blurRad="38100" dist="38100" dir="2700000" algn="tl">
                  <a:srgbClr val="C0C0C0"/>
                </a:outerShdw>
              </a:effectLst>
              <a:latin typeface="Arial" charset="0"/>
            </a:endParaRPr>
          </a:p>
          <a:p>
            <a:pPr marL="342900" indent="-342900">
              <a:spcBef>
                <a:spcPct val="20000"/>
              </a:spcBef>
              <a:defRPr/>
            </a:pPr>
            <a:endParaRPr lang="en-US" sz="1800" b="1">
              <a:effectLst>
                <a:outerShdw blurRad="38100" dist="38100" dir="2700000" algn="tl">
                  <a:srgbClr val="C0C0C0"/>
                </a:outerShdw>
              </a:effectLst>
              <a:latin typeface="Arial" charset="0"/>
            </a:endParaRPr>
          </a:p>
        </p:txBody>
      </p:sp>
      <p:sp>
        <p:nvSpPr>
          <p:cNvPr id="285701" name="Text Box 5"/>
          <p:cNvSpPr txBox="1">
            <a:spLocks noChangeArrowheads="1"/>
          </p:cNvSpPr>
          <p:nvPr/>
        </p:nvSpPr>
        <p:spPr bwMode="auto">
          <a:xfrm>
            <a:off x="914400" y="2362200"/>
            <a:ext cx="1539875" cy="366713"/>
          </a:xfrm>
          <a:prstGeom prst="rect">
            <a:avLst/>
          </a:prstGeom>
          <a:noFill/>
          <a:ln w="9525">
            <a:noFill/>
            <a:miter lim="800000"/>
            <a:headEnd/>
            <a:tailEnd/>
          </a:ln>
          <a:effectLst/>
        </p:spPr>
        <p:txBody>
          <a:bodyPr wrap="none">
            <a:spAutoFit/>
          </a:bodyPr>
          <a:lstStyle/>
          <a:p>
            <a:pPr>
              <a:defRPr/>
            </a:pPr>
            <a:r>
              <a:rPr lang="en-US" sz="1800" b="1">
                <a:solidFill>
                  <a:schemeClr val="accent2"/>
                </a:solidFill>
                <a:effectLst>
                  <a:outerShdw blurRad="38100" dist="38100" dir="2700000" algn="tl">
                    <a:srgbClr val="C0C0C0"/>
                  </a:outerShdw>
                </a:effectLst>
                <a:latin typeface="Arial" charset="0"/>
              </a:rPr>
              <a:t>1. (</a:t>
            </a:r>
            <a:r>
              <a:rPr lang="en-US" sz="1800" b="1" i="1">
                <a:solidFill>
                  <a:schemeClr val="accent2"/>
                </a:solidFill>
                <a:effectLst>
                  <a:outerShdw blurRad="38100" dist="38100" dir="2700000" algn="tl">
                    <a:srgbClr val="C0C0C0"/>
                  </a:outerShdw>
                </a:effectLst>
                <a:latin typeface="Arial" charset="0"/>
              </a:rPr>
              <a:t>x</a:t>
            </a:r>
            <a:r>
              <a:rPr lang="en-US" sz="1800" b="1" i="1" baseline="-25000">
                <a:solidFill>
                  <a:schemeClr val="accent2"/>
                </a:solidFill>
                <a:effectLst>
                  <a:outerShdw blurRad="38100" dist="38100" dir="2700000" algn="tl">
                    <a:srgbClr val="C0C0C0"/>
                  </a:outerShdw>
                </a:effectLst>
                <a:latin typeface="Arial" charset="0"/>
              </a:rPr>
              <a:t>0</a:t>
            </a:r>
            <a:r>
              <a:rPr lang="en-US" sz="1800" b="1" i="1">
                <a:solidFill>
                  <a:schemeClr val="accent2"/>
                </a:solidFill>
                <a:effectLst>
                  <a:outerShdw blurRad="38100" dist="38100" dir="2700000" algn="tl">
                    <a:srgbClr val="C0C0C0"/>
                  </a:outerShdw>
                </a:effectLst>
                <a:latin typeface="Arial" charset="0"/>
              </a:rPr>
              <a:t>, y</a:t>
            </a:r>
            <a:r>
              <a:rPr lang="en-US" sz="1800" b="1" i="1" baseline="-25000">
                <a:solidFill>
                  <a:schemeClr val="accent2"/>
                </a:solidFill>
                <a:effectLst>
                  <a:outerShdw blurRad="38100" dist="38100" dir="2700000" algn="tl">
                    <a:srgbClr val="C0C0C0"/>
                  </a:outerShdw>
                </a:effectLst>
                <a:latin typeface="Arial" charset="0"/>
              </a:rPr>
              <a:t>0</a:t>
            </a:r>
            <a:r>
              <a:rPr lang="en-US" sz="1800" b="1">
                <a:solidFill>
                  <a:schemeClr val="accent2"/>
                </a:solidFill>
                <a:effectLst>
                  <a:outerShdw blurRad="38100" dist="38100" dir="2700000" algn="tl">
                    <a:srgbClr val="C0C0C0"/>
                  </a:outerShdw>
                </a:effectLst>
                <a:latin typeface="Arial" charset="0"/>
              </a:rPr>
              <a:t>) = ?</a:t>
            </a:r>
          </a:p>
        </p:txBody>
      </p:sp>
      <p:sp>
        <p:nvSpPr>
          <p:cNvPr id="285702" name="Text Box 6"/>
          <p:cNvSpPr txBox="1">
            <a:spLocks noChangeArrowheads="1"/>
          </p:cNvSpPr>
          <p:nvPr/>
        </p:nvSpPr>
        <p:spPr bwMode="auto">
          <a:xfrm>
            <a:off x="914400" y="3124200"/>
            <a:ext cx="2173288" cy="641350"/>
          </a:xfrm>
          <a:prstGeom prst="rect">
            <a:avLst/>
          </a:prstGeom>
          <a:noFill/>
          <a:ln w="9525">
            <a:noFill/>
            <a:miter lim="800000"/>
            <a:headEnd/>
            <a:tailEnd/>
          </a:ln>
          <a:effectLst/>
        </p:spPr>
        <p:txBody>
          <a:bodyPr wrap="none">
            <a:spAutoFit/>
          </a:bodyPr>
          <a:lstStyle/>
          <a:p>
            <a:pPr>
              <a:defRPr/>
            </a:pPr>
            <a:r>
              <a:rPr lang="en-US" sz="1800" b="1">
                <a:solidFill>
                  <a:schemeClr val="accent2"/>
                </a:solidFill>
                <a:effectLst>
                  <a:outerShdw blurRad="38100" dist="38100" dir="2700000" algn="tl">
                    <a:srgbClr val="C0C0C0"/>
                  </a:outerShdw>
                </a:effectLst>
                <a:latin typeface="Arial" charset="0"/>
              </a:rPr>
              <a:t>3. </a:t>
            </a:r>
            <a:r>
              <a:rPr lang="en-US" sz="1800" b="1" i="1">
                <a:solidFill>
                  <a:schemeClr val="accent2"/>
                </a:solidFill>
                <a:effectLst>
                  <a:outerShdw blurRad="38100" dist="38100" dir="2700000" algn="tl">
                    <a:srgbClr val="C0C0C0"/>
                  </a:outerShdw>
                </a:effectLst>
                <a:latin typeface="Arial" charset="0"/>
              </a:rPr>
              <a:t>p</a:t>
            </a:r>
            <a:r>
              <a:rPr lang="en-US" sz="1800" b="1" i="1" baseline="-25000">
                <a:solidFill>
                  <a:schemeClr val="accent2"/>
                </a:solidFill>
                <a:effectLst>
                  <a:outerShdw blurRad="38100" dist="38100" dir="2700000" algn="tl">
                    <a:srgbClr val="C0C0C0"/>
                  </a:outerShdw>
                </a:effectLst>
                <a:latin typeface="Arial" charset="0"/>
              </a:rPr>
              <a:t>0</a:t>
            </a:r>
            <a:r>
              <a:rPr lang="en-US" sz="1800" b="1">
                <a:solidFill>
                  <a:schemeClr val="accent2"/>
                </a:solidFill>
                <a:effectLst>
                  <a:outerShdw blurRad="38100" dist="38100" dir="2700000" algn="tl">
                    <a:srgbClr val="C0C0C0"/>
                  </a:outerShdw>
                </a:effectLst>
                <a:latin typeface="Arial" charset="0"/>
              </a:rPr>
              <a:t> = </a:t>
            </a:r>
            <a:r>
              <a:rPr lang="en-US" sz="1800" b="1">
                <a:solidFill>
                  <a:schemeClr val="accent2"/>
                </a:solidFill>
                <a:effectLst>
                  <a:outerShdw blurRad="38100" dist="38100" dir="2700000" algn="tl">
                    <a:srgbClr val="C0C0C0"/>
                  </a:outerShdw>
                </a:effectLst>
                <a:latin typeface="Arial" charset="0"/>
                <a:cs typeface="Times New Roman" pitchFamily="18" charset="0"/>
              </a:rPr>
              <a:t>2</a:t>
            </a:r>
            <a:r>
              <a:rPr lang="en-US" sz="1800" b="1">
                <a:solidFill>
                  <a:schemeClr val="accent2"/>
                </a:solidFill>
                <a:effectLst>
                  <a:outerShdw blurRad="38100" dist="38100" dir="2700000" algn="tl">
                    <a:srgbClr val="C0C0C0"/>
                  </a:outerShdw>
                </a:effectLst>
                <a:cs typeface="Times New Roman" pitchFamily="18" charset="0"/>
                <a:sym typeface="Symbol" pitchFamily="18" charset="2"/>
              </a:rPr>
              <a:t></a:t>
            </a:r>
            <a:r>
              <a:rPr lang="en-US" sz="1800" b="1" i="1">
                <a:solidFill>
                  <a:schemeClr val="accent2"/>
                </a:solidFill>
                <a:effectLst>
                  <a:outerShdw blurRad="38100" dist="38100" dir="2700000" algn="tl">
                    <a:srgbClr val="C0C0C0"/>
                  </a:outerShdw>
                </a:effectLst>
                <a:latin typeface="Arial" charset="0"/>
                <a:cs typeface="Times New Roman" pitchFamily="18" charset="0"/>
              </a:rPr>
              <a:t>y</a:t>
            </a:r>
            <a:r>
              <a:rPr lang="en-US" sz="1800" b="1">
                <a:solidFill>
                  <a:schemeClr val="accent2"/>
                </a:solidFill>
                <a:effectLst>
                  <a:outerShdw blurRad="38100" dist="38100" dir="2700000" algn="tl">
                    <a:srgbClr val="C0C0C0"/>
                  </a:outerShdw>
                </a:effectLst>
                <a:latin typeface="Arial" charset="0"/>
                <a:cs typeface="Times New Roman" pitchFamily="18" charset="0"/>
              </a:rPr>
              <a:t> – </a:t>
            </a:r>
            <a:r>
              <a:rPr lang="en-US" sz="1800" b="1">
                <a:solidFill>
                  <a:schemeClr val="accent2"/>
                </a:solidFill>
                <a:effectLst>
                  <a:outerShdw blurRad="38100" dist="38100" dir="2700000" algn="tl">
                    <a:srgbClr val="C0C0C0"/>
                  </a:outerShdw>
                </a:effectLst>
                <a:cs typeface="Times New Roman" pitchFamily="18" charset="0"/>
                <a:sym typeface="Symbol" pitchFamily="18" charset="2"/>
              </a:rPr>
              <a:t></a:t>
            </a:r>
            <a:r>
              <a:rPr lang="en-US" sz="1800" b="1" i="1">
                <a:solidFill>
                  <a:schemeClr val="accent2"/>
                </a:solidFill>
                <a:effectLst>
                  <a:outerShdw blurRad="38100" dist="38100" dir="2700000" algn="tl">
                    <a:srgbClr val="C0C0C0"/>
                  </a:outerShdw>
                </a:effectLst>
                <a:latin typeface="Arial" charset="0"/>
                <a:cs typeface="Times New Roman" pitchFamily="18" charset="0"/>
              </a:rPr>
              <a:t>x =?</a:t>
            </a:r>
            <a:endParaRPr lang="en-US" sz="1800" b="1">
              <a:effectLst>
                <a:outerShdw blurRad="38100" dist="38100" dir="2700000" algn="tl">
                  <a:srgbClr val="C0C0C0"/>
                </a:outerShdw>
              </a:effectLst>
              <a:latin typeface="Arial" charset="0"/>
            </a:endParaRPr>
          </a:p>
          <a:p>
            <a:pPr>
              <a:defRPr/>
            </a:pPr>
            <a:endParaRPr lang="en-US" sz="1800" b="1">
              <a:solidFill>
                <a:schemeClr val="accent2"/>
              </a:solidFill>
              <a:effectLst>
                <a:outerShdw blurRad="38100" dist="38100" dir="2700000" algn="tl">
                  <a:srgbClr val="C0C0C0"/>
                </a:outerShdw>
              </a:effectLst>
              <a:latin typeface="Arial" charset="0"/>
            </a:endParaRPr>
          </a:p>
        </p:txBody>
      </p:sp>
      <p:graphicFrame>
        <p:nvGraphicFramePr>
          <p:cNvPr id="285735" name="Group 39"/>
          <p:cNvGraphicFramePr>
            <a:graphicFrameLocks noGrp="1"/>
          </p:cNvGraphicFramePr>
          <p:nvPr/>
        </p:nvGraphicFramePr>
        <p:xfrm>
          <a:off x="1524000" y="3657600"/>
          <a:ext cx="6096000" cy="2022477"/>
        </p:xfrm>
        <a:graphic>
          <a:graphicData uri="http://schemas.openxmlformats.org/drawingml/2006/table">
            <a:tbl>
              <a:tblPr/>
              <a:tblGrid>
                <a:gridCol w="2032000"/>
                <a:gridCol w="2032000"/>
                <a:gridCol w="2032000"/>
              </a:tblGrid>
              <a:tr h="411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1" u="none" strike="noStrike" cap="none" normalizeH="0" baseline="0" smtClean="0">
                          <a:ln>
                            <a:noFill/>
                          </a:ln>
                          <a:solidFill>
                            <a:schemeClr val="tx1"/>
                          </a:solidFill>
                          <a:effectLst/>
                          <a:latin typeface="Times New Roman" pitchFamily="18" charset="0"/>
                        </a:rPr>
                        <a:t>k</a:t>
                      </a:r>
                      <a:endParaRPr kumimoji="0" lang="en-US" sz="1800" b="1" i="1" u="none" strike="noStrike" cap="none" normalizeH="0" baseline="-2500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1" u="none" strike="noStrike" cap="none" normalizeH="0" baseline="0" smtClean="0">
                          <a:ln>
                            <a:noFill/>
                          </a:ln>
                          <a:solidFill>
                            <a:schemeClr val="tx1"/>
                          </a:solidFill>
                          <a:effectLst/>
                          <a:latin typeface="Times New Roman" pitchFamily="18" charset="0"/>
                        </a:rPr>
                        <a:t>p</a:t>
                      </a:r>
                      <a:r>
                        <a:rPr kumimoji="0" lang="en-US" sz="1800" b="1" i="1" u="none" strike="noStrike" cap="none" normalizeH="0" baseline="-25000" smtClean="0">
                          <a:ln>
                            <a:noFill/>
                          </a:ln>
                          <a:solidFill>
                            <a:schemeClr val="tx1"/>
                          </a:solidFill>
                          <a:effectLst/>
                          <a:latin typeface="Times New Roman" pitchFamily="18" charset="0"/>
                        </a:rPr>
                        <a:t>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a:t>
                      </a:r>
                      <a:r>
                        <a:rPr kumimoji="0" lang="en-US" sz="1800" b="1" i="1" u="none" strike="noStrike" cap="none" normalizeH="0" baseline="0" smtClean="0">
                          <a:ln>
                            <a:noFill/>
                          </a:ln>
                          <a:solidFill>
                            <a:schemeClr val="tx1"/>
                          </a:solidFill>
                          <a:effectLst/>
                          <a:latin typeface="Times New Roman" pitchFamily="18" charset="0"/>
                        </a:rPr>
                        <a:t>x</a:t>
                      </a:r>
                      <a:r>
                        <a:rPr kumimoji="0" lang="en-US" sz="1800" b="1" i="1" u="none" strike="noStrike" cap="none" normalizeH="0" baseline="-25000" smtClean="0">
                          <a:ln>
                            <a:noFill/>
                          </a:ln>
                          <a:solidFill>
                            <a:schemeClr val="tx1"/>
                          </a:solidFill>
                          <a:effectLst/>
                          <a:latin typeface="Times New Roman" pitchFamily="18" charset="0"/>
                        </a:rPr>
                        <a:t>k+1</a:t>
                      </a:r>
                      <a:r>
                        <a:rPr kumimoji="0" lang="en-US" sz="1800" b="1" i="1" u="none" strike="noStrike" cap="none" normalizeH="0" baseline="0" smtClean="0">
                          <a:ln>
                            <a:noFill/>
                          </a:ln>
                          <a:solidFill>
                            <a:schemeClr val="tx1"/>
                          </a:solidFill>
                          <a:effectLst/>
                          <a:latin typeface="Times New Roman" pitchFamily="18" charset="0"/>
                        </a:rPr>
                        <a:t>, y</a:t>
                      </a:r>
                      <a:r>
                        <a:rPr kumimoji="0" lang="en-US" sz="1800" b="1" i="1" u="none" strike="noStrike" cap="none" normalizeH="0" baseline="-25000" smtClean="0">
                          <a:ln>
                            <a:noFill/>
                          </a:ln>
                          <a:solidFill>
                            <a:schemeClr val="tx1"/>
                          </a:solidFill>
                          <a:effectLst/>
                          <a:latin typeface="Times New Roman" pitchFamily="18" charset="0"/>
                        </a:rPr>
                        <a:t>k+1</a:t>
                      </a:r>
                      <a:r>
                        <a:rPr kumimoji="0" lang="en-US" sz="1800" b="1"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16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16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16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9972238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5701"/>
                                        </p:tgtEl>
                                        <p:attrNameLst>
                                          <p:attrName>style.visibility</p:attrName>
                                        </p:attrNameLst>
                                      </p:cBhvr>
                                      <p:to>
                                        <p:strVal val="visible"/>
                                      </p:to>
                                    </p:set>
                                    <p:anim calcmode="lin" valueType="num">
                                      <p:cBhvr additive="base">
                                        <p:cTn id="7" dur="500" fill="hold"/>
                                        <p:tgtEl>
                                          <p:spTgt spid="285701"/>
                                        </p:tgtEl>
                                        <p:attrNameLst>
                                          <p:attrName>ppt_x</p:attrName>
                                        </p:attrNameLst>
                                      </p:cBhvr>
                                      <p:tavLst>
                                        <p:tav tm="0">
                                          <p:val>
                                            <p:strVal val="0-#ppt_w/2"/>
                                          </p:val>
                                        </p:tav>
                                        <p:tav tm="100000">
                                          <p:val>
                                            <p:strVal val="#ppt_x"/>
                                          </p:val>
                                        </p:tav>
                                      </p:tavLst>
                                    </p:anim>
                                    <p:anim calcmode="lin" valueType="num">
                                      <p:cBhvr additive="base">
                                        <p:cTn id="8" dur="500" fill="hold"/>
                                        <p:tgtEl>
                                          <p:spTgt spid="28570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85700"/>
                                        </p:tgtEl>
                                        <p:attrNameLst>
                                          <p:attrName>style.visibility</p:attrName>
                                        </p:attrNameLst>
                                      </p:cBhvr>
                                      <p:to>
                                        <p:strVal val="visible"/>
                                      </p:to>
                                    </p:set>
                                    <p:anim calcmode="lin" valueType="num">
                                      <p:cBhvr additive="base">
                                        <p:cTn id="13" dur="500" fill="hold"/>
                                        <p:tgtEl>
                                          <p:spTgt spid="285700"/>
                                        </p:tgtEl>
                                        <p:attrNameLst>
                                          <p:attrName>ppt_x</p:attrName>
                                        </p:attrNameLst>
                                      </p:cBhvr>
                                      <p:tavLst>
                                        <p:tav tm="0">
                                          <p:val>
                                            <p:strVal val="0-#ppt_w/2"/>
                                          </p:val>
                                        </p:tav>
                                        <p:tav tm="100000">
                                          <p:val>
                                            <p:strVal val="#ppt_x"/>
                                          </p:val>
                                        </p:tav>
                                      </p:tavLst>
                                    </p:anim>
                                    <p:anim calcmode="lin" valueType="num">
                                      <p:cBhvr additive="base">
                                        <p:cTn id="14" dur="500" fill="hold"/>
                                        <p:tgtEl>
                                          <p:spTgt spid="28570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5702"/>
                                        </p:tgtEl>
                                        <p:attrNameLst>
                                          <p:attrName>style.visibility</p:attrName>
                                        </p:attrNameLst>
                                      </p:cBhvr>
                                      <p:to>
                                        <p:strVal val="visible"/>
                                      </p:to>
                                    </p:set>
                                    <p:anim calcmode="lin" valueType="num">
                                      <p:cBhvr additive="base">
                                        <p:cTn id="19" dur="500" fill="hold"/>
                                        <p:tgtEl>
                                          <p:spTgt spid="285702"/>
                                        </p:tgtEl>
                                        <p:attrNameLst>
                                          <p:attrName>ppt_x</p:attrName>
                                        </p:attrNameLst>
                                      </p:cBhvr>
                                      <p:tavLst>
                                        <p:tav tm="0">
                                          <p:val>
                                            <p:strVal val="0-#ppt_w/2"/>
                                          </p:val>
                                        </p:tav>
                                        <p:tav tm="100000">
                                          <p:val>
                                            <p:strVal val="#ppt_x"/>
                                          </p:val>
                                        </p:tav>
                                      </p:tavLst>
                                    </p:anim>
                                    <p:anim calcmode="lin" valueType="num">
                                      <p:cBhvr additive="base">
                                        <p:cTn id="20" dur="500" fill="hold"/>
                                        <p:tgtEl>
                                          <p:spTgt spid="28570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85735"/>
                                        </p:tgtEl>
                                        <p:attrNameLst>
                                          <p:attrName>style.visibility</p:attrName>
                                        </p:attrNameLst>
                                      </p:cBhvr>
                                      <p:to>
                                        <p:strVal val="visible"/>
                                      </p:to>
                                    </p:set>
                                    <p:anim calcmode="lin" valueType="num">
                                      <p:cBhvr additive="base">
                                        <p:cTn id="25" dur="500" fill="hold"/>
                                        <p:tgtEl>
                                          <p:spTgt spid="285735"/>
                                        </p:tgtEl>
                                        <p:attrNameLst>
                                          <p:attrName>ppt_x</p:attrName>
                                        </p:attrNameLst>
                                      </p:cBhvr>
                                      <p:tavLst>
                                        <p:tav tm="0">
                                          <p:val>
                                            <p:strVal val="0-#ppt_w/2"/>
                                          </p:val>
                                        </p:tav>
                                        <p:tav tm="100000">
                                          <p:val>
                                            <p:strVal val="#ppt_x"/>
                                          </p:val>
                                        </p:tav>
                                      </p:tavLst>
                                    </p:anim>
                                    <p:anim calcmode="lin" valueType="num">
                                      <p:cBhvr additive="base">
                                        <p:cTn id="26" dur="500" fill="hold"/>
                                        <p:tgtEl>
                                          <p:spTgt spid="2857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00" grpId="0" autoUpdateAnimBg="0"/>
      <p:bldP spid="285701" grpId="0" autoUpdateAnimBg="0"/>
      <p:bldP spid="285702" grpId="0" autoUpdateAnimBg="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Date Placeholder 1"/>
          <p:cNvSpPr>
            <a:spLocks noGrp="1"/>
          </p:cNvSpPr>
          <p:nvPr>
            <p:ph type="dt" sz="quarter" idx="10"/>
          </p:nvPr>
        </p:nvSpPr>
        <p:spPr/>
        <p:txBody>
          <a:bodyPr/>
          <a:lstStyle/>
          <a:p>
            <a:pPr>
              <a:defRPr/>
            </a:pPr>
            <a:fld id="{29790AE1-CA9F-4044-854B-8AA5C7D1242B}" type="datetime4">
              <a:rPr lang="en-US"/>
              <a:pPr>
                <a:defRPr/>
              </a:pPr>
              <a:t>September 9, 2022</a:t>
            </a:fld>
            <a:endParaRPr lang="en-US"/>
          </a:p>
        </p:txBody>
      </p:sp>
      <p:sp>
        <p:nvSpPr>
          <p:cNvPr id="34" name="Footer Placeholder 2"/>
          <p:cNvSpPr>
            <a:spLocks noGrp="1"/>
          </p:cNvSpPr>
          <p:nvPr>
            <p:ph type="ftr" sz="quarter" idx="11"/>
          </p:nvPr>
        </p:nvSpPr>
        <p:spPr/>
        <p:txBody>
          <a:bodyPr/>
          <a:lstStyle/>
          <a:p>
            <a:pPr>
              <a:defRPr/>
            </a:pPr>
            <a:r>
              <a:rPr lang="en-US"/>
              <a:t>Computer Graphics</a:t>
            </a:r>
          </a:p>
        </p:txBody>
      </p:sp>
      <p:sp>
        <p:nvSpPr>
          <p:cNvPr id="35" name="Slide Number Placeholder 3"/>
          <p:cNvSpPr>
            <a:spLocks noGrp="1"/>
          </p:cNvSpPr>
          <p:nvPr>
            <p:ph type="sldNum" sz="quarter" idx="12"/>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9C44087-9C2D-4EF9-91E0-ECBA11610352}" type="slidenum">
              <a:rPr lang="en-US" altLang="en-US" sz="1400">
                <a:latin typeface="Arial" panose="020B0604020202020204" pitchFamily="34" charset="0"/>
              </a:rPr>
              <a:pPr eaLnBrk="1" hangingPunct="1"/>
              <a:t>198</a:t>
            </a:fld>
            <a:endParaRPr lang="en-US" altLang="en-US" sz="1400">
              <a:latin typeface="Arial" panose="020B0604020202020204" pitchFamily="34" charset="0"/>
            </a:endParaRPr>
          </a:p>
        </p:txBody>
      </p:sp>
      <p:sp>
        <p:nvSpPr>
          <p:cNvPr id="47109" name="Rectangle 4"/>
          <p:cNvSpPr>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ko-KR" sz="4400">
                <a:solidFill>
                  <a:schemeClr val="tx2"/>
                </a:solidFill>
                <a:latin typeface="Arial" panose="020B0604020202020204" pitchFamily="34" charset="0"/>
                <a:ea typeface="굴림" panose="020B0600000101010101" pitchFamily="34" charset="-127"/>
              </a:rPr>
              <a:t>Bresenham’s</a:t>
            </a:r>
            <a:r>
              <a:rPr lang="en-US" altLang="ko-KR" sz="4400">
                <a:solidFill>
                  <a:schemeClr val="tx2"/>
                </a:solidFill>
                <a:ea typeface="굴림" panose="020B0600000101010101" pitchFamily="34" charset="-127"/>
              </a:rPr>
              <a:t> Line </a:t>
            </a:r>
            <a:r>
              <a:rPr lang="en-IE" altLang="en-US" sz="4400">
                <a:solidFill>
                  <a:schemeClr val="tx2"/>
                </a:solidFill>
              </a:rPr>
              <a:t>Algorithm</a:t>
            </a:r>
            <a:endParaRPr lang="en-US" altLang="en-US" sz="4400">
              <a:solidFill>
                <a:schemeClr val="tx2"/>
              </a:solidFill>
            </a:endParaRPr>
          </a:p>
        </p:txBody>
      </p:sp>
      <p:sp>
        <p:nvSpPr>
          <p:cNvPr id="47110" name="Rectangle 5"/>
          <p:cNvSpPr>
            <a:spLocks noChangeArrowheads="1"/>
          </p:cNvSpPr>
          <p:nvPr/>
        </p:nvSpPr>
        <p:spPr bwMode="auto">
          <a:xfrm>
            <a:off x="533400" y="13716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0000"/>
              </a:lnSpc>
              <a:spcBef>
                <a:spcPct val="20000"/>
              </a:spcBef>
            </a:pPr>
            <a:r>
              <a:rPr lang="en-IE" altLang="en-US" sz="2800" b="1"/>
              <a:t> 5. Exercise</a:t>
            </a:r>
            <a:endParaRPr lang="en-US" altLang="en-US" sz="2800" b="1"/>
          </a:p>
          <a:p>
            <a:pPr eaLnBrk="1" hangingPunct="1">
              <a:lnSpc>
                <a:spcPct val="80000"/>
              </a:lnSpc>
              <a:spcBef>
                <a:spcPct val="20000"/>
              </a:spcBef>
            </a:pPr>
            <a:r>
              <a:rPr lang="en-US" altLang="en-US" sz="2000">
                <a:latin typeface="Arial" panose="020B0604020202020204" pitchFamily="34" charset="0"/>
              </a:rPr>
              <a:t>Calculate pixel positions that made up the line connecting endpoints: (12, 10) and (17, 14).</a:t>
            </a:r>
          </a:p>
          <a:p>
            <a:pPr eaLnBrk="1" hangingPunct="1">
              <a:lnSpc>
                <a:spcPct val="80000"/>
              </a:lnSpc>
              <a:spcBef>
                <a:spcPct val="20000"/>
              </a:spcBef>
            </a:pPr>
            <a:endParaRPr lang="en-US" altLang="en-US" sz="2000">
              <a:latin typeface="Arial" panose="020B0604020202020204" pitchFamily="34" charset="0"/>
            </a:endParaRPr>
          </a:p>
          <a:p>
            <a:pPr eaLnBrk="1" hangingPunct="1">
              <a:lnSpc>
                <a:spcPct val="80000"/>
              </a:lnSpc>
              <a:spcBef>
                <a:spcPct val="20000"/>
              </a:spcBef>
            </a:pPr>
            <a:endParaRPr lang="en-US" altLang="en-US" sz="2000">
              <a:latin typeface="Arial" panose="020B0604020202020204" pitchFamily="34" charset="0"/>
            </a:endParaRPr>
          </a:p>
        </p:txBody>
      </p:sp>
      <p:sp>
        <p:nvSpPr>
          <p:cNvPr id="288774" name="Rectangle 6"/>
          <p:cNvSpPr>
            <a:spLocks noChangeArrowheads="1"/>
          </p:cNvSpPr>
          <p:nvPr/>
        </p:nvSpPr>
        <p:spPr bwMode="auto">
          <a:xfrm>
            <a:off x="914400" y="2743200"/>
            <a:ext cx="5314950" cy="609600"/>
          </a:xfrm>
          <a:prstGeom prst="rect">
            <a:avLst/>
          </a:prstGeom>
          <a:noFill/>
          <a:ln w="9525">
            <a:noFill/>
            <a:miter lim="800000"/>
            <a:headEnd/>
            <a:tailEnd/>
          </a:ln>
          <a:effectLst/>
        </p:spPr>
        <p:txBody>
          <a:bodyPr/>
          <a:lstStyle/>
          <a:p>
            <a:pPr marL="342900" indent="-342900" eaLnBrk="0" hangingPunct="0">
              <a:defRPr/>
            </a:pPr>
            <a:r>
              <a:rPr lang="en-US" sz="1800" b="1">
                <a:solidFill>
                  <a:schemeClr val="accent2"/>
                </a:solidFill>
                <a:effectLst>
                  <a:outerShdw blurRad="38100" dist="38100" dir="2700000" algn="tl">
                    <a:srgbClr val="C0C0C0"/>
                  </a:outerShdw>
                </a:effectLst>
                <a:cs typeface="Times New Roman" pitchFamily="18" charset="0"/>
                <a:sym typeface="Symbol" pitchFamily="18" charset="2"/>
              </a:rPr>
              <a:t>2. </a:t>
            </a:r>
            <a:r>
              <a:rPr lang="en-US" sz="1800" b="1" i="1">
                <a:solidFill>
                  <a:schemeClr val="accent2"/>
                </a:solidFill>
                <a:effectLst>
                  <a:outerShdw blurRad="38100" dist="38100" dir="2700000" algn="tl">
                    <a:srgbClr val="C0C0C0"/>
                  </a:outerShdw>
                </a:effectLst>
                <a:latin typeface="Arial" charset="0"/>
                <a:cs typeface="Times New Roman" pitchFamily="18" charset="0"/>
              </a:rPr>
              <a:t>x = 5, </a:t>
            </a:r>
            <a:r>
              <a:rPr lang="en-US" sz="1800" b="1">
                <a:solidFill>
                  <a:schemeClr val="accent2"/>
                </a:solidFill>
                <a:effectLst>
                  <a:outerShdw blurRad="38100" dist="38100" dir="2700000" algn="tl">
                    <a:srgbClr val="C0C0C0"/>
                  </a:outerShdw>
                </a:effectLst>
                <a:latin typeface="Arial" charset="0"/>
                <a:cs typeface="Times New Roman" pitchFamily="18" charset="0"/>
              </a:rPr>
              <a:t> </a:t>
            </a:r>
            <a:r>
              <a:rPr lang="en-US" sz="1800" b="1">
                <a:solidFill>
                  <a:schemeClr val="accent2"/>
                </a:solidFill>
                <a:effectLst>
                  <a:outerShdw blurRad="38100" dist="38100" dir="2700000" algn="tl">
                    <a:srgbClr val="C0C0C0"/>
                  </a:outerShdw>
                </a:effectLst>
                <a:cs typeface="Times New Roman" pitchFamily="18" charset="0"/>
                <a:sym typeface="Symbol" pitchFamily="18" charset="2"/>
              </a:rPr>
              <a:t></a:t>
            </a:r>
            <a:r>
              <a:rPr lang="en-US" sz="1800" b="1" i="1">
                <a:solidFill>
                  <a:schemeClr val="accent2"/>
                </a:solidFill>
                <a:effectLst>
                  <a:outerShdw blurRad="38100" dist="38100" dir="2700000" algn="tl">
                    <a:srgbClr val="C0C0C0"/>
                  </a:outerShdw>
                </a:effectLst>
                <a:latin typeface="Arial" charset="0"/>
                <a:cs typeface="Times New Roman" pitchFamily="18" charset="0"/>
              </a:rPr>
              <a:t>y =4</a:t>
            </a:r>
            <a:r>
              <a:rPr lang="en-US" sz="1800" b="1">
                <a:solidFill>
                  <a:schemeClr val="accent2"/>
                </a:solidFill>
                <a:effectLst>
                  <a:outerShdw blurRad="38100" dist="38100" dir="2700000" algn="tl">
                    <a:srgbClr val="C0C0C0"/>
                  </a:outerShdw>
                </a:effectLst>
                <a:latin typeface="Arial" charset="0"/>
                <a:cs typeface="Times New Roman" pitchFamily="18" charset="0"/>
              </a:rPr>
              <a:t>, 2</a:t>
            </a:r>
            <a:r>
              <a:rPr lang="en-US" sz="1800" b="1">
                <a:solidFill>
                  <a:schemeClr val="accent2"/>
                </a:solidFill>
                <a:effectLst>
                  <a:outerShdw blurRad="38100" dist="38100" dir="2700000" algn="tl">
                    <a:srgbClr val="C0C0C0"/>
                  </a:outerShdw>
                </a:effectLst>
                <a:cs typeface="Times New Roman" pitchFamily="18" charset="0"/>
                <a:sym typeface="Symbol" pitchFamily="18" charset="2"/>
              </a:rPr>
              <a:t></a:t>
            </a:r>
            <a:r>
              <a:rPr lang="en-US" sz="1800" b="1" i="1">
                <a:solidFill>
                  <a:schemeClr val="accent2"/>
                </a:solidFill>
                <a:effectLst>
                  <a:outerShdw blurRad="38100" dist="38100" dir="2700000" algn="tl">
                    <a:srgbClr val="C0C0C0"/>
                  </a:outerShdw>
                </a:effectLst>
                <a:latin typeface="Arial" charset="0"/>
                <a:cs typeface="Times New Roman" pitchFamily="18" charset="0"/>
              </a:rPr>
              <a:t>y = 8</a:t>
            </a:r>
            <a:r>
              <a:rPr lang="en-US" sz="1800" b="1">
                <a:solidFill>
                  <a:schemeClr val="accent2"/>
                </a:solidFill>
                <a:effectLst>
                  <a:outerShdw blurRad="38100" dist="38100" dir="2700000" algn="tl">
                    <a:srgbClr val="C0C0C0"/>
                  </a:outerShdw>
                </a:effectLst>
                <a:latin typeface="Arial" charset="0"/>
                <a:cs typeface="Times New Roman" pitchFamily="18" charset="0"/>
              </a:rPr>
              <a:t>, 2</a:t>
            </a:r>
            <a:r>
              <a:rPr lang="en-US" sz="1800" b="1">
                <a:solidFill>
                  <a:schemeClr val="accent2"/>
                </a:solidFill>
                <a:effectLst>
                  <a:outerShdw blurRad="38100" dist="38100" dir="2700000" algn="tl">
                    <a:srgbClr val="C0C0C0"/>
                  </a:outerShdw>
                </a:effectLst>
                <a:cs typeface="Times New Roman" pitchFamily="18" charset="0"/>
                <a:sym typeface="Symbol" pitchFamily="18" charset="2"/>
              </a:rPr>
              <a:t></a:t>
            </a:r>
            <a:r>
              <a:rPr lang="en-US" sz="1800" b="1" i="1">
                <a:solidFill>
                  <a:schemeClr val="accent2"/>
                </a:solidFill>
                <a:effectLst>
                  <a:outerShdw blurRad="38100" dist="38100" dir="2700000" algn="tl">
                    <a:srgbClr val="C0C0C0"/>
                  </a:outerShdw>
                </a:effectLst>
                <a:latin typeface="Arial" charset="0"/>
                <a:cs typeface="Times New Roman" pitchFamily="18" charset="0"/>
              </a:rPr>
              <a:t>y</a:t>
            </a:r>
            <a:r>
              <a:rPr lang="en-US" sz="1800" b="1">
                <a:solidFill>
                  <a:schemeClr val="accent2"/>
                </a:solidFill>
                <a:effectLst>
                  <a:outerShdw blurRad="38100" dist="38100" dir="2700000" algn="tl">
                    <a:srgbClr val="C0C0C0"/>
                  </a:outerShdw>
                </a:effectLst>
                <a:latin typeface="Arial" charset="0"/>
                <a:cs typeface="Times New Roman" pitchFamily="18" charset="0"/>
              </a:rPr>
              <a:t> – 2</a:t>
            </a:r>
            <a:r>
              <a:rPr lang="en-US" sz="1800" b="1">
                <a:solidFill>
                  <a:schemeClr val="accent2"/>
                </a:solidFill>
                <a:effectLst>
                  <a:outerShdw blurRad="38100" dist="38100" dir="2700000" algn="tl">
                    <a:srgbClr val="C0C0C0"/>
                  </a:outerShdw>
                </a:effectLst>
                <a:cs typeface="Times New Roman" pitchFamily="18" charset="0"/>
                <a:sym typeface="Symbol" pitchFamily="18" charset="2"/>
              </a:rPr>
              <a:t></a:t>
            </a:r>
            <a:r>
              <a:rPr lang="en-US" sz="1800" b="1" i="1">
                <a:solidFill>
                  <a:schemeClr val="accent2"/>
                </a:solidFill>
                <a:effectLst>
                  <a:outerShdw blurRad="38100" dist="38100" dir="2700000" algn="tl">
                    <a:srgbClr val="C0C0C0"/>
                  </a:outerShdw>
                </a:effectLst>
                <a:latin typeface="Arial" charset="0"/>
                <a:cs typeface="Times New Roman" pitchFamily="18" charset="0"/>
              </a:rPr>
              <a:t>x =-2</a:t>
            </a:r>
            <a:endParaRPr lang="en-US" sz="1800" b="1">
              <a:effectLst>
                <a:outerShdw blurRad="38100" dist="38100" dir="2700000" algn="tl">
                  <a:srgbClr val="C0C0C0"/>
                </a:outerShdw>
              </a:effectLst>
              <a:latin typeface="Arial" charset="0"/>
            </a:endParaRPr>
          </a:p>
          <a:p>
            <a:pPr marL="342900" indent="-342900">
              <a:spcBef>
                <a:spcPct val="20000"/>
              </a:spcBef>
              <a:defRPr/>
            </a:pPr>
            <a:endParaRPr lang="en-US" sz="1800" b="1">
              <a:effectLst>
                <a:outerShdw blurRad="38100" dist="38100" dir="2700000" algn="tl">
                  <a:srgbClr val="C0C0C0"/>
                </a:outerShdw>
              </a:effectLst>
              <a:latin typeface="Arial" charset="0"/>
            </a:endParaRPr>
          </a:p>
        </p:txBody>
      </p:sp>
      <p:sp>
        <p:nvSpPr>
          <p:cNvPr id="288775" name="Text Box 7"/>
          <p:cNvSpPr txBox="1">
            <a:spLocks noChangeArrowheads="1"/>
          </p:cNvSpPr>
          <p:nvPr/>
        </p:nvSpPr>
        <p:spPr bwMode="auto">
          <a:xfrm>
            <a:off x="914400" y="2362200"/>
            <a:ext cx="2124075" cy="366713"/>
          </a:xfrm>
          <a:prstGeom prst="rect">
            <a:avLst/>
          </a:prstGeom>
          <a:noFill/>
          <a:ln w="9525">
            <a:noFill/>
            <a:miter lim="800000"/>
            <a:headEnd/>
            <a:tailEnd/>
          </a:ln>
          <a:effectLst/>
        </p:spPr>
        <p:txBody>
          <a:bodyPr wrap="none">
            <a:spAutoFit/>
          </a:bodyPr>
          <a:lstStyle/>
          <a:p>
            <a:pPr>
              <a:defRPr/>
            </a:pPr>
            <a:r>
              <a:rPr lang="en-US" sz="1800" b="1">
                <a:solidFill>
                  <a:schemeClr val="accent2"/>
                </a:solidFill>
                <a:effectLst>
                  <a:outerShdw blurRad="38100" dist="38100" dir="2700000" algn="tl">
                    <a:srgbClr val="C0C0C0"/>
                  </a:outerShdw>
                </a:effectLst>
                <a:latin typeface="Arial" charset="0"/>
              </a:rPr>
              <a:t>1. (</a:t>
            </a:r>
            <a:r>
              <a:rPr lang="en-US" sz="1800" b="1" i="1">
                <a:solidFill>
                  <a:schemeClr val="accent2"/>
                </a:solidFill>
                <a:effectLst>
                  <a:outerShdw blurRad="38100" dist="38100" dir="2700000" algn="tl">
                    <a:srgbClr val="C0C0C0"/>
                  </a:outerShdw>
                </a:effectLst>
                <a:latin typeface="Arial" charset="0"/>
              </a:rPr>
              <a:t>x</a:t>
            </a:r>
            <a:r>
              <a:rPr lang="en-US" sz="1800" b="1" i="1" baseline="-25000">
                <a:solidFill>
                  <a:schemeClr val="accent2"/>
                </a:solidFill>
                <a:effectLst>
                  <a:outerShdw blurRad="38100" dist="38100" dir="2700000" algn="tl">
                    <a:srgbClr val="C0C0C0"/>
                  </a:outerShdw>
                </a:effectLst>
                <a:latin typeface="Arial" charset="0"/>
              </a:rPr>
              <a:t>0</a:t>
            </a:r>
            <a:r>
              <a:rPr lang="en-US" sz="1800" b="1" i="1">
                <a:solidFill>
                  <a:schemeClr val="accent2"/>
                </a:solidFill>
                <a:effectLst>
                  <a:outerShdw blurRad="38100" dist="38100" dir="2700000" algn="tl">
                    <a:srgbClr val="C0C0C0"/>
                  </a:outerShdw>
                </a:effectLst>
                <a:latin typeface="Arial" charset="0"/>
              </a:rPr>
              <a:t>, y</a:t>
            </a:r>
            <a:r>
              <a:rPr lang="en-US" sz="1800" b="1" i="1" baseline="-25000">
                <a:solidFill>
                  <a:schemeClr val="accent2"/>
                </a:solidFill>
                <a:effectLst>
                  <a:outerShdw blurRad="38100" dist="38100" dir="2700000" algn="tl">
                    <a:srgbClr val="C0C0C0"/>
                  </a:outerShdw>
                </a:effectLst>
                <a:latin typeface="Arial" charset="0"/>
              </a:rPr>
              <a:t>0</a:t>
            </a:r>
            <a:r>
              <a:rPr lang="en-US" sz="1800" b="1">
                <a:solidFill>
                  <a:schemeClr val="accent2"/>
                </a:solidFill>
                <a:effectLst>
                  <a:outerShdw blurRad="38100" dist="38100" dir="2700000" algn="tl">
                    <a:srgbClr val="C0C0C0"/>
                  </a:outerShdw>
                </a:effectLst>
                <a:latin typeface="Arial" charset="0"/>
              </a:rPr>
              <a:t>) = (12,10)</a:t>
            </a:r>
          </a:p>
        </p:txBody>
      </p:sp>
      <p:sp>
        <p:nvSpPr>
          <p:cNvPr id="288776" name="Text Box 8"/>
          <p:cNvSpPr txBox="1">
            <a:spLocks noChangeArrowheads="1"/>
          </p:cNvSpPr>
          <p:nvPr/>
        </p:nvSpPr>
        <p:spPr bwMode="auto">
          <a:xfrm>
            <a:off x="914400" y="3124200"/>
            <a:ext cx="2160588" cy="641350"/>
          </a:xfrm>
          <a:prstGeom prst="rect">
            <a:avLst/>
          </a:prstGeom>
          <a:noFill/>
          <a:ln w="9525">
            <a:noFill/>
            <a:miter lim="800000"/>
            <a:headEnd/>
            <a:tailEnd/>
          </a:ln>
          <a:effectLst/>
        </p:spPr>
        <p:txBody>
          <a:bodyPr wrap="none">
            <a:spAutoFit/>
          </a:bodyPr>
          <a:lstStyle/>
          <a:p>
            <a:pPr>
              <a:defRPr/>
            </a:pPr>
            <a:r>
              <a:rPr lang="en-US" sz="1800" b="1">
                <a:solidFill>
                  <a:schemeClr val="accent2"/>
                </a:solidFill>
                <a:effectLst>
                  <a:outerShdw blurRad="38100" dist="38100" dir="2700000" algn="tl">
                    <a:srgbClr val="C0C0C0"/>
                  </a:outerShdw>
                </a:effectLst>
                <a:latin typeface="Arial" charset="0"/>
              </a:rPr>
              <a:t>3. </a:t>
            </a:r>
            <a:r>
              <a:rPr lang="en-US" sz="1800" b="1" i="1">
                <a:solidFill>
                  <a:schemeClr val="accent2"/>
                </a:solidFill>
                <a:effectLst>
                  <a:outerShdw blurRad="38100" dist="38100" dir="2700000" algn="tl">
                    <a:srgbClr val="C0C0C0"/>
                  </a:outerShdw>
                </a:effectLst>
                <a:latin typeface="Arial" charset="0"/>
              </a:rPr>
              <a:t>p</a:t>
            </a:r>
            <a:r>
              <a:rPr lang="en-US" sz="1800" b="1" i="1" baseline="-25000">
                <a:solidFill>
                  <a:schemeClr val="accent2"/>
                </a:solidFill>
                <a:effectLst>
                  <a:outerShdw blurRad="38100" dist="38100" dir="2700000" algn="tl">
                    <a:srgbClr val="C0C0C0"/>
                  </a:outerShdw>
                </a:effectLst>
                <a:latin typeface="Arial" charset="0"/>
              </a:rPr>
              <a:t>0</a:t>
            </a:r>
            <a:r>
              <a:rPr lang="en-US" sz="1800" b="1">
                <a:solidFill>
                  <a:schemeClr val="accent2"/>
                </a:solidFill>
                <a:effectLst>
                  <a:outerShdw blurRad="38100" dist="38100" dir="2700000" algn="tl">
                    <a:srgbClr val="C0C0C0"/>
                  </a:outerShdw>
                </a:effectLst>
                <a:latin typeface="Arial" charset="0"/>
              </a:rPr>
              <a:t> = </a:t>
            </a:r>
            <a:r>
              <a:rPr lang="en-US" sz="1800" b="1">
                <a:solidFill>
                  <a:schemeClr val="accent2"/>
                </a:solidFill>
                <a:effectLst>
                  <a:outerShdw blurRad="38100" dist="38100" dir="2700000" algn="tl">
                    <a:srgbClr val="C0C0C0"/>
                  </a:outerShdw>
                </a:effectLst>
                <a:latin typeface="Arial" charset="0"/>
                <a:cs typeface="Times New Roman" pitchFamily="18" charset="0"/>
              </a:rPr>
              <a:t>2</a:t>
            </a:r>
            <a:r>
              <a:rPr lang="en-US" sz="1800" b="1">
                <a:solidFill>
                  <a:schemeClr val="accent2"/>
                </a:solidFill>
                <a:effectLst>
                  <a:outerShdw blurRad="38100" dist="38100" dir="2700000" algn="tl">
                    <a:srgbClr val="C0C0C0"/>
                  </a:outerShdw>
                </a:effectLst>
                <a:cs typeface="Times New Roman" pitchFamily="18" charset="0"/>
                <a:sym typeface="Symbol" pitchFamily="18" charset="2"/>
              </a:rPr>
              <a:t></a:t>
            </a:r>
            <a:r>
              <a:rPr lang="en-US" sz="1800" b="1" i="1">
                <a:solidFill>
                  <a:schemeClr val="accent2"/>
                </a:solidFill>
                <a:effectLst>
                  <a:outerShdw blurRad="38100" dist="38100" dir="2700000" algn="tl">
                    <a:srgbClr val="C0C0C0"/>
                  </a:outerShdw>
                </a:effectLst>
                <a:latin typeface="Arial" charset="0"/>
                <a:cs typeface="Times New Roman" pitchFamily="18" charset="0"/>
              </a:rPr>
              <a:t>y</a:t>
            </a:r>
            <a:r>
              <a:rPr lang="en-US" sz="1800" b="1">
                <a:solidFill>
                  <a:schemeClr val="accent2"/>
                </a:solidFill>
                <a:effectLst>
                  <a:outerShdw blurRad="38100" dist="38100" dir="2700000" algn="tl">
                    <a:srgbClr val="C0C0C0"/>
                  </a:outerShdw>
                </a:effectLst>
                <a:latin typeface="Arial" charset="0"/>
                <a:cs typeface="Times New Roman" pitchFamily="18" charset="0"/>
              </a:rPr>
              <a:t> – </a:t>
            </a:r>
            <a:r>
              <a:rPr lang="en-US" sz="1800" b="1">
                <a:solidFill>
                  <a:schemeClr val="accent2"/>
                </a:solidFill>
                <a:effectLst>
                  <a:outerShdw blurRad="38100" dist="38100" dir="2700000" algn="tl">
                    <a:srgbClr val="C0C0C0"/>
                  </a:outerShdw>
                </a:effectLst>
                <a:cs typeface="Times New Roman" pitchFamily="18" charset="0"/>
                <a:sym typeface="Symbol" pitchFamily="18" charset="2"/>
              </a:rPr>
              <a:t></a:t>
            </a:r>
            <a:r>
              <a:rPr lang="en-US" sz="1800" b="1" i="1">
                <a:solidFill>
                  <a:schemeClr val="accent2"/>
                </a:solidFill>
                <a:effectLst>
                  <a:outerShdw blurRad="38100" dist="38100" dir="2700000" algn="tl">
                    <a:srgbClr val="C0C0C0"/>
                  </a:outerShdw>
                </a:effectLst>
                <a:latin typeface="Arial" charset="0"/>
                <a:cs typeface="Times New Roman" pitchFamily="18" charset="0"/>
              </a:rPr>
              <a:t>x =3</a:t>
            </a:r>
            <a:endParaRPr lang="en-US" sz="1800" b="1">
              <a:effectLst>
                <a:outerShdw blurRad="38100" dist="38100" dir="2700000" algn="tl">
                  <a:srgbClr val="C0C0C0"/>
                </a:outerShdw>
              </a:effectLst>
              <a:latin typeface="Arial" charset="0"/>
            </a:endParaRPr>
          </a:p>
          <a:p>
            <a:pPr>
              <a:defRPr/>
            </a:pPr>
            <a:endParaRPr lang="en-US" sz="1800" b="1">
              <a:solidFill>
                <a:schemeClr val="accent2"/>
              </a:solidFill>
              <a:effectLst>
                <a:outerShdw blurRad="38100" dist="38100" dir="2700000" algn="tl">
                  <a:srgbClr val="C0C0C0"/>
                </a:outerShdw>
              </a:effectLst>
              <a:latin typeface="Arial" charset="0"/>
            </a:endParaRPr>
          </a:p>
        </p:txBody>
      </p:sp>
      <p:graphicFrame>
        <p:nvGraphicFramePr>
          <p:cNvPr id="288803" name="Group 35"/>
          <p:cNvGraphicFramePr>
            <a:graphicFrameLocks noGrp="1"/>
          </p:cNvGraphicFramePr>
          <p:nvPr/>
        </p:nvGraphicFramePr>
        <p:xfrm>
          <a:off x="1524000" y="3657600"/>
          <a:ext cx="6096000" cy="2260602"/>
        </p:xfrm>
        <a:graphic>
          <a:graphicData uri="http://schemas.openxmlformats.org/drawingml/2006/table">
            <a:tbl>
              <a:tblPr/>
              <a:tblGrid>
                <a:gridCol w="2032000"/>
                <a:gridCol w="2032000"/>
                <a:gridCol w="2032000"/>
              </a:tblGrid>
              <a:tr h="411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1" u="none" strike="noStrike" cap="none" normalizeH="0" baseline="0" smtClean="0">
                          <a:ln>
                            <a:noFill/>
                          </a:ln>
                          <a:solidFill>
                            <a:schemeClr val="tx1"/>
                          </a:solidFill>
                          <a:effectLst/>
                          <a:latin typeface="Times New Roman" pitchFamily="18" charset="0"/>
                        </a:rPr>
                        <a:t>k</a:t>
                      </a:r>
                      <a:endParaRPr kumimoji="0" lang="en-US" sz="1800" b="1" i="1" u="none" strike="noStrike" cap="none" normalizeH="0" baseline="-2500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1" u="none" strike="noStrike" cap="none" normalizeH="0" baseline="0" smtClean="0">
                          <a:ln>
                            <a:noFill/>
                          </a:ln>
                          <a:solidFill>
                            <a:schemeClr val="tx1"/>
                          </a:solidFill>
                          <a:effectLst/>
                          <a:latin typeface="Times New Roman" pitchFamily="18" charset="0"/>
                        </a:rPr>
                        <a:t>p</a:t>
                      </a:r>
                      <a:r>
                        <a:rPr kumimoji="0" lang="en-US" sz="1800" b="1" i="1" u="none" strike="noStrike" cap="none" normalizeH="0" baseline="-25000" smtClean="0">
                          <a:ln>
                            <a:noFill/>
                          </a:ln>
                          <a:solidFill>
                            <a:schemeClr val="tx1"/>
                          </a:solidFill>
                          <a:effectLst/>
                          <a:latin typeface="Times New Roman" pitchFamily="18" charset="0"/>
                        </a:rPr>
                        <a:t>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a:t>
                      </a:r>
                      <a:r>
                        <a:rPr kumimoji="0" lang="en-US" sz="1800" b="1" i="1" u="none" strike="noStrike" cap="none" normalizeH="0" baseline="0" smtClean="0">
                          <a:ln>
                            <a:noFill/>
                          </a:ln>
                          <a:solidFill>
                            <a:schemeClr val="tx1"/>
                          </a:solidFill>
                          <a:effectLst/>
                          <a:latin typeface="Times New Roman" pitchFamily="18" charset="0"/>
                        </a:rPr>
                        <a:t>x</a:t>
                      </a:r>
                      <a:r>
                        <a:rPr kumimoji="0" lang="en-US" sz="1800" b="1" i="1" u="none" strike="noStrike" cap="none" normalizeH="0" baseline="-25000" smtClean="0">
                          <a:ln>
                            <a:noFill/>
                          </a:ln>
                          <a:solidFill>
                            <a:schemeClr val="tx1"/>
                          </a:solidFill>
                          <a:effectLst/>
                          <a:latin typeface="Times New Roman" pitchFamily="18" charset="0"/>
                        </a:rPr>
                        <a:t>k+1</a:t>
                      </a:r>
                      <a:r>
                        <a:rPr kumimoji="0" lang="en-US" sz="1800" b="1" i="1" u="none" strike="noStrike" cap="none" normalizeH="0" baseline="0" smtClean="0">
                          <a:ln>
                            <a:noFill/>
                          </a:ln>
                          <a:solidFill>
                            <a:schemeClr val="tx1"/>
                          </a:solidFill>
                          <a:effectLst/>
                          <a:latin typeface="Times New Roman" pitchFamily="18" charset="0"/>
                        </a:rPr>
                        <a:t>, y</a:t>
                      </a:r>
                      <a:r>
                        <a:rPr kumimoji="0" lang="en-US" sz="1800" b="1" i="1" u="none" strike="noStrike" cap="none" normalizeH="0" baseline="-25000" smtClean="0">
                          <a:ln>
                            <a:noFill/>
                          </a:ln>
                          <a:solidFill>
                            <a:schemeClr val="tx1"/>
                          </a:solidFill>
                          <a:effectLst/>
                          <a:latin typeface="Times New Roman" pitchFamily="18" charset="0"/>
                        </a:rPr>
                        <a:t>k+1</a:t>
                      </a:r>
                      <a:r>
                        <a:rPr kumimoji="0" lang="en-US" sz="1800" b="1"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9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9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9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53834012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Date Placeholder 1"/>
          <p:cNvSpPr>
            <a:spLocks noGrp="1"/>
          </p:cNvSpPr>
          <p:nvPr>
            <p:ph type="dt" sz="quarter" idx="10"/>
          </p:nvPr>
        </p:nvSpPr>
        <p:spPr/>
        <p:txBody>
          <a:bodyPr/>
          <a:lstStyle/>
          <a:p>
            <a:pPr>
              <a:defRPr/>
            </a:pPr>
            <a:fld id="{C970C379-A06E-4CC4-BA04-49FDD0C71A50}" type="datetime4">
              <a:rPr lang="en-US"/>
              <a:pPr>
                <a:defRPr/>
              </a:pPr>
              <a:t>September 9, 2022</a:t>
            </a:fld>
            <a:endParaRPr lang="en-US"/>
          </a:p>
        </p:txBody>
      </p:sp>
      <p:sp>
        <p:nvSpPr>
          <p:cNvPr id="38" name="Footer Placeholder 2"/>
          <p:cNvSpPr>
            <a:spLocks noGrp="1"/>
          </p:cNvSpPr>
          <p:nvPr>
            <p:ph type="ftr" sz="quarter" idx="11"/>
          </p:nvPr>
        </p:nvSpPr>
        <p:spPr/>
        <p:txBody>
          <a:bodyPr/>
          <a:lstStyle/>
          <a:p>
            <a:pPr>
              <a:defRPr/>
            </a:pPr>
            <a:r>
              <a:rPr lang="en-US"/>
              <a:t>Computer Graphics</a:t>
            </a:r>
          </a:p>
        </p:txBody>
      </p:sp>
      <p:sp>
        <p:nvSpPr>
          <p:cNvPr id="39" name="Slide Number Placeholder 3"/>
          <p:cNvSpPr>
            <a:spLocks noGrp="1"/>
          </p:cNvSpPr>
          <p:nvPr>
            <p:ph type="sldNum" sz="quarter" idx="12"/>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9B8B5C5-6AAF-4D37-BCB5-DED20DD8E24E}" type="slidenum">
              <a:rPr lang="en-US" altLang="en-US" sz="1400">
                <a:latin typeface="Arial" panose="020B0604020202020204" pitchFamily="34" charset="0"/>
              </a:rPr>
              <a:pPr eaLnBrk="1" hangingPunct="1"/>
              <a:t>199</a:t>
            </a:fld>
            <a:endParaRPr lang="en-US" altLang="en-US" sz="1400">
              <a:latin typeface="Arial" panose="020B0604020202020204" pitchFamily="34" charset="0"/>
            </a:endParaRPr>
          </a:p>
        </p:txBody>
      </p:sp>
      <p:sp>
        <p:nvSpPr>
          <p:cNvPr id="48133" name="Rectangle 2"/>
          <p:cNvSpPr>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ko-KR" sz="4400">
                <a:solidFill>
                  <a:schemeClr val="tx2"/>
                </a:solidFill>
                <a:latin typeface="Arial" panose="020B0604020202020204" pitchFamily="34" charset="0"/>
                <a:ea typeface="굴림" panose="020B0600000101010101" pitchFamily="34" charset="-127"/>
              </a:rPr>
              <a:t>Bresenham’s</a:t>
            </a:r>
            <a:r>
              <a:rPr lang="en-US" altLang="ko-KR" sz="4400">
                <a:solidFill>
                  <a:schemeClr val="tx2"/>
                </a:solidFill>
                <a:ea typeface="굴림" panose="020B0600000101010101" pitchFamily="34" charset="-127"/>
              </a:rPr>
              <a:t> Line </a:t>
            </a:r>
            <a:r>
              <a:rPr lang="en-IE" altLang="en-US" sz="4400">
                <a:solidFill>
                  <a:schemeClr val="tx2"/>
                </a:solidFill>
              </a:rPr>
              <a:t>Algorithm</a:t>
            </a:r>
            <a:endParaRPr lang="en-US" altLang="en-US" sz="4400">
              <a:solidFill>
                <a:schemeClr val="tx2"/>
              </a:solidFill>
            </a:endParaRPr>
          </a:p>
        </p:txBody>
      </p:sp>
      <p:sp>
        <p:nvSpPr>
          <p:cNvPr id="48134" name="Rectangle 3"/>
          <p:cNvSpPr>
            <a:spLocks noChangeArrowheads="1"/>
          </p:cNvSpPr>
          <p:nvPr/>
        </p:nvSpPr>
        <p:spPr bwMode="auto">
          <a:xfrm>
            <a:off x="533400" y="13716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0000"/>
              </a:lnSpc>
              <a:spcBef>
                <a:spcPct val="20000"/>
              </a:spcBef>
            </a:pPr>
            <a:r>
              <a:rPr lang="en-IE" altLang="en-US" sz="2800" b="1"/>
              <a:t> 5. Exercise</a:t>
            </a:r>
            <a:endParaRPr lang="en-US" altLang="en-US" sz="2800" b="1"/>
          </a:p>
          <a:p>
            <a:pPr eaLnBrk="1" hangingPunct="1">
              <a:lnSpc>
                <a:spcPct val="80000"/>
              </a:lnSpc>
              <a:spcBef>
                <a:spcPct val="20000"/>
              </a:spcBef>
            </a:pPr>
            <a:r>
              <a:rPr lang="en-US" altLang="en-US" sz="2000">
                <a:latin typeface="Arial" panose="020B0604020202020204" pitchFamily="34" charset="0"/>
              </a:rPr>
              <a:t>Calculate pixel positions that made up the line connecting endpoints: (12, 10) and (17, 14).</a:t>
            </a:r>
          </a:p>
          <a:p>
            <a:pPr eaLnBrk="1" hangingPunct="1">
              <a:lnSpc>
                <a:spcPct val="80000"/>
              </a:lnSpc>
              <a:spcBef>
                <a:spcPct val="20000"/>
              </a:spcBef>
            </a:pPr>
            <a:endParaRPr lang="en-US" altLang="en-US" sz="2000">
              <a:latin typeface="Arial" panose="020B0604020202020204" pitchFamily="34" charset="0"/>
            </a:endParaRPr>
          </a:p>
          <a:p>
            <a:pPr eaLnBrk="1" hangingPunct="1">
              <a:lnSpc>
                <a:spcPct val="80000"/>
              </a:lnSpc>
              <a:spcBef>
                <a:spcPct val="20000"/>
              </a:spcBef>
            </a:pPr>
            <a:endParaRPr lang="en-US" altLang="en-US" sz="2000">
              <a:latin typeface="Arial" panose="020B0604020202020204" pitchFamily="34" charset="0"/>
            </a:endParaRPr>
          </a:p>
        </p:txBody>
      </p:sp>
      <p:sp>
        <p:nvSpPr>
          <p:cNvPr id="289796" name="Rectangle 4"/>
          <p:cNvSpPr>
            <a:spLocks noChangeArrowheads="1"/>
          </p:cNvSpPr>
          <p:nvPr/>
        </p:nvSpPr>
        <p:spPr bwMode="auto">
          <a:xfrm>
            <a:off x="914400" y="2743200"/>
            <a:ext cx="5314950" cy="609600"/>
          </a:xfrm>
          <a:prstGeom prst="rect">
            <a:avLst/>
          </a:prstGeom>
          <a:noFill/>
          <a:ln w="9525">
            <a:noFill/>
            <a:miter lim="800000"/>
            <a:headEnd/>
            <a:tailEnd/>
          </a:ln>
          <a:effectLst/>
        </p:spPr>
        <p:txBody>
          <a:bodyPr/>
          <a:lstStyle/>
          <a:p>
            <a:pPr marL="342900" indent="-342900" eaLnBrk="0" hangingPunct="0">
              <a:defRPr/>
            </a:pPr>
            <a:r>
              <a:rPr lang="en-US" sz="1800" b="1">
                <a:solidFill>
                  <a:schemeClr val="accent2"/>
                </a:solidFill>
                <a:effectLst>
                  <a:outerShdw blurRad="38100" dist="38100" dir="2700000" algn="tl">
                    <a:srgbClr val="C0C0C0"/>
                  </a:outerShdw>
                </a:effectLst>
                <a:cs typeface="Times New Roman" pitchFamily="18" charset="0"/>
                <a:sym typeface="Symbol" pitchFamily="18" charset="2"/>
              </a:rPr>
              <a:t>2. </a:t>
            </a:r>
            <a:r>
              <a:rPr lang="en-US" sz="1800" b="1" i="1">
                <a:solidFill>
                  <a:schemeClr val="accent2"/>
                </a:solidFill>
                <a:effectLst>
                  <a:outerShdw blurRad="38100" dist="38100" dir="2700000" algn="tl">
                    <a:srgbClr val="C0C0C0"/>
                  </a:outerShdw>
                </a:effectLst>
                <a:latin typeface="Arial" charset="0"/>
                <a:cs typeface="Times New Roman" pitchFamily="18" charset="0"/>
              </a:rPr>
              <a:t>x = 5, </a:t>
            </a:r>
            <a:r>
              <a:rPr lang="en-US" sz="1800" b="1">
                <a:solidFill>
                  <a:schemeClr val="accent2"/>
                </a:solidFill>
                <a:effectLst>
                  <a:outerShdw blurRad="38100" dist="38100" dir="2700000" algn="tl">
                    <a:srgbClr val="C0C0C0"/>
                  </a:outerShdw>
                </a:effectLst>
                <a:latin typeface="Arial" charset="0"/>
                <a:cs typeface="Times New Roman" pitchFamily="18" charset="0"/>
              </a:rPr>
              <a:t> </a:t>
            </a:r>
            <a:r>
              <a:rPr lang="en-US" sz="1800" b="1">
                <a:solidFill>
                  <a:schemeClr val="accent2"/>
                </a:solidFill>
                <a:effectLst>
                  <a:outerShdw blurRad="38100" dist="38100" dir="2700000" algn="tl">
                    <a:srgbClr val="C0C0C0"/>
                  </a:outerShdw>
                </a:effectLst>
                <a:cs typeface="Times New Roman" pitchFamily="18" charset="0"/>
                <a:sym typeface="Symbol" pitchFamily="18" charset="2"/>
              </a:rPr>
              <a:t></a:t>
            </a:r>
            <a:r>
              <a:rPr lang="en-US" sz="1800" b="1" i="1">
                <a:solidFill>
                  <a:schemeClr val="accent2"/>
                </a:solidFill>
                <a:effectLst>
                  <a:outerShdw blurRad="38100" dist="38100" dir="2700000" algn="tl">
                    <a:srgbClr val="C0C0C0"/>
                  </a:outerShdw>
                </a:effectLst>
                <a:latin typeface="Arial" charset="0"/>
                <a:cs typeface="Times New Roman" pitchFamily="18" charset="0"/>
              </a:rPr>
              <a:t>y =4</a:t>
            </a:r>
            <a:r>
              <a:rPr lang="en-US" sz="1800" b="1">
                <a:solidFill>
                  <a:schemeClr val="accent2"/>
                </a:solidFill>
                <a:effectLst>
                  <a:outerShdw blurRad="38100" dist="38100" dir="2700000" algn="tl">
                    <a:srgbClr val="C0C0C0"/>
                  </a:outerShdw>
                </a:effectLst>
                <a:latin typeface="Arial" charset="0"/>
                <a:cs typeface="Times New Roman" pitchFamily="18" charset="0"/>
              </a:rPr>
              <a:t>, 2</a:t>
            </a:r>
            <a:r>
              <a:rPr lang="en-US" sz="1800" b="1">
                <a:solidFill>
                  <a:schemeClr val="accent2"/>
                </a:solidFill>
                <a:effectLst>
                  <a:outerShdw blurRad="38100" dist="38100" dir="2700000" algn="tl">
                    <a:srgbClr val="C0C0C0"/>
                  </a:outerShdw>
                </a:effectLst>
                <a:cs typeface="Times New Roman" pitchFamily="18" charset="0"/>
                <a:sym typeface="Symbol" pitchFamily="18" charset="2"/>
              </a:rPr>
              <a:t></a:t>
            </a:r>
            <a:r>
              <a:rPr lang="en-US" sz="1800" b="1" i="1">
                <a:solidFill>
                  <a:schemeClr val="accent2"/>
                </a:solidFill>
                <a:effectLst>
                  <a:outerShdw blurRad="38100" dist="38100" dir="2700000" algn="tl">
                    <a:srgbClr val="C0C0C0"/>
                  </a:outerShdw>
                </a:effectLst>
                <a:latin typeface="Arial" charset="0"/>
                <a:cs typeface="Times New Roman" pitchFamily="18" charset="0"/>
              </a:rPr>
              <a:t>y = 8</a:t>
            </a:r>
            <a:r>
              <a:rPr lang="en-US" sz="1800" b="1">
                <a:solidFill>
                  <a:schemeClr val="accent2"/>
                </a:solidFill>
                <a:effectLst>
                  <a:outerShdw blurRad="38100" dist="38100" dir="2700000" algn="tl">
                    <a:srgbClr val="C0C0C0"/>
                  </a:outerShdw>
                </a:effectLst>
                <a:latin typeface="Arial" charset="0"/>
                <a:cs typeface="Times New Roman" pitchFamily="18" charset="0"/>
              </a:rPr>
              <a:t>, 2</a:t>
            </a:r>
            <a:r>
              <a:rPr lang="en-US" sz="1800" b="1">
                <a:solidFill>
                  <a:schemeClr val="accent2"/>
                </a:solidFill>
                <a:effectLst>
                  <a:outerShdw blurRad="38100" dist="38100" dir="2700000" algn="tl">
                    <a:srgbClr val="C0C0C0"/>
                  </a:outerShdw>
                </a:effectLst>
                <a:cs typeface="Times New Roman" pitchFamily="18" charset="0"/>
                <a:sym typeface="Symbol" pitchFamily="18" charset="2"/>
              </a:rPr>
              <a:t></a:t>
            </a:r>
            <a:r>
              <a:rPr lang="en-US" sz="1800" b="1" i="1">
                <a:solidFill>
                  <a:schemeClr val="accent2"/>
                </a:solidFill>
                <a:effectLst>
                  <a:outerShdw blurRad="38100" dist="38100" dir="2700000" algn="tl">
                    <a:srgbClr val="C0C0C0"/>
                  </a:outerShdw>
                </a:effectLst>
                <a:latin typeface="Arial" charset="0"/>
                <a:cs typeface="Times New Roman" pitchFamily="18" charset="0"/>
              </a:rPr>
              <a:t>y</a:t>
            </a:r>
            <a:r>
              <a:rPr lang="en-US" sz="1800" b="1">
                <a:solidFill>
                  <a:schemeClr val="accent2"/>
                </a:solidFill>
                <a:effectLst>
                  <a:outerShdw blurRad="38100" dist="38100" dir="2700000" algn="tl">
                    <a:srgbClr val="C0C0C0"/>
                  </a:outerShdw>
                </a:effectLst>
                <a:latin typeface="Arial" charset="0"/>
                <a:cs typeface="Times New Roman" pitchFamily="18" charset="0"/>
              </a:rPr>
              <a:t> – 2</a:t>
            </a:r>
            <a:r>
              <a:rPr lang="en-US" sz="1800" b="1">
                <a:solidFill>
                  <a:schemeClr val="accent2"/>
                </a:solidFill>
                <a:effectLst>
                  <a:outerShdw blurRad="38100" dist="38100" dir="2700000" algn="tl">
                    <a:srgbClr val="C0C0C0"/>
                  </a:outerShdw>
                </a:effectLst>
                <a:cs typeface="Times New Roman" pitchFamily="18" charset="0"/>
                <a:sym typeface="Symbol" pitchFamily="18" charset="2"/>
              </a:rPr>
              <a:t></a:t>
            </a:r>
            <a:r>
              <a:rPr lang="en-US" sz="1800" b="1" i="1">
                <a:solidFill>
                  <a:schemeClr val="accent2"/>
                </a:solidFill>
                <a:effectLst>
                  <a:outerShdw blurRad="38100" dist="38100" dir="2700000" algn="tl">
                    <a:srgbClr val="C0C0C0"/>
                  </a:outerShdw>
                </a:effectLst>
                <a:latin typeface="Arial" charset="0"/>
                <a:cs typeface="Times New Roman" pitchFamily="18" charset="0"/>
              </a:rPr>
              <a:t>x =-2</a:t>
            </a:r>
            <a:endParaRPr lang="en-US" sz="1800" b="1">
              <a:effectLst>
                <a:outerShdw blurRad="38100" dist="38100" dir="2700000" algn="tl">
                  <a:srgbClr val="C0C0C0"/>
                </a:outerShdw>
              </a:effectLst>
              <a:latin typeface="Arial" charset="0"/>
            </a:endParaRPr>
          </a:p>
          <a:p>
            <a:pPr marL="342900" indent="-342900">
              <a:spcBef>
                <a:spcPct val="20000"/>
              </a:spcBef>
              <a:defRPr/>
            </a:pPr>
            <a:endParaRPr lang="en-US" sz="1800" b="1">
              <a:effectLst>
                <a:outerShdw blurRad="38100" dist="38100" dir="2700000" algn="tl">
                  <a:srgbClr val="C0C0C0"/>
                </a:outerShdw>
              </a:effectLst>
              <a:latin typeface="Arial" charset="0"/>
            </a:endParaRPr>
          </a:p>
        </p:txBody>
      </p:sp>
      <p:sp>
        <p:nvSpPr>
          <p:cNvPr id="289797" name="Text Box 5"/>
          <p:cNvSpPr txBox="1">
            <a:spLocks noChangeArrowheads="1"/>
          </p:cNvSpPr>
          <p:nvPr/>
        </p:nvSpPr>
        <p:spPr bwMode="auto">
          <a:xfrm>
            <a:off x="914400" y="2362200"/>
            <a:ext cx="2124075" cy="366713"/>
          </a:xfrm>
          <a:prstGeom prst="rect">
            <a:avLst/>
          </a:prstGeom>
          <a:noFill/>
          <a:ln w="9525">
            <a:noFill/>
            <a:miter lim="800000"/>
            <a:headEnd/>
            <a:tailEnd/>
          </a:ln>
          <a:effectLst/>
        </p:spPr>
        <p:txBody>
          <a:bodyPr wrap="none">
            <a:spAutoFit/>
          </a:bodyPr>
          <a:lstStyle/>
          <a:p>
            <a:pPr>
              <a:defRPr/>
            </a:pPr>
            <a:r>
              <a:rPr lang="en-US" sz="1800" b="1">
                <a:solidFill>
                  <a:schemeClr val="accent2"/>
                </a:solidFill>
                <a:effectLst>
                  <a:outerShdw blurRad="38100" dist="38100" dir="2700000" algn="tl">
                    <a:srgbClr val="C0C0C0"/>
                  </a:outerShdw>
                </a:effectLst>
                <a:latin typeface="Arial" charset="0"/>
              </a:rPr>
              <a:t>1. (</a:t>
            </a:r>
            <a:r>
              <a:rPr lang="en-US" sz="1800" b="1" i="1">
                <a:solidFill>
                  <a:schemeClr val="accent2"/>
                </a:solidFill>
                <a:effectLst>
                  <a:outerShdw blurRad="38100" dist="38100" dir="2700000" algn="tl">
                    <a:srgbClr val="C0C0C0"/>
                  </a:outerShdw>
                </a:effectLst>
                <a:latin typeface="Arial" charset="0"/>
              </a:rPr>
              <a:t>x</a:t>
            </a:r>
            <a:r>
              <a:rPr lang="en-US" sz="1800" b="1" i="1" baseline="-25000">
                <a:solidFill>
                  <a:schemeClr val="accent2"/>
                </a:solidFill>
                <a:effectLst>
                  <a:outerShdw blurRad="38100" dist="38100" dir="2700000" algn="tl">
                    <a:srgbClr val="C0C0C0"/>
                  </a:outerShdw>
                </a:effectLst>
                <a:latin typeface="Arial" charset="0"/>
              </a:rPr>
              <a:t>0</a:t>
            </a:r>
            <a:r>
              <a:rPr lang="en-US" sz="1800" b="1" i="1">
                <a:solidFill>
                  <a:schemeClr val="accent2"/>
                </a:solidFill>
                <a:effectLst>
                  <a:outerShdw blurRad="38100" dist="38100" dir="2700000" algn="tl">
                    <a:srgbClr val="C0C0C0"/>
                  </a:outerShdw>
                </a:effectLst>
                <a:latin typeface="Arial" charset="0"/>
              </a:rPr>
              <a:t>, y</a:t>
            </a:r>
            <a:r>
              <a:rPr lang="en-US" sz="1800" b="1" i="1" baseline="-25000">
                <a:solidFill>
                  <a:schemeClr val="accent2"/>
                </a:solidFill>
                <a:effectLst>
                  <a:outerShdw blurRad="38100" dist="38100" dir="2700000" algn="tl">
                    <a:srgbClr val="C0C0C0"/>
                  </a:outerShdw>
                </a:effectLst>
                <a:latin typeface="Arial" charset="0"/>
              </a:rPr>
              <a:t>0</a:t>
            </a:r>
            <a:r>
              <a:rPr lang="en-US" sz="1800" b="1">
                <a:solidFill>
                  <a:schemeClr val="accent2"/>
                </a:solidFill>
                <a:effectLst>
                  <a:outerShdw blurRad="38100" dist="38100" dir="2700000" algn="tl">
                    <a:srgbClr val="C0C0C0"/>
                  </a:outerShdw>
                </a:effectLst>
                <a:latin typeface="Arial" charset="0"/>
              </a:rPr>
              <a:t>) = (12,10)</a:t>
            </a:r>
          </a:p>
        </p:txBody>
      </p:sp>
      <p:sp>
        <p:nvSpPr>
          <p:cNvPr id="289798" name="Text Box 6"/>
          <p:cNvSpPr txBox="1">
            <a:spLocks noChangeArrowheads="1"/>
          </p:cNvSpPr>
          <p:nvPr/>
        </p:nvSpPr>
        <p:spPr bwMode="auto">
          <a:xfrm>
            <a:off x="914400" y="3124200"/>
            <a:ext cx="2160588" cy="641350"/>
          </a:xfrm>
          <a:prstGeom prst="rect">
            <a:avLst/>
          </a:prstGeom>
          <a:noFill/>
          <a:ln w="9525">
            <a:noFill/>
            <a:miter lim="800000"/>
            <a:headEnd/>
            <a:tailEnd/>
          </a:ln>
          <a:effectLst/>
        </p:spPr>
        <p:txBody>
          <a:bodyPr wrap="none">
            <a:spAutoFit/>
          </a:bodyPr>
          <a:lstStyle/>
          <a:p>
            <a:pPr>
              <a:defRPr/>
            </a:pPr>
            <a:r>
              <a:rPr lang="en-US" sz="1800" b="1">
                <a:solidFill>
                  <a:schemeClr val="accent2"/>
                </a:solidFill>
                <a:effectLst>
                  <a:outerShdw blurRad="38100" dist="38100" dir="2700000" algn="tl">
                    <a:srgbClr val="C0C0C0"/>
                  </a:outerShdw>
                </a:effectLst>
                <a:latin typeface="Arial" charset="0"/>
              </a:rPr>
              <a:t>3. </a:t>
            </a:r>
            <a:r>
              <a:rPr lang="en-US" sz="1800" b="1" i="1">
                <a:solidFill>
                  <a:schemeClr val="accent2"/>
                </a:solidFill>
                <a:effectLst>
                  <a:outerShdw blurRad="38100" dist="38100" dir="2700000" algn="tl">
                    <a:srgbClr val="C0C0C0"/>
                  </a:outerShdw>
                </a:effectLst>
                <a:latin typeface="Arial" charset="0"/>
              </a:rPr>
              <a:t>p</a:t>
            </a:r>
            <a:r>
              <a:rPr lang="en-US" sz="1800" b="1" i="1" baseline="-25000">
                <a:solidFill>
                  <a:schemeClr val="accent2"/>
                </a:solidFill>
                <a:effectLst>
                  <a:outerShdw blurRad="38100" dist="38100" dir="2700000" algn="tl">
                    <a:srgbClr val="C0C0C0"/>
                  </a:outerShdw>
                </a:effectLst>
                <a:latin typeface="Arial" charset="0"/>
              </a:rPr>
              <a:t>0</a:t>
            </a:r>
            <a:r>
              <a:rPr lang="en-US" sz="1800" b="1">
                <a:solidFill>
                  <a:schemeClr val="accent2"/>
                </a:solidFill>
                <a:effectLst>
                  <a:outerShdw blurRad="38100" dist="38100" dir="2700000" algn="tl">
                    <a:srgbClr val="C0C0C0"/>
                  </a:outerShdw>
                </a:effectLst>
                <a:latin typeface="Arial" charset="0"/>
              </a:rPr>
              <a:t> = </a:t>
            </a:r>
            <a:r>
              <a:rPr lang="en-US" sz="1800" b="1">
                <a:solidFill>
                  <a:schemeClr val="accent2"/>
                </a:solidFill>
                <a:effectLst>
                  <a:outerShdw blurRad="38100" dist="38100" dir="2700000" algn="tl">
                    <a:srgbClr val="C0C0C0"/>
                  </a:outerShdw>
                </a:effectLst>
                <a:latin typeface="Arial" charset="0"/>
                <a:cs typeface="Times New Roman" pitchFamily="18" charset="0"/>
              </a:rPr>
              <a:t>2</a:t>
            </a:r>
            <a:r>
              <a:rPr lang="en-US" sz="1800" b="1">
                <a:solidFill>
                  <a:schemeClr val="accent2"/>
                </a:solidFill>
                <a:effectLst>
                  <a:outerShdw blurRad="38100" dist="38100" dir="2700000" algn="tl">
                    <a:srgbClr val="C0C0C0"/>
                  </a:outerShdw>
                </a:effectLst>
                <a:cs typeface="Times New Roman" pitchFamily="18" charset="0"/>
                <a:sym typeface="Symbol" pitchFamily="18" charset="2"/>
              </a:rPr>
              <a:t></a:t>
            </a:r>
            <a:r>
              <a:rPr lang="en-US" sz="1800" b="1" i="1">
                <a:solidFill>
                  <a:schemeClr val="accent2"/>
                </a:solidFill>
                <a:effectLst>
                  <a:outerShdw blurRad="38100" dist="38100" dir="2700000" algn="tl">
                    <a:srgbClr val="C0C0C0"/>
                  </a:outerShdw>
                </a:effectLst>
                <a:latin typeface="Arial" charset="0"/>
                <a:cs typeface="Times New Roman" pitchFamily="18" charset="0"/>
              </a:rPr>
              <a:t>y</a:t>
            </a:r>
            <a:r>
              <a:rPr lang="en-US" sz="1800" b="1">
                <a:solidFill>
                  <a:schemeClr val="accent2"/>
                </a:solidFill>
                <a:effectLst>
                  <a:outerShdw blurRad="38100" dist="38100" dir="2700000" algn="tl">
                    <a:srgbClr val="C0C0C0"/>
                  </a:outerShdw>
                </a:effectLst>
                <a:latin typeface="Arial" charset="0"/>
                <a:cs typeface="Times New Roman" pitchFamily="18" charset="0"/>
              </a:rPr>
              <a:t> – </a:t>
            </a:r>
            <a:r>
              <a:rPr lang="en-US" sz="1800" b="1">
                <a:solidFill>
                  <a:schemeClr val="accent2"/>
                </a:solidFill>
                <a:effectLst>
                  <a:outerShdw blurRad="38100" dist="38100" dir="2700000" algn="tl">
                    <a:srgbClr val="C0C0C0"/>
                  </a:outerShdw>
                </a:effectLst>
                <a:cs typeface="Times New Roman" pitchFamily="18" charset="0"/>
                <a:sym typeface="Symbol" pitchFamily="18" charset="2"/>
              </a:rPr>
              <a:t></a:t>
            </a:r>
            <a:r>
              <a:rPr lang="en-US" sz="1800" b="1" i="1">
                <a:solidFill>
                  <a:schemeClr val="accent2"/>
                </a:solidFill>
                <a:effectLst>
                  <a:outerShdw blurRad="38100" dist="38100" dir="2700000" algn="tl">
                    <a:srgbClr val="C0C0C0"/>
                  </a:outerShdw>
                </a:effectLst>
                <a:latin typeface="Arial" charset="0"/>
                <a:cs typeface="Times New Roman" pitchFamily="18" charset="0"/>
              </a:rPr>
              <a:t>x =3</a:t>
            </a:r>
            <a:endParaRPr lang="en-US" sz="1800" b="1">
              <a:effectLst>
                <a:outerShdw blurRad="38100" dist="38100" dir="2700000" algn="tl">
                  <a:srgbClr val="C0C0C0"/>
                </a:outerShdw>
              </a:effectLst>
              <a:latin typeface="Arial" charset="0"/>
            </a:endParaRPr>
          </a:p>
          <a:p>
            <a:pPr>
              <a:defRPr/>
            </a:pPr>
            <a:endParaRPr lang="en-US" sz="1800" b="1">
              <a:solidFill>
                <a:schemeClr val="accent2"/>
              </a:solidFill>
              <a:effectLst>
                <a:outerShdw blurRad="38100" dist="38100" dir="2700000" algn="tl">
                  <a:srgbClr val="C0C0C0"/>
                </a:outerShdw>
              </a:effectLst>
              <a:latin typeface="Arial" charset="0"/>
            </a:endParaRPr>
          </a:p>
        </p:txBody>
      </p:sp>
      <p:graphicFrame>
        <p:nvGraphicFramePr>
          <p:cNvPr id="289874" name="Group 82"/>
          <p:cNvGraphicFramePr>
            <a:graphicFrameLocks noGrp="1"/>
          </p:cNvGraphicFramePr>
          <p:nvPr/>
        </p:nvGraphicFramePr>
        <p:xfrm>
          <a:off x="1524000" y="3568700"/>
          <a:ext cx="6096000" cy="2720973"/>
        </p:xfrm>
        <a:graphic>
          <a:graphicData uri="http://schemas.openxmlformats.org/drawingml/2006/table">
            <a:tbl>
              <a:tblPr/>
              <a:tblGrid>
                <a:gridCol w="2032000"/>
                <a:gridCol w="2032000"/>
                <a:gridCol w="2032000"/>
              </a:tblGrid>
              <a:tr h="4111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1" u="none" strike="noStrike" cap="none" normalizeH="0" baseline="0" smtClean="0">
                          <a:ln>
                            <a:noFill/>
                          </a:ln>
                          <a:solidFill>
                            <a:schemeClr val="tx1"/>
                          </a:solidFill>
                          <a:effectLst/>
                          <a:latin typeface="Times New Roman" pitchFamily="18" charset="0"/>
                        </a:rPr>
                        <a:t>k</a:t>
                      </a:r>
                      <a:endParaRPr kumimoji="0" lang="en-US" sz="1800" b="1" i="1" u="none" strike="noStrike" cap="none" normalizeH="0" baseline="-2500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1" u="none" strike="noStrike" cap="none" normalizeH="0" baseline="0" smtClean="0">
                          <a:ln>
                            <a:noFill/>
                          </a:ln>
                          <a:solidFill>
                            <a:schemeClr val="tx1"/>
                          </a:solidFill>
                          <a:effectLst/>
                          <a:latin typeface="Times New Roman" pitchFamily="18" charset="0"/>
                        </a:rPr>
                        <a:t>p</a:t>
                      </a:r>
                      <a:r>
                        <a:rPr kumimoji="0" lang="en-US" sz="1800" b="1" i="1" u="none" strike="noStrike" cap="none" normalizeH="0" baseline="-25000" smtClean="0">
                          <a:ln>
                            <a:noFill/>
                          </a:ln>
                          <a:solidFill>
                            <a:schemeClr val="tx1"/>
                          </a:solidFill>
                          <a:effectLst/>
                          <a:latin typeface="Times New Roman" pitchFamily="18" charset="0"/>
                        </a:rPr>
                        <a:t>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a:t>
                      </a:r>
                      <a:r>
                        <a:rPr kumimoji="0" lang="en-US" sz="1800" b="1" i="1" u="none" strike="noStrike" cap="none" normalizeH="0" baseline="0" smtClean="0">
                          <a:ln>
                            <a:noFill/>
                          </a:ln>
                          <a:solidFill>
                            <a:schemeClr val="tx1"/>
                          </a:solidFill>
                          <a:effectLst/>
                          <a:latin typeface="Times New Roman" pitchFamily="18" charset="0"/>
                        </a:rPr>
                        <a:t>x</a:t>
                      </a:r>
                      <a:r>
                        <a:rPr kumimoji="0" lang="en-US" sz="1800" b="1" i="1" u="none" strike="noStrike" cap="none" normalizeH="0" baseline="-25000" smtClean="0">
                          <a:ln>
                            <a:noFill/>
                          </a:ln>
                          <a:solidFill>
                            <a:schemeClr val="tx1"/>
                          </a:solidFill>
                          <a:effectLst/>
                          <a:latin typeface="Times New Roman" pitchFamily="18" charset="0"/>
                        </a:rPr>
                        <a:t>k+1</a:t>
                      </a:r>
                      <a:r>
                        <a:rPr kumimoji="0" lang="en-US" sz="1800" b="1" i="1" u="none" strike="noStrike" cap="none" normalizeH="0" baseline="0" smtClean="0">
                          <a:ln>
                            <a:noFill/>
                          </a:ln>
                          <a:solidFill>
                            <a:schemeClr val="tx1"/>
                          </a:solidFill>
                          <a:effectLst/>
                          <a:latin typeface="Times New Roman" pitchFamily="18" charset="0"/>
                        </a:rPr>
                        <a:t>, y</a:t>
                      </a:r>
                      <a:r>
                        <a:rPr kumimoji="0" lang="en-US" sz="1800" b="1" i="1" u="none" strike="noStrike" cap="none" normalizeH="0" baseline="-25000" smtClean="0">
                          <a:ln>
                            <a:noFill/>
                          </a:ln>
                          <a:solidFill>
                            <a:schemeClr val="tx1"/>
                          </a:solidFill>
                          <a:effectLst/>
                          <a:latin typeface="Times New Roman" pitchFamily="18" charset="0"/>
                        </a:rPr>
                        <a:t>k+1</a:t>
                      </a:r>
                      <a:r>
                        <a:rPr kumimoji="0" lang="en-US" sz="1800" b="1"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96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(13, 11)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96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(14, 12)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96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(15, 12)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96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(16, 13)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96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(17, 14)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7182847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AutoShape 2"/>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buClr>
                <a:srgbClr val="000000"/>
              </a:buClr>
              <a:buSzPct val="100000"/>
              <a:buFont typeface="Times New Roman" pitchFamily="18" charset="0"/>
              <a:buNone/>
            </a:pPr>
            <a:endParaRPr lang="en-IN" altLang="en-US"/>
          </a:p>
        </p:txBody>
      </p:sp>
      <p:sp>
        <p:nvSpPr>
          <p:cNvPr id="2" name="TextBox 1"/>
          <p:cNvSpPr txBox="1"/>
          <p:nvPr/>
        </p:nvSpPr>
        <p:spPr>
          <a:xfrm>
            <a:off x="609600" y="1516642"/>
            <a:ext cx="7620000" cy="5324535"/>
          </a:xfrm>
          <a:prstGeom prst="rect">
            <a:avLst/>
          </a:prstGeom>
          <a:noFill/>
        </p:spPr>
        <p:txBody>
          <a:bodyPr wrap="square" rtlCol="0">
            <a:spAutoFit/>
          </a:bodyPr>
          <a:lstStyle/>
          <a:p>
            <a:pPr algn="just"/>
            <a:r>
              <a:rPr lang="en-US" sz="2000" b="1" dirty="0"/>
              <a:t>Unit-I </a:t>
            </a:r>
            <a:endParaRPr lang="en-US" sz="2000" dirty="0"/>
          </a:p>
          <a:p>
            <a:pPr algn="just"/>
            <a:r>
              <a:rPr lang="en-US" sz="2000" dirty="0"/>
              <a:t>Introduction to Raster Scan Displays, Pixels, Frame Buffer, Vector &amp; Character Generation, Random Scan Systems, Display Devices, Scan Conversion Techniques, Line Drawing: Simple DDA, </a:t>
            </a:r>
            <a:r>
              <a:rPr lang="en-US" sz="2000" dirty="0" err="1"/>
              <a:t>Bresenham’s</a:t>
            </a:r>
            <a:r>
              <a:rPr lang="en-US" sz="2000" dirty="0"/>
              <a:t> Algorithm, Circle Drawing Algorithms: Midpoint Circle Drawing and </a:t>
            </a:r>
            <a:r>
              <a:rPr lang="en-US" sz="2000" dirty="0" err="1"/>
              <a:t>Bresenham’s</a:t>
            </a:r>
            <a:r>
              <a:rPr lang="en-US" sz="2000" dirty="0"/>
              <a:t>  Algorithm, Polygon Fill Algorithm: Boundary-Fill and Flood-Fill Algorithms. </a:t>
            </a:r>
          </a:p>
          <a:p>
            <a:pPr algn="just"/>
            <a:r>
              <a:rPr lang="en-US" sz="2000" dirty="0"/>
              <a:t> </a:t>
            </a:r>
          </a:p>
          <a:p>
            <a:pPr algn="just"/>
            <a:r>
              <a:rPr lang="en-US" sz="2000" b="1" dirty="0"/>
              <a:t>Unit-II </a:t>
            </a:r>
            <a:endParaRPr lang="en-US" sz="2000" dirty="0"/>
          </a:p>
          <a:p>
            <a:pPr algn="just"/>
            <a:r>
              <a:rPr lang="en-US" sz="2000" dirty="0"/>
              <a:t>2-D Transformation: Translation, Rotation, Scaling, Shearing, Reflection. Inverse Transformation, Homogenous Coordinate System, Matrices Transformation, Composite Transformation. Windowing &amp; Clipping: World Coordinate System, Screen Coordinate System, Viewing Transformation, Line Clipping &amp; Polygon Clipping Algorithms.</a:t>
            </a:r>
          </a:p>
          <a:p>
            <a:pPr algn="just"/>
            <a:r>
              <a:rPr lang="en-US" sz="2000" dirty="0"/>
              <a:t> </a:t>
            </a:r>
          </a:p>
        </p:txBody>
      </p:sp>
      <p:sp>
        <p:nvSpPr>
          <p:cNvPr id="3" name="TextBox 2"/>
          <p:cNvSpPr txBox="1"/>
          <p:nvPr/>
        </p:nvSpPr>
        <p:spPr>
          <a:xfrm>
            <a:off x="609600" y="457200"/>
            <a:ext cx="5029200" cy="461665"/>
          </a:xfrm>
          <a:prstGeom prst="rect">
            <a:avLst/>
          </a:prstGeom>
          <a:noFill/>
        </p:spPr>
        <p:txBody>
          <a:bodyPr wrap="square" rtlCol="0">
            <a:spAutoFit/>
          </a:bodyPr>
          <a:lstStyle/>
          <a:p>
            <a:r>
              <a:rPr lang="en-US" sz="2400" dirty="0" smtClean="0"/>
              <a:t>SYLLABUS</a:t>
            </a:r>
            <a:endParaRPr lang="en-US" sz="2400" dirty="0"/>
          </a:p>
        </p:txBody>
      </p:sp>
    </p:spTree>
    <p:extLst>
      <p:ext uri="{BB962C8B-B14F-4D97-AF65-F5344CB8AC3E}">
        <p14:creationId xmlns:p14="http://schemas.microsoft.com/office/powerpoint/2010/main" val="9210043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a:blip r:embed="rId2"/>
          <a:stretch>
            <a:fillRect/>
          </a:stretch>
        </p:blipFill>
        <p:spPr>
          <a:xfrm>
            <a:off x="304800" y="152400"/>
            <a:ext cx="7772400" cy="6092825"/>
          </a:xfrm>
          <a:prstGeom prst="rect">
            <a:avLst/>
          </a:prstGeom>
        </p:spPr>
      </p:pic>
    </p:spTree>
    <p:extLst>
      <p:ext uri="{BB962C8B-B14F-4D97-AF65-F5344CB8AC3E}">
        <p14:creationId xmlns:p14="http://schemas.microsoft.com/office/powerpoint/2010/main" val="8185394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Date Placeholder 3"/>
          <p:cNvSpPr>
            <a:spLocks noGrp="1"/>
          </p:cNvSpPr>
          <p:nvPr>
            <p:ph type="dt" sz="quarter" idx="4294967295"/>
          </p:nvPr>
        </p:nvSpPr>
        <p:spPr>
          <a:xfrm>
            <a:off x="457200" y="6245225"/>
            <a:ext cx="2133600" cy="476250"/>
          </a:xfrm>
          <a:prstGeom prst="rect">
            <a:avLst/>
          </a:prstGeom>
        </p:spPr>
        <p:txBody>
          <a:bodyPr/>
          <a:lstStyle/>
          <a:p>
            <a:pPr>
              <a:defRPr/>
            </a:pPr>
            <a:fld id="{BA14095D-714D-41D0-A3CD-5AA648869F7C}" type="datetime4">
              <a:rPr lang="en-US"/>
              <a:pPr>
                <a:defRPr/>
              </a:pPr>
              <a:t>September 9, 2022</a:t>
            </a:fld>
            <a:endParaRPr lang="en-US"/>
          </a:p>
        </p:txBody>
      </p:sp>
      <p:sp>
        <p:nvSpPr>
          <p:cNvPr id="161" name="Footer Placeholder 4"/>
          <p:cNvSpPr>
            <a:spLocks noGrp="1"/>
          </p:cNvSpPr>
          <p:nvPr>
            <p:ph type="ftr" sz="quarter" idx="4294967295"/>
          </p:nvPr>
        </p:nvSpPr>
        <p:spPr>
          <a:xfrm>
            <a:off x="3124200" y="6245225"/>
            <a:ext cx="2895600" cy="476250"/>
          </a:xfrm>
          <a:prstGeom prst="rect">
            <a:avLst/>
          </a:prstGeom>
        </p:spPr>
        <p:txBody>
          <a:bodyPr/>
          <a:lstStyle/>
          <a:p>
            <a:pPr>
              <a:defRPr/>
            </a:pPr>
            <a:r>
              <a:rPr lang="en-US"/>
              <a:t>Computer Graphics</a:t>
            </a:r>
          </a:p>
        </p:txBody>
      </p:sp>
      <p:sp>
        <p:nvSpPr>
          <p:cNvPr id="162" name="Slide Number Placeholder 5"/>
          <p:cNvSpPr>
            <a:spLocks noGrp="1"/>
          </p:cNvSpPr>
          <p:nvPr>
            <p:ph type="sldNum" sz="quarter" idx="4294967295"/>
          </p:nvPr>
        </p:nvSpPr>
        <p:spPr>
          <a:xfrm>
            <a:off x="6553200" y="6245225"/>
            <a:ext cx="2133600" cy="476250"/>
          </a:xfrm>
          <a:prstGeom prst="rect">
            <a:avLst/>
          </a:prstGeom>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427006B-3343-44EE-93ED-60767213CAE4}" type="slidenum">
              <a:rPr lang="en-US" altLang="en-US" sz="1400">
                <a:latin typeface="Arial" panose="020B0604020202020204" pitchFamily="34" charset="0"/>
              </a:rPr>
              <a:pPr eaLnBrk="1" hangingPunct="1"/>
              <a:t>200</a:t>
            </a:fld>
            <a:endParaRPr lang="en-US" altLang="en-US" sz="1400">
              <a:latin typeface="Arial" panose="020B0604020202020204" pitchFamily="34" charset="0"/>
            </a:endParaRPr>
          </a:p>
        </p:txBody>
      </p:sp>
      <p:sp>
        <p:nvSpPr>
          <p:cNvPr id="49157" name="Rectangle 2"/>
          <p:cNvSpPr>
            <a:spLocks noGrp="1" noChangeArrowheads="1"/>
          </p:cNvSpPr>
          <p:nvPr>
            <p:ph type="title"/>
          </p:nvPr>
        </p:nvSpPr>
        <p:spPr/>
        <p:txBody>
          <a:bodyPr/>
          <a:lstStyle/>
          <a:p>
            <a:pPr eaLnBrk="1" hangingPunct="1"/>
            <a:r>
              <a:rPr lang="en-US" altLang="ko-KR" smtClean="0">
                <a:ea typeface="굴림" panose="020B0600000101010101" pitchFamily="34" charset="-127"/>
              </a:rPr>
              <a:t>Bresenham’s Line Algorithm</a:t>
            </a:r>
            <a:endParaRPr lang="en-US" altLang="en-US" smtClean="0">
              <a:ea typeface="굴림" panose="020B0600000101010101" pitchFamily="34" charset="-127"/>
            </a:endParaRPr>
          </a:p>
        </p:txBody>
      </p:sp>
      <p:grpSp>
        <p:nvGrpSpPr>
          <p:cNvPr id="49158" name="Group 3"/>
          <p:cNvGrpSpPr>
            <a:grpSpLocks/>
          </p:cNvGrpSpPr>
          <p:nvPr/>
        </p:nvGrpSpPr>
        <p:grpSpPr bwMode="auto">
          <a:xfrm>
            <a:off x="838200" y="2057400"/>
            <a:ext cx="4822825" cy="4064000"/>
            <a:chOff x="-8" y="886"/>
            <a:chExt cx="4052" cy="3401"/>
          </a:xfrm>
        </p:grpSpPr>
        <p:grpSp>
          <p:nvGrpSpPr>
            <p:cNvPr id="49174" name="Group 4"/>
            <p:cNvGrpSpPr>
              <a:grpSpLocks/>
            </p:cNvGrpSpPr>
            <p:nvPr/>
          </p:nvGrpSpPr>
          <p:grpSpPr bwMode="auto">
            <a:xfrm>
              <a:off x="556" y="886"/>
              <a:ext cx="3211" cy="3090"/>
              <a:chOff x="2066" y="90"/>
              <a:chExt cx="3118" cy="3644"/>
            </a:xfrm>
          </p:grpSpPr>
          <p:sp>
            <p:nvSpPr>
              <p:cNvPr id="49304" name="Line 5"/>
              <p:cNvSpPr>
                <a:spLocks noChangeShapeType="1"/>
              </p:cNvSpPr>
              <p:nvPr/>
            </p:nvSpPr>
            <p:spPr bwMode="auto">
              <a:xfrm flipV="1">
                <a:off x="2376"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305" name="Line 6"/>
              <p:cNvSpPr>
                <a:spLocks noChangeShapeType="1"/>
              </p:cNvSpPr>
              <p:nvPr/>
            </p:nvSpPr>
            <p:spPr bwMode="auto">
              <a:xfrm flipV="1">
                <a:off x="2690"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306" name="Line 7"/>
              <p:cNvSpPr>
                <a:spLocks noChangeShapeType="1"/>
              </p:cNvSpPr>
              <p:nvPr/>
            </p:nvSpPr>
            <p:spPr bwMode="auto">
              <a:xfrm flipV="1">
                <a:off x="3016"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307" name="Line 8"/>
              <p:cNvSpPr>
                <a:spLocks noChangeShapeType="1"/>
              </p:cNvSpPr>
              <p:nvPr/>
            </p:nvSpPr>
            <p:spPr bwMode="auto">
              <a:xfrm flipV="1">
                <a:off x="3317"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308" name="Line 9"/>
              <p:cNvSpPr>
                <a:spLocks noChangeShapeType="1"/>
              </p:cNvSpPr>
              <p:nvPr/>
            </p:nvSpPr>
            <p:spPr bwMode="auto">
              <a:xfrm flipV="1">
                <a:off x="3644"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309" name="Line 10"/>
              <p:cNvSpPr>
                <a:spLocks noChangeShapeType="1"/>
              </p:cNvSpPr>
              <p:nvPr/>
            </p:nvSpPr>
            <p:spPr bwMode="auto">
              <a:xfrm flipV="1">
                <a:off x="3957"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310" name="Line 11"/>
              <p:cNvSpPr>
                <a:spLocks noChangeShapeType="1"/>
              </p:cNvSpPr>
              <p:nvPr/>
            </p:nvSpPr>
            <p:spPr bwMode="auto">
              <a:xfrm flipV="1">
                <a:off x="4271"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311" name="Line 12"/>
              <p:cNvSpPr>
                <a:spLocks noChangeShapeType="1"/>
              </p:cNvSpPr>
              <p:nvPr/>
            </p:nvSpPr>
            <p:spPr bwMode="auto">
              <a:xfrm flipV="1">
                <a:off x="4572"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312" name="Line 13"/>
              <p:cNvSpPr>
                <a:spLocks noChangeShapeType="1"/>
              </p:cNvSpPr>
              <p:nvPr/>
            </p:nvSpPr>
            <p:spPr bwMode="auto">
              <a:xfrm flipV="1">
                <a:off x="2066"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313" name="Line 14"/>
              <p:cNvSpPr>
                <a:spLocks noChangeShapeType="1"/>
              </p:cNvSpPr>
              <p:nvPr/>
            </p:nvSpPr>
            <p:spPr bwMode="auto">
              <a:xfrm flipV="1">
                <a:off x="4879"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314" name="Line 15"/>
              <p:cNvSpPr>
                <a:spLocks noChangeShapeType="1"/>
              </p:cNvSpPr>
              <p:nvPr/>
            </p:nvSpPr>
            <p:spPr bwMode="auto">
              <a:xfrm flipV="1">
                <a:off x="5184"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9175" name="Line 16"/>
            <p:cNvSpPr>
              <a:spLocks noChangeShapeType="1"/>
            </p:cNvSpPr>
            <p:nvPr/>
          </p:nvSpPr>
          <p:spPr bwMode="auto">
            <a:xfrm rot="5400000" flipV="1">
              <a:off x="2183" y="-710"/>
              <a:ext cx="0" cy="37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6" name="Line 17"/>
            <p:cNvSpPr>
              <a:spLocks noChangeShapeType="1"/>
            </p:cNvSpPr>
            <p:nvPr/>
          </p:nvSpPr>
          <p:spPr bwMode="auto">
            <a:xfrm rot="5400000" flipV="1">
              <a:off x="2183" y="-389"/>
              <a:ext cx="0" cy="37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7" name="Line 18"/>
            <p:cNvSpPr>
              <a:spLocks noChangeShapeType="1"/>
            </p:cNvSpPr>
            <p:nvPr/>
          </p:nvSpPr>
          <p:spPr bwMode="auto">
            <a:xfrm rot="5400000" flipV="1">
              <a:off x="2183" y="-65"/>
              <a:ext cx="0" cy="37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8" name="Line 19"/>
            <p:cNvSpPr>
              <a:spLocks noChangeShapeType="1"/>
            </p:cNvSpPr>
            <p:nvPr/>
          </p:nvSpPr>
          <p:spPr bwMode="auto">
            <a:xfrm rot="5400000" flipV="1">
              <a:off x="2183" y="257"/>
              <a:ext cx="0" cy="37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9" name="Line 20"/>
            <p:cNvSpPr>
              <a:spLocks noChangeShapeType="1"/>
            </p:cNvSpPr>
            <p:nvPr/>
          </p:nvSpPr>
          <p:spPr bwMode="auto">
            <a:xfrm rot="5400000" flipV="1">
              <a:off x="2183" y="581"/>
              <a:ext cx="0" cy="37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80" name="Line 21"/>
            <p:cNvSpPr>
              <a:spLocks noChangeShapeType="1"/>
            </p:cNvSpPr>
            <p:nvPr/>
          </p:nvSpPr>
          <p:spPr bwMode="auto">
            <a:xfrm rot="5400000" flipV="1">
              <a:off x="2183" y="901"/>
              <a:ext cx="0" cy="37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81" name="Oval 22"/>
            <p:cNvSpPr>
              <a:spLocks noChangeArrowheads="1"/>
            </p:cNvSpPr>
            <p:nvPr/>
          </p:nvSpPr>
          <p:spPr bwMode="auto">
            <a:xfrm>
              <a:off x="1063" y="1982"/>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182" name="Oval 23"/>
            <p:cNvSpPr>
              <a:spLocks noChangeArrowheads="1"/>
            </p:cNvSpPr>
            <p:nvPr/>
          </p:nvSpPr>
          <p:spPr bwMode="auto">
            <a:xfrm>
              <a:off x="1399" y="1982"/>
              <a:ext cx="271"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183" name="Oval 24"/>
            <p:cNvSpPr>
              <a:spLocks noChangeArrowheads="1"/>
            </p:cNvSpPr>
            <p:nvPr/>
          </p:nvSpPr>
          <p:spPr bwMode="auto">
            <a:xfrm>
              <a:off x="3001" y="1975"/>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184" name="Oval 25"/>
            <p:cNvSpPr>
              <a:spLocks noChangeArrowheads="1"/>
            </p:cNvSpPr>
            <p:nvPr/>
          </p:nvSpPr>
          <p:spPr bwMode="auto">
            <a:xfrm>
              <a:off x="740" y="1981"/>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185" name="Oval 26"/>
            <p:cNvSpPr>
              <a:spLocks noChangeArrowheads="1"/>
            </p:cNvSpPr>
            <p:nvPr/>
          </p:nvSpPr>
          <p:spPr bwMode="auto">
            <a:xfrm>
              <a:off x="1709" y="1982"/>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186" name="Oval 27"/>
            <p:cNvSpPr>
              <a:spLocks noChangeArrowheads="1"/>
            </p:cNvSpPr>
            <p:nvPr/>
          </p:nvSpPr>
          <p:spPr bwMode="auto">
            <a:xfrm>
              <a:off x="2045" y="1981"/>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187" name="Oval 28"/>
            <p:cNvSpPr>
              <a:spLocks noChangeArrowheads="1"/>
            </p:cNvSpPr>
            <p:nvPr/>
          </p:nvSpPr>
          <p:spPr bwMode="auto">
            <a:xfrm>
              <a:off x="2369" y="1981"/>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188" name="Oval 29"/>
            <p:cNvSpPr>
              <a:spLocks noChangeArrowheads="1"/>
            </p:cNvSpPr>
            <p:nvPr/>
          </p:nvSpPr>
          <p:spPr bwMode="auto">
            <a:xfrm>
              <a:off x="2692" y="1981"/>
              <a:ext cx="269"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189" name="Oval 30"/>
            <p:cNvSpPr>
              <a:spLocks noChangeArrowheads="1"/>
            </p:cNvSpPr>
            <p:nvPr/>
          </p:nvSpPr>
          <p:spPr bwMode="auto">
            <a:xfrm>
              <a:off x="1065" y="1663"/>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190" name="Oval 31"/>
            <p:cNvSpPr>
              <a:spLocks noChangeArrowheads="1"/>
            </p:cNvSpPr>
            <p:nvPr/>
          </p:nvSpPr>
          <p:spPr bwMode="auto">
            <a:xfrm>
              <a:off x="1400" y="1663"/>
              <a:ext cx="271"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191" name="Oval 32"/>
            <p:cNvSpPr>
              <a:spLocks noChangeArrowheads="1"/>
            </p:cNvSpPr>
            <p:nvPr/>
          </p:nvSpPr>
          <p:spPr bwMode="auto">
            <a:xfrm>
              <a:off x="3003" y="1654"/>
              <a:ext cx="269"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192" name="Oval 33"/>
            <p:cNvSpPr>
              <a:spLocks noChangeArrowheads="1"/>
            </p:cNvSpPr>
            <p:nvPr/>
          </p:nvSpPr>
          <p:spPr bwMode="auto">
            <a:xfrm>
              <a:off x="741" y="166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193" name="Oval 34"/>
            <p:cNvSpPr>
              <a:spLocks noChangeArrowheads="1"/>
            </p:cNvSpPr>
            <p:nvPr/>
          </p:nvSpPr>
          <p:spPr bwMode="auto">
            <a:xfrm>
              <a:off x="1710" y="1663"/>
              <a:ext cx="271"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194" name="Oval 35"/>
            <p:cNvSpPr>
              <a:spLocks noChangeArrowheads="1"/>
            </p:cNvSpPr>
            <p:nvPr/>
          </p:nvSpPr>
          <p:spPr bwMode="auto">
            <a:xfrm>
              <a:off x="2047" y="1661"/>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195" name="Oval 36"/>
            <p:cNvSpPr>
              <a:spLocks noChangeArrowheads="1"/>
            </p:cNvSpPr>
            <p:nvPr/>
          </p:nvSpPr>
          <p:spPr bwMode="auto">
            <a:xfrm>
              <a:off x="2369" y="1661"/>
              <a:ext cx="271"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196" name="Oval 37"/>
            <p:cNvSpPr>
              <a:spLocks noChangeArrowheads="1"/>
            </p:cNvSpPr>
            <p:nvPr/>
          </p:nvSpPr>
          <p:spPr bwMode="auto">
            <a:xfrm>
              <a:off x="2693" y="166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197" name="Oval 38"/>
            <p:cNvSpPr>
              <a:spLocks noChangeArrowheads="1"/>
            </p:cNvSpPr>
            <p:nvPr/>
          </p:nvSpPr>
          <p:spPr bwMode="auto">
            <a:xfrm>
              <a:off x="1063" y="1343"/>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198" name="Oval 39"/>
            <p:cNvSpPr>
              <a:spLocks noChangeArrowheads="1"/>
            </p:cNvSpPr>
            <p:nvPr/>
          </p:nvSpPr>
          <p:spPr bwMode="auto">
            <a:xfrm>
              <a:off x="1399" y="1343"/>
              <a:ext cx="271"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199" name="Oval 40"/>
            <p:cNvSpPr>
              <a:spLocks noChangeArrowheads="1"/>
            </p:cNvSpPr>
            <p:nvPr/>
          </p:nvSpPr>
          <p:spPr bwMode="auto">
            <a:xfrm>
              <a:off x="3001" y="1334"/>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00" name="Oval 41"/>
            <p:cNvSpPr>
              <a:spLocks noChangeArrowheads="1"/>
            </p:cNvSpPr>
            <p:nvPr/>
          </p:nvSpPr>
          <p:spPr bwMode="auto">
            <a:xfrm>
              <a:off x="740" y="134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01" name="Oval 42"/>
            <p:cNvSpPr>
              <a:spLocks noChangeArrowheads="1"/>
            </p:cNvSpPr>
            <p:nvPr/>
          </p:nvSpPr>
          <p:spPr bwMode="auto">
            <a:xfrm>
              <a:off x="1709" y="1343"/>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02" name="Oval 43"/>
            <p:cNvSpPr>
              <a:spLocks noChangeArrowheads="1"/>
            </p:cNvSpPr>
            <p:nvPr/>
          </p:nvSpPr>
          <p:spPr bwMode="auto">
            <a:xfrm>
              <a:off x="2045" y="134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03" name="Oval 44"/>
            <p:cNvSpPr>
              <a:spLocks noChangeArrowheads="1"/>
            </p:cNvSpPr>
            <p:nvPr/>
          </p:nvSpPr>
          <p:spPr bwMode="auto">
            <a:xfrm>
              <a:off x="2369" y="134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04" name="Oval 45"/>
            <p:cNvSpPr>
              <a:spLocks noChangeArrowheads="1"/>
            </p:cNvSpPr>
            <p:nvPr/>
          </p:nvSpPr>
          <p:spPr bwMode="auto">
            <a:xfrm>
              <a:off x="2692" y="1341"/>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05" name="Oval 46"/>
            <p:cNvSpPr>
              <a:spLocks noChangeArrowheads="1"/>
            </p:cNvSpPr>
            <p:nvPr/>
          </p:nvSpPr>
          <p:spPr bwMode="auto">
            <a:xfrm>
              <a:off x="1065" y="1022"/>
              <a:ext cx="269"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06" name="Oval 47"/>
            <p:cNvSpPr>
              <a:spLocks noChangeArrowheads="1"/>
            </p:cNvSpPr>
            <p:nvPr/>
          </p:nvSpPr>
          <p:spPr bwMode="auto">
            <a:xfrm>
              <a:off x="1400" y="1022"/>
              <a:ext cx="271"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07" name="Oval 48"/>
            <p:cNvSpPr>
              <a:spLocks noChangeArrowheads="1"/>
            </p:cNvSpPr>
            <p:nvPr/>
          </p:nvSpPr>
          <p:spPr bwMode="auto">
            <a:xfrm>
              <a:off x="3003" y="1013"/>
              <a:ext cx="269"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08" name="Oval 49"/>
            <p:cNvSpPr>
              <a:spLocks noChangeArrowheads="1"/>
            </p:cNvSpPr>
            <p:nvPr/>
          </p:nvSpPr>
          <p:spPr bwMode="auto">
            <a:xfrm>
              <a:off x="741" y="1020"/>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09" name="Oval 50"/>
            <p:cNvSpPr>
              <a:spLocks noChangeArrowheads="1"/>
            </p:cNvSpPr>
            <p:nvPr/>
          </p:nvSpPr>
          <p:spPr bwMode="auto">
            <a:xfrm>
              <a:off x="1710" y="1022"/>
              <a:ext cx="271"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10" name="Oval 51"/>
            <p:cNvSpPr>
              <a:spLocks noChangeArrowheads="1"/>
            </p:cNvSpPr>
            <p:nvPr/>
          </p:nvSpPr>
          <p:spPr bwMode="auto">
            <a:xfrm>
              <a:off x="2047" y="1020"/>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11" name="Oval 52"/>
            <p:cNvSpPr>
              <a:spLocks noChangeArrowheads="1"/>
            </p:cNvSpPr>
            <p:nvPr/>
          </p:nvSpPr>
          <p:spPr bwMode="auto">
            <a:xfrm>
              <a:off x="2369" y="1020"/>
              <a:ext cx="271"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12" name="Oval 53"/>
            <p:cNvSpPr>
              <a:spLocks noChangeArrowheads="1"/>
            </p:cNvSpPr>
            <p:nvPr/>
          </p:nvSpPr>
          <p:spPr bwMode="auto">
            <a:xfrm>
              <a:off x="2693" y="1020"/>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13" name="Oval 54"/>
            <p:cNvSpPr>
              <a:spLocks noChangeArrowheads="1"/>
            </p:cNvSpPr>
            <p:nvPr/>
          </p:nvSpPr>
          <p:spPr bwMode="auto">
            <a:xfrm>
              <a:off x="1063" y="2632"/>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14" name="Oval 55"/>
            <p:cNvSpPr>
              <a:spLocks noChangeArrowheads="1"/>
            </p:cNvSpPr>
            <p:nvPr/>
          </p:nvSpPr>
          <p:spPr bwMode="auto">
            <a:xfrm>
              <a:off x="1399" y="2632"/>
              <a:ext cx="271"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15" name="Oval 56"/>
            <p:cNvSpPr>
              <a:spLocks noChangeArrowheads="1"/>
            </p:cNvSpPr>
            <p:nvPr/>
          </p:nvSpPr>
          <p:spPr bwMode="auto">
            <a:xfrm>
              <a:off x="3001" y="2623"/>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16" name="Oval 57"/>
            <p:cNvSpPr>
              <a:spLocks noChangeArrowheads="1"/>
            </p:cNvSpPr>
            <p:nvPr/>
          </p:nvSpPr>
          <p:spPr bwMode="auto">
            <a:xfrm>
              <a:off x="740" y="263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17" name="Oval 58"/>
            <p:cNvSpPr>
              <a:spLocks noChangeArrowheads="1"/>
            </p:cNvSpPr>
            <p:nvPr/>
          </p:nvSpPr>
          <p:spPr bwMode="auto">
            <a:xfrm>
              <a:off x="1709" y="2632"/>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18" name="Oval 59"/>
            <p:cNvSpPr>
              <a:spLocks noChangeArrowheads="1"/>
            </p:cNvSpPr>
            <p:nvPr/>
          </p:nvSpPr>
          <p:spPr bwMode="auto">
            <a:xfrm>
              <a:off x="2045" y="263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19" name="Oval 60"/>
            <p:cNvSpPr>
              <a:spLocks noChangeArrowheads="1"/>
            </p:cNvSpPr>
            <p:nvPr/>
          </p:nvSpPr>
          <p:spPr bwMode="auto">
            <a:xfrm>
              <a:off x="2369" y="263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20" name="Oval 61"/>
            <p:cNvSpPr>
              <a:spLocks noChangeArrowheads="1"/>
            </p:cNvSpPr>
            <p:nvPr/>
          </p:nvSpPr>
          <p:spPr bwMode="auto">
            <a:xfrm>
              <a:off x="2692" y="2631"/>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21" name="Oval 62"/>
            <p:cNvSpPr>
              <a:spLocks noChangeArrowheads="1"/>
            </p:cNvSpPr>
            <p:nvPr/>
          </p:nvSpPr>
          <p:spPr bwMode="auto">
            <a:xfrm>
              <a:off x="1063" y="2312"/>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22" name="Oval 63"/>
            <p:cNvSpPr>
              <a:spLocks noChangeArrowheads="1"/>
            </p:cNvSpPr>
            <p:nvPr/>
          </p:nvSpPr>
          <p:spPr bwMode="auto">
            <a:xfrm>
              <a:off x="1399" y="2312"/>
              <a:ext cx="271"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23" name="Oval 64"/>
            <p:cNvSpPr>
              <a:spLocks noChangeArrowheads="1"/>
            </p:cNvSpPr>
            <p:nvPr/>
          </p:nvSpPr>
          <p:spPr bwMode="auto">
            <a:xfrm>
              <a:off x="3001" y="2303"/>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24" name="Oval 65"/>
            <p:cNvSpPr>
              <a:spLocks noChangeArrowheads="1"/>
            </p:cNvSpPr>
            <p:nvPr/>
          </p:nvSpPr>
          <p:spPr bwMode="auto">
            <a:xfrm>
              <a:off x="740" y="2311"/>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25" name="Oval 66"/>
            <p:cNvSpPr>
              <a:spLocks noChangeArrowheads="1"/>
            </p:cNvSpPr>
            <p:nvPr/>
          </p:nvSpPr>
          <p:spPr bwMode="auto">
            <a:xfrm>
              <a:off x="1709" y="2312"/>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26" name="Oval 67"/>
            <p:cNvSpPr>
              <a:spLocks noChangeArrowheads="1"/>
            </p:cNvSpPr>
            <p:nvPr/>
          </p:nvSpPr>
          <p:spPr bwMode="auto">
            <a:xfrm>
              <a:off x="2045" y="2311"/>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27" name="Oval 68"/>
            <p:cNvSpPr>
              <a:spLocks noChangeArrowheads="1"/>
            </p:cNvSpPr>
            <p:nvPr/>
          </p:nvSpPr>
          <p:spPr bwMode="auto">
            <a:xfrm>
              <a:off x="2369" y="2311"/>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28" name="Oval 69"/>
            <p:cNvSpPr>
              <a:spLocks noChangeArrowheads="1"/>
            </p:cNvSpPr>
            <p:nvPr/>
          </p:nvSpPr>
          <p:spPr bwMode="auto">
            <a:xfrm>
              <a:off x="2692" y="2311"/>
              <a:ext cx="269"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29" name="Oval 70"/>
            <p:cNvSpPr>
              <a:spLocks noChangeArrowheads="1"/>
            </p:cNvSpPr>
            <p:nvPr/>
          </p:nvSpPr>
          <p:spPr bwMode="auto">
            <a:xfrm>
              <a:off x="421" y="1973"/>
              <a:ext cx="269"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30" name="Oval 71"/>
            <p:cNvSpPr>
              <a:spLocks noChangeArrowheads="1"/>
            </p:cNvSpPr>
            <p:nvPr/>
          </p:nvSpPr>
          <p:spPr bwMode="auto">
            <a:xfrm>
              <a:off x="422" y="1652"/>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31" name="Oval 72"/>
            <p:cNvSpPr>
              <a:spLocks noChangeArrowheads="1"/>
            </p:cNvSpPr>
            <p:nvPr/>
          </p:nvSpPr>
          <p:spPr bwMode="auto">
            <a:xfrm>
              <a:off x="421" y="1331"/>
              <a:ext cx="269"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32" name="Oval 73"/>
            <p:cNvSpPr>
              <a:spLocks noChangeArrowheads="1"/>
            </p:cNvSpPr>
            <p:nvPr/>
          </p:nvSpPr>
          <p:spPr bwMode="auto">
            <a:xfrm>
              <a:off x="422" y="1011"/>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33" name="Oval 74"/>
            <p:cNvSpPr>
              <a:spLocks noChangeArrowheads="1"/>
            </p:cNvSpPr>
            <p:nvPr/>
          </p:nvSpPr>
          <p:spPr bwMode="auto">
            <a:xfrm>
              <a:off x="421" y="2621"/>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34" name="Oval 75"/>
            <p:cNvSpPr>
              <a:spLocks noChangeArrowheads="1"/>
            </p:cNvSpPr>
            <p:nvPr/>
          </p:nvSpPr>
          <p:spPr bwMode="auto">
            <a:xfrm>
              <a:off x="421" y="2301"/>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35" name="Oval 76"/>
            <p:cNvSpPr>
              <a:spLocks noChangeArrowheads="1"/>
            </p:cNvSpPr>
            <p:nvPr/>
          </p:nvSpPr>
          <p:spPr bwMode="auto">
            <a:xfrm>
              <a:off x="3318" y="1983"/>
              <a:ext cx="269"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36" name="Oval 77"/>
            <p:cNvSpPr>
              <a:spLocks noChangeArrowheads="1"/>
            </p:cNvSpPr>
            <p:nvPr/>
          </p:nvSpPr>
          <p:spPr bwMode="auto">
            <a:xfrm>
              <a:off x="3319" y="1664"/>
              <a:ext cx="268"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37" name="Oval 78"/>
            <p:cNvSpPr>
              <a:spLocks noChangeArrowheads="1"/>
            </p:cNvSpPr>
            <p:nvPr/>
          </p:nvSpPr>
          <p:spPr bwMode="auto">
            <a:xfrm>
              <a:off x="3318" y="1343"/>
              <a:ext cx="269"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38" name="Oval 79"/>
            <p:cNvSpPr>
              <a:spLocks noChangeArrowheads="1"/>
            </p:cNvSpPr>
            <p:nvPr/>
          </p:nvSpPr>
          <p:spPr bwMode="auto">
            <a:xfrm>
              <a:off x="3319" y="1023"/>
              <a:ext cx="268"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39" name="Oval 80"/>
            <p:cNvSpPr>
              <a:spLocks noChangeArrowheads="1"/>
            </p:cNvSpPr>
            <p:nvPr/>
          </p:nvSpPr>
          <p:spPr bwMode="auto">
            <a:xfrm>
              <a:off x="3318" y="2634"/>
              <a:ext cx="269"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40" name="Oval 81"/>
            <p:cNvSpPr>
              <a:spLocks noChangeArrowheads="1"/>
            </p:cNvSpPr>
            <p:nvPr/>
          </p:nvSpPr>
          <p:spPr bwMode="auto">
            <a:xfrm>
              <a:off x="3318" y="2313"/>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41" name="Oval 82"/>
            <p:cNvSpPr>
              <a:spLocks noChangeArrowheads="1"/>
            </p:cNvSpPr>
            <p:nvPr/>
          </p:nvSpPr>
          <p:spPr bwMode="auto">
            <a:xfrm>
              <a:off x="3631" y="1990"/>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42" name="Oval 83"/>
            <p:cNvSpPr>
              <a:spLocks noChangeArrowheads="1"/>
            </p:cNvSpPr>
            <p:nvPr/>
          </p:nvSpPr>
          <p:spPr bwMode="auto">
            <a:xfrm>
              <a:off x="3632" y="1669"/>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43" name="Oval 84"/>
            <p:cNvSpPr>
              <a:spLocks noChangeArrowheads="1"/>
            </p:cNvSpPr>
            <p:nvPr/>
          </p:nvSpPr>
          <p:spPr bwMode="auto">
            <a:xfrm>
              <a:off x="3631" y="1348"/>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44" name="Oval 85"/>
            <p:cNvSpPr>
              <a:spLocks noChangeArrowheads="1"/>
            </p:cNvSpPr>
            <p:nvPr/>
          </p:nvSpPr>
          <p:spPr bwMode="auto">
            <a:xfrm>
              <a:off x="3632" y="1028"/>
              <a:ext cx="270" cy="270"/>
            </a:xfrm>
            <a:prstGeom prst="ellipse">
              <a:avLst/>
            </a:prstGeom>
            <a:solidFill>
              <a:srgbClr val="000080"/>
            </a:solidFill>
            <a:ln w="381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45" name="Oval 86"/>
            <p:cNvSpPr>
              <a:spLocks noChangeArrowheads="1"/>
            </p:cNvSpPr>
            <p:nvPr/>
          </p:nvSpPr>
          <p:spPr bwMode="auto">
            <a:xfrm>
              <a:off x="3631" y="2639"/>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46" name="Oval 87"/>
            <p:cNvSpPr>
              <a:spLocks noChangeArrowheads="1"/>
            </p:cNvSpPr>
            <p:nvPr/>
          </p:nvSpPr>
          <p:spPr bwMode="auto">
            <a:xfrm>
              <a:off x="3631" y="2318"/>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47" name="Line 88"/>
            <p:cNvSpPr>
              <a:spLocks noChangeShapeType="1"/>
            </p:cNvSpPr>
            <p:nvPr/>
          </p:nvSpPr>
          <p:spPr bwMode="auto">
            <a:xfrm rot="5400000" flipV="1">
              <a:off x="2172" y="1228"/>
              <a:ext cx="0" cy="37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248" name="Line 89"/>
            <p:cNvSpPr>
              <a:spLocks noChangeShapeType="1"/>
            </p:cNvSpPr>
            <p:nvPr/>
          </p:nvSpPr>
          <p:spPr bwMode="auto">
            <a:xfrm rot="5400000" flipV="1">
              <a:off x="2172" y="1553"/>
              <a:ext cx="0" cy="37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249" name="Line 90"/>
            <p:cNvSpPr>
              <a:spLocks noChangeShapeType="1"/>
            </p:cNvSpPr>
            <p:nvPr/>
          </p:nvSpPr>
          <p:spPr bwMode="auto">
            <a:xfrm rot="5400000" flipV="1">
              <a:off x="2172" y="1872"/>
              <a:ext cx="0" cy="37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250" name="Oval 91"/>
            <p:cNvSpPr>
              <a:spLocks noChangeArrowheads="1"/>
            </p:cNvSpPr>
            <p:nvPr/>
          </p:nvSpPr>
          <p:spPr bwMode="auto">
            <a:xfrm>
              <a:off x="1063" y="2954"/>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51" name="Oval 92"/>
            <p:cNvSpPr>
              <a:spLocks noChangeArrowheads="1"/>
            </p:cNvSpPr>
            <p:nvPr/>
          </p:nvSpPr>
          <p:spPr bwMode="auto">
            <a:xfrm>
              <a:off x="1399" y="2954"/>
              <a:ext cx="271"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52" name="Oval 93"/>
            <p:cNvSpPr>
              <a:spLocks noChangeArrowheads="1"/>
            </p:cNvSpPr>
            <p:nvPr/>
          </p:nvSpPr>
          <p:spPr bwMode="auto">
            <a:xfrm>
              <a:off x="3001" y="2946"/>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53" name="Oval 94"/>
            <p:cNvSpPr>
              <a:spLocks noChangeArrowheads="1"/>
            </p:cNvSpPr>
            <p:nvPr/>
          </p:nvSpPr>
          <p:spPr bwMode="auto">
            <a:xfrm>
              <a:off x="740" y="2951"/>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54" name="Oval 95"/>
            <p:cNvSpPr>
              <a:spLocks noChangeArrowheads="1"/>
            </p:cNvSpPr>
            <p:nvPr/>
          </p:nvSpPr>
          <p:spPr bwMode="auto">
            <a:xfrm>
              <a:off x="1709" y="2954"/>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55" name="Oval 96"/>
            <p:cNvSpPr>
              <a:spLocks noChangeArrowheads="1"/>
            </p:cNvSpPr>
            <p:nvPr/>
          </p:nvSpPr>
          <p:spPr bwMode="auto">
            <a:xfrm>
              <a:off x="2045" y="2951"/>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56" name="Oval 97"/>
            <p:cNvSpPr>
              <a:spLocks noChangeArrowheads="1"/>
            </p:cNvSpPr>
            <p:nvPr/>
          </p:nvSpPr>
          <p:spPr bwMode="auto">
            <a:xfrm>
              <a:off x="2369" y="2951"/>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57" name="Oval 98"/>
            <p:cNvSpPr>
              <a:spLocks noChangeArrowheads="1"/>
            </p:cNvSpPr>
            <p:nvPr/>
          </p:nvSpPr>
          <p:spPr bwMode="auto">
            <a:xfrm>
              <a:off x="2692" y="2951"/>
              <a:ext cx="269"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58" name="Oval 99"/>
            <p:cNvSpPr>
              <a:spLocks noChangeArrowheads="1"/>
            </p:cNvSpPr>
            <p:nvPr/>
          </p:nvSpPr>
          <p:spPr bwMode="auto">
            <a:xfrm>
              <a:off x="1063" y="3603"/>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59" name="Oval 100"/>
            <p:cNvSpPr>
              <a:spLocks noChangeArrowheads="1"/>
            </p:cNvSpPr>
            <p:nvPr/>
          </p:nvSpPr>
          <p:spPr bwMode="auto">
            <a:xfrm>
              <a:off x="1399" y="3603"/>
              <a:ext cx="271"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60" name="Oval 101"/>
            <p:cNvSpPr>
              <a:spLocks noChangeArrowheads="1"/>
            </p:cNvSpPr>
            <p:nvPr/>
          </p:nvSpPr>
          <p:spPr bwMode="auto">
            <a:xfrm>
              <a:off x="3001" y="3594"/>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61" name="Oval 102"/>
            <p:cNvSpPr>
              <a:spLocks noChangeArrowheads="1"/>
            </p:cNvSpPr>
            <p:nvPr/>
          </p:nvSpPr>
          <p:spPr bwMode="auto">
            <a:xfrm>
              <a:off x="740" y="360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62" name="Oval 103"/>
            <p:cNvSpPr>
              <a:spLocks noChangeArrowheads="1"/>
            </p:cNvSpPr>
            <p:nvPr/>
          </p:nvSpPr>
          <p:spPr bwMode="auto">
            <a:xfrm>
              <a:off x="1709" y="3603"/>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63" name="Oval 104"/>
            <p:cNvSpPr>
              <a:spLocks noChangeArrowheads="1"/>
            </p:cNvSpPr>
            <p:nvPr/>
          </p:nvSpPr>
          <p:spPr bwMode="auto">
            <a:xfrm>
              <a:off x="2045" y="360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64" name="Oval 105"/>
            <p:cNvSpPr>
              <a:spLocks noChangeArrowheads="1"/>
            </p:cNvSpPr>
            <p:nvPr/>
          </p:nvSpPr>
          <p:spPr bwMode="auto">
            <a:xfrm>
              <a:off x="2369" y="360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65" name="Oval 106"/>
            <p:cNvSpPr>
              <a:spLocks noChangeArrowheads="1"/>
            </p:cNvSpPr>
            <p:nvPr/>
          </p:nvSpPr>
          <p:spPr bwMode="auto">
            <a:xfrm>
              <a:off x="2692" y="3601"/>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66" name="Oval 107"/>
            <p:cNvSpPr>
              <a:spLocks noChangeArrowheads="1"/>
            </p:cNvSpPr>
            <p:nvPr/>
          </p:nvSpPr>
          <p:spPr bwMode="auto">
            <a:xfrm>
              <a:off x="1063" y="3283"/>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67" name="Oval 108"/>
            <p:cNvSpPr>
              <a:spLocks noChangeArrowheads="1"/>
            </p:cNvSpPr>
            <p:nvPr/>
          </p:nvSpPr>
          <p:spPr bwMode="auto">
            <a:xfrm>
              <a:off x="1399" y="3283"/>
              <a:ext cx="271"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68" name="Oval 109"/>
            <p:cNvSpPr>
              <a:spLocks noChangeArrowheads="1"/>
            </p:cNvSpPr>
            <p:nvPr/>
          </p:nvSpPr>
          <p:spPr bwMode="auto">
            <a:xfrm>
              <a:off x="3001" y="3274"/>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69" name="Oval 110"/>
            <p:cNvSpPr>
              <a:spLocks noChangeArrowheads="1"/>
            </p:cNvSpPr>
            <p:nvPr/>
          </p:nvSpPr>
          <p:spPr bwMode="auto">
            <a:xfrm>
              <a:off x="740" y="328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70" name="Oval 111"/>
            <p:cNvSpPr>
              <a:spLocks noChangeArrowheads="1"/>
            </p:cNvSpPr>
            <p:nvPr/>
          </p:nvSpPr>
          <p:spPr bwMode="auto">
            <a:xfrm>
              <a:off x="1709" y="3283"/>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71" name="Oval 112"/>
            <p:cNvSpPr>
              <a:spLocks noChangeArrowheads="1"/>
            </p:cNvSpPr>
            <p:nvPr/>
          </p:nvSpPr>
          <p:spPr bwMode="auto">
            <a:xfrm>
              <a:off x="2045" y="328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72" name="Oval 113"/>
            <p:cNvSpPr>
              <a:spLocks noChangeArrowheads="1"/>
            </p:cNvSpPr>
            <p:nvPr/>
          </p:nvSpPr>
          <p:spPr bwMode="auto">
            <a:xfrm>
              <a:off x="2369" y="328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73" name="Oval 114"/>
            <p:cNvSpPr>
              <a:spLocks noChangeArrowheads="1"/>
            </p:cNvSpPr>
            <p:nvPr/>
          </p:nvSpPr>
          <p:spPr bwMode="auto">
            <a:xfrm>
              <a:off x="2692" y="3281"/>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74" name="Oval 115"/>
            <p:cNvSpPr>
              <a:spLocks noChangeArrowheads="1"/>
            </p:cNvSpPr>
            <p:nvPr/>
          </p:nvSpPr>
          <p:spPr bwMode="auto">
            <a:xfrm>
              <a:off x="421" y="2943"/>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75" name="Oval 116"/>
            <p:cNvSpPr>
              <a:spLocks noChangeArrowheads="1"/>
            </p:cNvSpPr>
            <p:nvPr/>
          </p:nvSpPr>
          <p:spPr bwMode="auto">
            <a:xfrm>
              <a:off x="421" y="3591"/>
              <a:ext cx="269" cy="271"/>
            </a:xfrm>
            <a:prstGeom prst="ellipse">
              <a:avLst/>
            </a:prstGeom>
            <a:solidFill>
              <a:srgbClr val="000080"/>
            </a:solidFill>
            <a:ln w="381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76" name="Oval 117"/>
            <p:cNvSpPr>
              <a:spLocks noChangeArrowheads="1"/>
            </p:cNvSpPr>
            <p:nvPr/>
          </p:nvSpPr>
          <p:spPr bwMode="auto">
            <a:xfrm>
              <a:off x="421" y="3271"/>
              <a:ext cx="269"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77" name="Oval 118"/>
            <p:cNvSpPr>
              <a:spLocks noChangeArrowheads="1"/>
            </p:cNvSpPr>
            <p:nvPr/>
          </p:nvSpPr>
          <p:spPr bwMode="auto">
            <a:xfrm>
              <a:off x="3318" y="2955"/>
              <a:ext cx="269"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78" name="Oval 119"/>
            <p:cNvSpPr>
              <a:spLocks noChangeArrowheads="1"/>
            </p:cNvSpPr>
            <p:nvPr/>
          </p:nvSpPr>
          <p:spPr bwMode="auto">
            <a:xfrm>
              <a:off x="3318" y="3604"/>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79" name="Oval 120"/>
            <p:cNvSpPr>
              <a:spLocks noChangeArrowheads="1"/>
            </p:cNvSpPr>
            <p:nvPr/>
          </p:nvSpPr>
          <p:spPr bwMode="auto">
            <a:xfrm>
              <a:off x="3318" y="3283"/>
              <a:ext cx="269"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80" name="Oval 121"/>
            <p:cNvSpPr>
              <a:spLocks noChangeArrowheads="1"/>
            </p:cNvSpPr>
            <p:nvPr/>
          </p:nvSpPr>
          <p:spPr bwMode="auto">
            <a:xfrm>
              <a:off x="3631" y="2960"/>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81" name="Oval 122"/>
            <p:cNvSpPr>
              <a:spLocks noChangeArrowheads="1"/>
            </p:cNvSpPr>
            <p:nvPr/>
          </p:nvSpPr>
          <p:spPr bwMode="auto">
            <a:xfrm>
              <a:off x="3631" y="3609"/>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82" name="Oval 123"/>
            <p:cNvSpPr>
              <a:spLocks noChangeArrowheads="1"/>
            </p:cNvSpPr>
            <p:nvPr/>
          </p:nvSpPr>
          <p:spPr bwMode="auto">
            <a:xfrm>
              <a:off x="3631" y="3288"/>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9283" name="Text Box 124"/>
            <p:cNvSpPr txBox="1">
              <a:spLocks noChangeArrowheads="1"/>
            </p:cNvSpPr>
            <p:nvPr/>
          </p:nvSpPr>
          <p:spPr bwMode="auto">
            <a:xfrm>
              <a:off x="-8" y="1356"/>
              <a:ext cx="3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sz="1800">
                  <a:latin typeface="Arial" panose="020B0604020202020204" pitchFamily="34" charset="0"/>
                </a:rPr>
                <a:t>17</a:t>
              </a:r>
              <a:endParaRPr lang="en-US" altLang="en-US" sz="1800">
                <a:latin typeface="Arial" panose="020B0604020202020204" pitchFamily="34" charset="0"/>
              </a:endParaRPr>
            </a:p>
          </p:txBody>
        </p:sp>
        <p:sp>
          <p:nvSpPr>
            <p:cNvPr id="49284" name="Text Box 125"/>
            <p:cNvSpPr txBox="1">
              <a:spLocks noChangeArrowheads="1"/>
            </p:cNvSpPr>
            <p:nvPr/>
          </p:nvSpPr>
          <p:spPr bwMode="auto">
            <a:xfrm>
              <a:off x="-8" y="1679"/>
              <a:ext cx="3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sz="1800">
                  <a:latin typeface="Arial" panose="020B0604020202020204" pitchFamily="34" charset="0"/>
                </a:rPr>
                <a:t>16</a:t>
              </a:r>
              <a:endParaRPr lang="en-US" altLang="en-US" sz="1800">
                <a:latin typeface="Arial" panose="020B0604020202020204" pitchFamily="34" charset="0"/>
              </a:endParaRPr>
            </a:p>
          </p:txBody>
        </p:sp>
        <p:sp>
          <p:nvSpPr>
            <p:cNvPr id="49285" name="Text Box 126"/>
            <p:cNvSpPr txBox="1">
              <a:spLocks noChangeArrowheads="1"/>
            </p:cNvSpPr>
            <p:nvPr/>
          </p:nvSpPr>
          <p:spPr bwMode="auto">
            <a:xfrm>
              <a:off x="-8" y="2002"/>
              <a:ext cx="3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sz="1800">
                  <a:latin typeface="Arial" panose="020B0604020202020204" pitchFamily="34" charset="0"/>
                </a:rPr>
                <a:t>15</a:t>
              </a:r>
              <a:endParaRPr lang="en-US" altLang="en-US" sz="1800">
                <a:latin typeface="Arial" panose="020B0604020202020204" pitchFamily="34" charset="0"/>
              </a:endParaRPr>
            </a:p>
          </p:txBody>
        </p:sp>
        <p:sp>
          <p:nvSpPr>
            <p:cNvPr id="49286" name="Text Box 127"/>
            <p:cNvSpPr txBox="1">
              <a:spLocks noChangeArrowheads="1"/>
            </p:cNvSpPr>
            <p:nvPr/>
          </p:nvSpPr>
          <p:spPr bwMode="auto">
            <a:xfrm>
              <a:off x="-8" y="2323"/>
              <a:ext cx="3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sz="1800">
                  <a:latin typeface="Arial" panose="020B0604020202020204" pitchFamily="34" charset="0"/>
                </a:rPr>
                <a:t>14</a:t>
              </a:r>
              <a:endParaRPr lang="en-US" altLang="en-US" sz="1800">
                <a:latin typeface="Arial" panose="020B0604020202020204" pitchFamily="34" charset="0"/>
              </a:endParaRPr>
            </a:p>
          </p:txBody>
        </p:sp>
        <p:sp>
          <p:nvSpPr>
            <p:cNvPr id="49287" name="Text Box 128"/>
            <p:cNvSpPr txBox="1">
              <a:spLocks noChangeArrowheads="1"/>
            </p:cNvSpPr>
            <p:nvPr/>
          </p:nvSpPr>
          <p:spPr bwMode="auto">
            <a:xfrm>
              <a:off x="-8" y="2648"/>
              <a:ext cx="368"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sz="1800">
                  <a:latin typeface="Arial" panose="020B0604020202020204" pitchFamily="34" charset="0"/>
                </a:rPr>
                <a:t>13</a:t>
              </a:r>
              <a:endParaRPr lang="en-US" altLang="en-US" sz="1800">
                <a:latin typeface="Arial" panose="020B0604020202020204" pitchFamily="34" charset="0"/>
              </a:endParaRPr>
            </a:p>
          </p:txBody>
        </p:sp>
        <p:sp>
          <p:nvSpPr>
            <p:cNvPr id="49288" name="Text Box 129"/>
            <p:cNvSpPr txBox="1">
              <a:spLocks noChangeArrowheads="1"/>
            </p:cNvSpPr>
            <p:nvPr/>
          </p:nvSpPr>
          <p:spPr bwMode="auto">
            <a:xfrm>
              <a:off x="-8" y="2969"/>
              <a:ext cx="3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sz="1800">
                  <a:latin typeface="Arial" panose="020B0604020202020204" pitchFamily="34" charset="0"/>
                </a:rPr>
                <a:t>12</a:t>
              </a:r>
              <a:endParaRPr lang="en-US" altLang="en-US" sz="1800">
                <a:latin typeface="Arial" panose="020B0604020202020204" pitchFamily="34" charset="0"/>
              </a:endParaRPr>
            </a:p>
          </p:txBody>
        </p:sp>
        <p:sp>
          <p:nvSpPr>
            <p:cNvPr id="49289" name="Text Box 130"/>
            <p:cNvSpPr txBox="1">
              <a:spLocks noChangeArrowheads="1"/>
            </p:cNvSpPr>
            <p:nvPr/>
          </p:nvSpPr>
          <p:spPr bwMode="auto">
            <a:xfrm>
              <a:off x="-8" y="3292"/>
              <a:ext cx="3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sz="1800">
                  <a:latin typeface="Arial" panose="020B0604020202020204" pitchFamily="34" charset="0"/>
                </a:rPr>
                <a:t>11</a:t>
              </a:r>
              <a:endParaRPr lang="en-US" altLang="en-US" sz="1800">
                <a:latin typeface="Arial" panose="020B0604020202020204" pitchFamily="34" charset="0"/>
              </a:endParaRPr>
            </a:p>
          </p:txBody>
        </p:sp>
        <p:sp>
          <p:nvSpPr>
            <p:cNvPr id="49290" name="Text Box 131"/>
            <p:cNvSpPr txBox="1">
              <a:spLocks noChangeArrowheads="1"/>
            </p:cNvSpPr>
            <p:nvPr/>
          </p:nvSpPr>
          <p:spPr bwMode="auto">
            <a:xfrm>
              <a:off x="-8" y="3615"/>
              <a:ext cx="3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sz="1800">
                  <a:latin typeface="Arial" panose="020B0604020202020204" pitchFamily="34" charset="0"/>
                </a:rPr>
                <a:t>10</a:t>
              </a:r>
              <a:endParaRPr lang="en-US" altLang="en-US" sz="1800">
                <a:latin typeface="Arial" panose="020B0604020202020204" pitchFamily="34" charset="0"/>
              </a:endParaRPr>
            </a:p>
          </p:txBody>
        </p:sp>
        <p:sp>
          <p:nvSpPr>
            <p:cNvPr id="49291" name="Text Box 132"/>
            <p:cNvSpPr txBox="1">
              <a:spLocks noChangeArrowheads="1"/>
            </p:cNvSpPr>
            <p:nvPr/>
          </p:nvSpPr>
          <p:spPr bwMode="auto">
            <a:xfrm>
              <a:off x="-8" y="1033"/>
              <a:ext cx="3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sz="1800">
                  <a:latin typeface="Arial" panose="020B0604020202020204" pitchFamily="34" charset="0"/>
                </a:rPr>
                <a:t>18</a:t>
              </a:r>
              <a:endParaRPr lang="en-US" altLang="en-US" sz="1800">
                <a:latin typeface="Arial" panose="020B0604020202020204" pitchFamily="34" charset="0"/>
              </a:endParaRPr>
            </a:p>
          </p:txBody>
        </p:sp>
        <p:sp>
          <p:nvSpPr>
            <p:cNvPr id="49292" name="Text Box 133"/>
            <p:cNvSpPr txBox="1">
              <a:spLocks noChangeArrowheads="1"/>
            </p:cNvSpPr>
            <p:nvPr/>
          </p:nvSpPr>
          <p:spPr bwMode="auto">
            <a:xfrm>
              <a:off x="3261" y="3980"/>
              <a:ext cx="3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sz="1800">
                  <a:latin typeface="Arial" panose="020B0604020202020204" pitchFamily="34" charset="0"/>
                </a:rPr>
                <a:t>29</a:t>
              </a:r>
              <a:endParaRPr lang="en-US" altLang="en-US" sz="1800">
                <a:latin typeface="Arial" panose="020B0604020202020204" pitchFamily="34" charset="0"/>
              </a:endParaRPr>
            </a:p>
          </p:txBody>
        </p:sp>
        <p:sp>
          <p:nvSpPr>
            <p:cNvPr id="49293" name="Text Box 134"/>
            <p:cNvSpPr txBox="1">
              <a:spLocks noChangeArrowheads="1"/>
            </p:cNvSpPr>
            <p:nvPr/>
          </p:nvSpPr>
          <p:spPr bwMode="auto">
            <a:xfrm>
              <a:off x="2638" y="3980"/>
              <a:ext cx="3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sz="1800">
                  <a:latin typeface="Arial" panose="020B0604020202020204" pitchFamily="34" charset="0"/>
                </a:rPr>
                <a:t>27</a:t>
              </a:r>
              <a:endParaRPr lang="en-US" altLang="en-US" sz="1800">
                <a:latin typeface="Arial" panose="020B0604020202020204" pitchFamily="34" charset="0"/>
              </a:endParaRPr>
            </a:p>
          </p:txBody>
        </p:sp>
        <p:sp>
          <p:nvSpPr>
            <p:cNvPr id="49294" name="Text Box 135"/>
            <p:cNvSpPr txBox="1">
              <a:spLocks noChangeArrowheads="1"/>
            </p:cNvSpPr>
            <p:nvPr/>
          </p:nvSpPr>
          <p:spPr bwMode="auto">
            <a:xfrm>
              <a:off x="2314" y="3980"/>
              <a:ext cx="3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sz="1800">
                  <a:latin typeface="Arial" panose="020B0604020202020204" pitchFamily="34" charset="0"/>
                </a:rPr>
                <a:t>26</a:t>
              </a:r>
              <a:endParaRPr lang="en-US" altLang="en-US" sz="1800">
                <a:latin typeface="Arial" panose="020B0604020202020204" pitchFamily="34" charset="0"/>
              </a:endParaRPr>
            </a:p>
          </p:txBody>
        </p:sp>
        <p:sp>
          <p:nvSpPr>
            <p:cNvPr id="49295" name="Text Box 136"/>
            <p:cNvSpPr txBox="1">
              <a:spLocks noChangeArrowheads="1"/>
            </p:cNvSpPr>
            <p:nvPr/>
          </p:nvSpPr>
          <p:spPr bwMode="auto">
            <a:xfrm>
              <a:off x="1990" y="3980"/>
              <a:ext cx="3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sz="1800">
                  <a:latin typeface="Arial" panose="020B0604020202020204" pitchFamily="34" charset="0"/>
                </a:rPr>
                <a:t>25</a:t>
              </a:r>
              <a:endParaRPr lang="en-US" altLang="en-US" sz="1800">
                <a:latin typeface="Arial" panose="020B0604020202020204" pitchFamily="34" charset="0"/>
              </a:endParaRPr>
            </a:p>
          </p:txBody>
        </p:sp>
        <p:sp>
          <p:nvSpPr>
            <p:cNvPr id="49296" name="Text Box 137"/>
            <p:cNvSpPr txBox="1">
              <a:spLocks noChangeArrowheads="1"/>
            </p:cNvSpPr>
            <p:nvPr/>
          </p:nvSpPr>
          <p:spPr bwMode="auto">
            <a:xfrm>
              <a:off x="1651" y="3980"/>
              <a:ext cx="3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sz="1800">
                  <a:latin typeface="Arial" panose="020B0604020202020204" pitchFamily="34" charset="0"/>
                </a:rPr>
                <a:t>24</a:t>
              </a:r>
              <a:endParaRPr lang="en-US" altLang="en-US" sz="1800">
                <a:latin typeface="Arial" panose="020B0604020202020204" pitchFamily="34" charset="0"/>
              </a:endParaRPr>
            </a:p>
          </p:txBody>
        </p:sp>
        <p:sp>
          <p:nvSpPr>
            <p:cNvPr id="49297" name="Text Box 138"/>
            <p:cNvSpPr txBox="1">
              <a:spLocks noChangeArrowheads="1"/>
            </p:cNvSpPr>
            <p:nvPr/>
          </p:nvSpPr>
          <p:spPr bwMode="auto">
            <a:xfrm>
              <a:off x="1351" y="3980"/>
              <a:ext cx="3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sz="1800">
                  <a:latin typeface="Arial" panose="020B0604020202020204" pitchFamily="34" charset="0"/>
                </a:rPr>
                <a:t>23</a:t>
              </a:r>
              <a:endParaRPr lang="en-US" altLang="en-US" sz="1800">
                <a:latin typeface="Arial" panose="020B0604020202020204" pitchFamily="34" charset="0"/>
              </a:endParaRPr>
            </a:p>
          </p:txBody>
        </p:sp>
        <p:sp>
          <p:nvSpPr>
            <p:cNvPr id="49298" name="Text Box 139"/>
            <p:cNvSpPr txBox="1">
              <a:spLocks noChangeArrowheads="1"/>
            </p:cNvSpPr>
            <p:nvPr/>
          </p:nvSpPr>
          <p:spPr bwMode="auto">
            <a:xfrm>
              <a:off x="1013" y="3980"/>
              <a:ext cx="3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sz="1800">
                  <a:latin typeface="Arial" panose="020B0604020202020204" pitchFamily="34" charset="0"/>
                </a:rPr>
                <a:t>22</a:t>
              </a:r>
              <a:endParaRPr lang="en-US" altLang="en-US" sz="1800">
                <a:latin typeface="Arial" panose="020B0604020202020204" pitchFamily="34" charset="0"/>
              </a:endParaRPr>
            </a:p>
          </p:txBody>
        </p:sp>
        <p:sp>
          <p:nvSpPr>
            <p:cNvPr id="49299" name="Text Box 140"/>
            <p:cNvSpPr txBox="1">
              <a:spLocks noChangeArrowheads="1"/>
            </p:cNvSpPr>
            <p:nvPr/>
          </p:nvSpPr>
          <p:spPr bwMode="auto">
            <a:xfrm>
              <a:off x="679" y="3980"/>
              <a:ext cx="3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sz="1800">
                  <a:latin typeface="Arial" panose="020B0604020202020204" pitchFamily="34" charset="0"/>
                </a:rPr>
                <a:t>21</a:t>
              </a:r>
              <a:endParaRPr lang="en-US" altLang="en-US" sz="1800">
                <a:latin typeface="Arial" panose="020B0604020202020204" pitchFamily="34" charset="0"/>
              </a:endParaRPr>
            </a:p>
          </p:txBody>
        </p:sp>
        <p:sp>
          <p:nvSpPr>
            <p:cNvPr id="49300" name="Text Box 141"/>
            <p:cNvSpPr txBox="1">
              <a:spLocks noChangeArrowheads="1"/>
            </p:cNvSpPr>
            <p:nvPr/>
          </p:nvSpPr>
          <p:spPr bwMode="auto">
            <a:xfrm>
              <a:off x="363" y="3980"/>
              <a:ext cx="3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sz="1800">
                  <a:latin typeface="Arial" panose="020B0604020202020204" pitchFamily="34" charset="0"/>
                </a:rPr>
                <a:t>20</a:t>
              </a:r>
              <a:endParaRPr lang="en-US" altLang="en-US" sz="1800">
                <a:latin typeface="Arial" panose="020B0604020202020204" pitchFamily="34" charset="0"/>
              </a:endParaRPr>
            </a:p>
          </p:txBody>
        </p:sp>
        <p:sp>
          <p:nvSpPr>
            <p:cNvPr id="49301" name="Text Box 142"/>
            <p:cNvSpPr txBox="1">
              <a:spLocks noChangeArrowheads="1"/>
            </p:cNvSpPr>
            <p:nvPr/>
          </p:nvSpPr>
          <p:spPr bwMode="auto">
            <a:xfrm>
              <a:off x="2945" y="3980"/>
              <a:ext cx="3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sz="1800">
                  <a:latin typeface="Arial" panose="020B0604020202020204" pitchFamily="34" charset="0"/>
                </a:rPr>
                <a:t>28</a:t>
              </a:r>
              <a:endParaRPr lang="en-US" altLang="en-US" sz="1800">
                <a:latin typeface="Arial" panose="020B0604020202020204" pitchFamily="34" charset="0"/>
              </a:endParaRPr>
            </a:p>
          </p:txBody>
        </p:sp>
        <p:sp>
          <p:nvSpPr>
            <p:cNvPr id="49302" name="Text Box 143"/>
            <p:cNvSpPr txBox="1">
              <a:spLocks noChangeArrowheads="1"/>
            </p:cNvSpPr>
            <p:nvPr/>
          </p:nvSpPr>
          <p:spPr bwMode="auto">
            <a:xfrm>
              <a:off x="3576" y="3980"/>
              <a:ext cx="3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sz="1800">
                  <a:latin typeface="Arial" panose="020B0604020202020204" pitchFamily="34" charset="0"/>
                </a:rPr>
                <a:t>30</a:t>
              </a:r>
              <a:endParaRPr lang="en-US" altLang="en-US" sz="1800">
                <a:latin typeface="Arial" panose="020B0604020202020204" pitchFamily="34" charset="0"/>
              </a:endParaRPr>
            </a:p>
          </p:txBody>
        </p:sp>
        <p:sp>
          <p:nvSpPr>
            <p:cNvPr id="49303" name="Line 144"/>
            <p:cNvSpPr>
              <a:spLocks noChangeShapeType="1"/>
            </p:cNvSpPr>
            <p:nvPr/>
          </p:nvSpPr>
          <p:spPr bwMode="auto">
            <a:xfrm flipV="1">
              <a:off x="553" y="1149"/>
              <a:ext cx="3218" cy="2587"/>
            </a:xfrm>
            <a:prstGeom prst="line">
              <a:avLst/>
            </a:prstGeom>
            <a:noFill/>
            <a:ln w="5080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aphicFrame>
        <p:nvGraphicFramePr>
          <p:cNvPr id="136358" name="Group 166"/>
          <p:cNvGraphicFramePr>
            <a:graphicFrameLocks noGrp="1"/>
          </p:cNvGraphicFramePr>
          <p:nvPr/>
        </p:nvGraphicFramePr>
        <p:xfrm>
          <a:off x="5791200" y="1600200"/>
          <a:ext cx="3048000" cy="4679950"/>
        </p:xfrm>
        <a:graphic>
          <a:graphicData uri="http://schemas.openxmlformats.org/drawingml/2006/table">
            <a:tbl>
              <a:tblPr/>
              <a:tblGrid>
                <a:gridCol w="584200"/>
                <a:gridCol w="827088"/>
                <a:gridCol w="1636712"/>
              </a:tblGrid>
              <a:tr h="631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charset="0"/>
                        </a:rPr>
                        <a:t>k</a:t>
                      </a:r>
                      <a:endParaRPr kumimoji="0" lang="en-US" sz="2400" b="0" i="0" u="none" strike="noStrike" cap="none" normalizeH="0" baseline="0" smtClean="0">
                        <a:ln>
                          <a:noFill/>
                        </a:ln>
                        <a:solidFill>
                          <a:schemeClr val="tx1"/>
                        </a:solidFill>
                        <a:effectLst/>
                        <a:latin typeface="Arial"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charset="0"/>
                        </a:rPr>
                        <a:t>p</a:t>
                      </a:r>
                      <a:r>
                        <a:rPr kumimoji="0" lang="en-IE" sz="2400" b="0" i="0" u="none" strike="noStrike" cap="none" normalizeH="0" baseline="-25000" smtClean="0">
                          <a:ln>
                            <a:noFill/>
                          </a:ln>
                          <a:solidFill>
                            <a:schemeClr val="tx1"/>
                          </a:solidFill>
                          <a:effectLst/>
                          <a:latin typeface="Arial" charset="0"/>
                        </a:rPr>
                        <a:t>k</a:t>
                      </a:r>
                      <a:endParaRPr kumimoji="0" lang="en-US" sz="2400" b="0" i="0" u="none" strike="noStrike" cap="none" normalizeH="0" baseline="0" smtClean="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000" b="0" i="0" u="none" strike="noStrike" cap="none" normalizeH="0" baseline="0" smtClean="0">
                          <a:ln>
                            <a:noFill/>
                          </a:ln>
                          <a:solidFill>
                            <a:schemeClr val="tx1"/>
                          </a:solidFill>
                          <a:effectLst/>
                          <a:latin typeface="Arial" charset="0"/>
                        </a:rPr>
                        <a:t>(x</a:t>
                      </a:r>
                      <a:r>
                        <a:rPr kumimoji="0" lang="en-IE" sz="2000" b="0" i="0" u="none" strike="noStrike" cap="none" normalizeH="0" baseline="-25000" smtClean="0">
                          <a:ln>
                            <a:noFill/>
                          </a:ln>
                          <a:solidFill>
                            <a:schemeClr val="tx1"/>
                          </a:solidFill>
                          <a:effectLst/>
                          <a:latin typeface="Arial" charset="0"/>
                        </a:rPr>
                        <a:t>k+1</a:t>
                      </a:r>
                      <a:r>
                        <a:rPr kumimoji="0" lang="en-IE" sz="2000" b="0" i="0" u="none" strike="noStrike" cap="none" normalizeH="0" baseline="0" smtClean="0">
                          <a:ln>
                            <a:noFill/>
                          </a:ln>
                          <a:solidFill>
                            <a:schemeClr val="tx1"/>
                          </a:solidFill>
                          <a:effectLst/>
                          <a:latin typeface="Arial" charset="0"/>
                        </a:rPr>
                        <a:t>,y</a:t>
                      </a:r>
                      <a:r>
                        <a:rPr kumimoji="0" lang="en-IE" sz="2000" b="0" i="0" u="none" strike="noStrike" cap="none" normalizeH="0" baseline="-25000" smtClean="0">
                          <a:ln>
                            <a:noFill/>
                          </a:ln>
                          <a:solidFill>
                            <a:schemeClr val="tx1"/>
                          </a:solidFill>
                          <a:effectLst/>
                          <a:latin typeface="Arial" charset="0"/>
                        </a:rPr>
                        <a:t>k+1</a:t>
                      </a:r>
                      <a:r>
                        <a:rPr kumimoji="0" lang="en-IE" sz="2000" b="0" i="0" u="none" strike="noStrike" cap="none" normalizeH="0" baseline="0" smtClean="0">
                          <a:ln>
                            <a:noFill/>
                          </a:ln>
                          <a:solidFill>
                            <a:schemeClr val="tx1"/>
                          </a:solidFill>
                          <a:effectLst/>
                          <a:latin typeface="Arial" charset="0"/>
                        </a:rPr>
                        <a:t>)</a:t>
                      </a:r>
                      <a:endParaRPr kumimoji="0" lang="en-US" sz="2000" b="0" i="0" u="none" strike="noStrike" cap="none" normalizeH="0" baseline="0" smtClean="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48125">
                <a:tc>
                  <a:txBody>
                    <a:bodyPr/>
                    <a:lstStyle/>
                    <a:p>
                      <a:pPr marL="0" marR="0" lvl="0" indent="0" algn="ctr" defTabSz="914400" rtl="0" eaLnBrk="1" fontAlgn="base" latinLnBrk="0" hangingPunct="1">
                        <a:lnSpc>
                          <a:spcPct val="100000"/>
                        </a:lnSpc>
                        <a:spcBef>
                          <a:spcPct val="20000"/>
                        </a:spcBef>
                        <a:spcAft>
                          <a:spcPct val="3500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35000"/>
                        </a:spcAft>
                        <a:buClrTx/>
                        <a:buSzTx/>
                        <a:buFontTx/>
                        <a:buNone/>
                        <a:tabLst/>
                      </a:pPr>
                      <a:endParaRPr kumimoji="0" lang="en-GB"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35000"/>
                        </a:spcAft>
                        <a:buClrTx/>
                        <a:buSzTx/>
                        <a:buFontTx/>
                        <a:buNone/>
                        <a:tabLst/>
                      </a:pPr>
                      <a:endParaRPr kumimoji="0" lang="en-GB"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9173" name="Rectangle 164"/>
          <p:cNvSpPr>
            <a:spLocks noGrp="1" noChangeArrowheads="1"/>
          </p:cNvSpPr>
          <p:nvPr>
            <p:ph type="body" idx="1"/>
          </p:nvPr>
        </p:nvSpPr>
        <p:spPr>
          <a:xfrm>
            <a:off x="457200" y="1371600"/>
            <a:ext cx="8229600" cy="4754563"/>
          </a:xfrm>
        </p:spPr>
        <p:txBody>
          <a:bodyPr/>
          <a:lstStyle/>
          <a:p>
            <a:pPr eaLnBrk="1" hangingPunct="1">
              <a:buFontTx/>
              <a:buNone/>
            </a:pPr>
            <a:r>
              <a:rPr lang="en-US" altLang="en-US" sz="2800" b="1" smtClean="0">
                <a:latin typeface="Times New Roman" panose="02020603050405020304" pitchFamily="18" charset="0"/>
              </a:rPr>
              <a:t>5. Exercise: Trace for (20,10) to (30,18)</a:t>
            </a:r>
          </a:p>
        </p:txBody>
      </p:sp>
    </p:spTree>
    <p:extLst>
      <p:ext uri="{BB962C8B-B14F-4D97-AF65-F5344CB8AC3E}">
        <p14:creationId xmlns:p14="http://schemas.microsoft.com/office/powerpoint/2010/main" val="362384798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Date Placeholder 3"/>
          <p:cNvSpPr>
            <a:spLocks noGrp="1"/>
          </p:cNvSpPr>
          <p:nvPr>
            <p:ph type="dt" sz="quarter" idx="4294967295"/>
          </p:nvPr>
        </p:nvSpPr>
        <p:spPr>
          <a:xfrm>
            <a:off x="457200" y="6245225"/>
            <a:ext cx="2133600" cy="476250"/>
          </a:xfrm>
          <a:prstGeom prst="rect">
            <a:avLst/>
          </a:prstGeom>
        </p:spPr>
        <p:txBody>
          <a:bodyPr/>
          <a:lstStyle/>
          <a:p>
            <a:pPr>
              <a:defRPr/>
            </a:pPr>
            <a:fld id="{0A38D5FD-0D6D-4285-81B1-545081A517F5}" type="datetime4">
              <a:rPr lang="en-US"/>
              <a:pPr>
                <a:defRPr/>
              </a:pPr>
              <a:t>September 9, 2022</a:t>
            </a:fld>
            <a:endParaRPr lang="en-US"/>
          </a:p>
        </p:txBody>
      </p:sp>
      <p:sp>
        <p:nvSpPr>
          <p:cNvPr id="160" name="Footer Placeholder 4"/>
          <p:cNvSpPr>
            <a:spLocks noGrp="1"/>
          </p:cNvSpPr>
          <p:nvPr>
            <p:ph type="ftr" sz="quarter" idx="4294967295"/>
          </p:nvPr>
        </p:nvSpPr>
        <p:spPr>
          <a:xfrm>
            <a:off x="3124200" y="6245225"/>
            <a:ext cx="2895600" cy="476250"/>
          </a:xfrm>
          <a:prstGeom prst="rect">
            <a:avLst/>
          </a:prstGeom>
        </p:spPr>
        <p:txBody>
          <a:bodyPr/>
          <a:lstStyle/>
          <a:p>
            <a:pPr>
              <a:defRPr/>
            </a:pPr>
            <a:r>
              <a:rPr lang="en-US"/>
              <a:t>Computer Graphics</a:t>
            </a:r>
          </a:p>
        </p:txBody>
      </p:sp>
      <p:sp>
        <p:nvSpPr>
          <p:cNvPr id="161" name="Slide Number Placeholder 5"/>
          <p:cNvSpPr>
            <a:spLocks noGrp="1"/>
          </p:cNvSpPr>
          <p:nvPr>
            <p:ph type="sldNum" sz="quarter" idx="4294967295"/>
          </p:nvPr>
        </p:nvSpPr>
        <p:spPr>
          <a:xfrm>
            <a:off x="6553200" y="6245225"/>
            <a:ext cx="2133600" cy="476250"/>
          </a:xfrm>
          <a:prstGeom prst="rect">
            <a:avLst/>
          </a:prstGeom>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0DF05DCC-839E-41BE-8860-1FF4FA47FD45}" type="slidenum">
              <a:rPr lang="en-US" altLang="en-US" sz="1400">
                <a:latin typeface="Arial" panose="020B0604020202020204" pitchFamily="34" charset="0"/>
              </a:rPr>
              <a:pPr eaLnBrk="1" hangingPunct="1"/>
              <a:t>201</a:t>
            </a:fld>
            <a:endParaRPr lang="en-US" altLang="en-US" sz="1400">
              <a:latin typeface="Arial" panose="020B0604020202020204" pitchFamily="34" charset="0"/>
            </a:endParaRPr>
          </a:p>
        </p:txBody>
      </p:sp>
      <p:sp>
        <p:nvSpPr>
          <p:cNvPr id="50181" name="Rectangle 2"/>
          <p:cNvSpPr>
            <a:spLocks noGrp="1" noChangeArrowheads="1"/>
          </p:cNvSpPr>
          <p:nvPr>
            <p:ph type="title"/>
          </p:nvPr>
        </p:nvSpPr>
        <p:spPr/>
        <p:txBody>
          <a:bodyPr/>
          <a:lstStyle/>
          <a:p>
            <a:pPr eaLnBrk="1" hangingPunct="1"/>
            <a:r>
              <a:rPr lang="en-US" altLang="ko-KR" smtClean="0">
                <a:ea typeface="굴림" panose="020B0600000101010101" pitchFamily="34" charset="-127"/>
              </a:rPr>
              <a:t>Bresenham’s Line Algorithm</a:t>
            </a:r>
            <a:endParaRPr lang="en-US" altLang="en-US" smtClean="0">
              <a:ea typeface="굴림" panose="020B0600000101010101" pitchFamily="34" charset="-127"/>
            </a:endParaRPr>
          </a:p>
        </p:txBody>
      </p:sp>
      <p:grpSp>
        <p:nvGrpSpPr>
          <p:cNvPr id="50182" name="Group 4"/>
          <p:cNvGrpSpPr>
            <a:grpSpLocks/>
          </p:cNvGrpSpPr>
          <p:nvPr/>
        </p:nvGrpSpPr>
        <p:grpSpPr bwMode="auto">
          <a:xfrm>
            <a:off x="1509713" y="2057400"/>
            <a:ext cx="3821112" cy="3692525"/>
            <a:chOff x="2066" y="90"/>
            <a:chExt cx="3118" cy="3644"/>
          </a:xfrm>
        </p:grpSpPr>
        <p:sp>
          <p:nvSpPr>
            <p:cNvPr id="50327" name="Line 5"/>
            <p:cNvSpPr>
              <a:spLocks noChangeShapeType="1"/>
            </p:cNvSpPr>
            <p:nvPr/>
          </p:nvSpPr>
          <p:spPr bwMode="auto">
            <a:xfrm flipV="1">
              <a:off x="2376"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328" name="Line 6"/>
            <p:cNvSpPr>
              <a:spLocks noChangeShapeType="1"/>
            </p:cNvSpPr>
            <p:nvPr/>
          </p:nvSpPr>
          <p:spPr bwMode="auto">
            <a:xfrm flipV="1">
              <a:off x="2690"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329" name="Line 7"/>
            <p:cNvSpPr>
              <a:spLocks noChangeShapeType="1"/>
            </p:cNvSpPr>
            <p:nvPr/>
          </p:nvSpPr>
          <p:spPr bwMode="auto">
            <a:xfrm flipV="1">
              <a:off x="3016"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330" name="Line 8"/>
            <p:cNvSpPr>
              <a:spLocks noChangeShapeType="1"/>
            </p:cNvSpPr>
            <p:nvPr/>
          </p:nvSpPr>
          <p:spPr bwMode="auto">
            <a:xfrm flipV="1">
              <a:off x="3317"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331" name="Line 9"/>
            <p:cNvSpPr>
              <a:spLocks noChangeShapeType="1"/>
            </p:cNvSpPr>
            <p:nvPr/>
          </p:nvSpPr>
          <p:spPr bwMode="auto">
            <a:xfrm flipV="1">
              <a:off x="3644"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332" name="Line 10"/>
            <p:cNvSpPr>
              <a:spLocks noChangeShapeType="1"/>
            </p:cNvSpPr>
            <p:nvPr/>
          </p:nvSpPr>
          <p:spPr bwMode="auto">
            <a:xfrm flipV="1">
              <a:off x="3957"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333" name="Line 11"/>
            <p:cNvSpPr>
              <a:spLocks noChangeShapeType="1"/>
            </p:cNvSpPr>
            <p:nvPr/>
          </p:nvSpPr>
          <p:spPr bwMode="auto">
            <a:xfrm flipV="1">
              <a:off x="4271"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334" name="Line 12"/>
            <p:cNvSpPr>
              <a:spLocks noChangeShapeType="1"/>
            </p:cNvSpPr>
            <p:nvPr/>
          </p:nvSpPr>
          <p:spPr bwMode="auto">
            <a:xfrm flipV="1">
              <a:off x="4572"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335" name="Line 13"/>
            <p:cNvSpPr>
              <a:spLocks noChangeShapeType="1"/>
            </p:cNvSpPr>
            <p:nvPr/>
          </p:nvSpPr>
          <p:spPr bwMode="auto">
            <a:xfrm flipV="1">
              <a:off x="2066"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336" name="Line 14"/>
            <p:cNvSpPr>
              <a:spLocks noChangeShapeType="1"/>
            </p:cNvSpPr>
            <p:nvPr/>
          </p:nvSpPr>
          <p:spPr bwMode="auto">
            <a:xfrm flipV="1">
              <a:off x="4879"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337" name="Line 15"/>
            <p:cNvSpPr>
              <a:spLocks noChangeShapeType="1"/>
            </p:cNvSpPr>
            <p:nvPr/>
          </p:nvSpPr>
          <p:spPr bwMode="auto">
            <a:xfrm flipV="1">
              <a:off x="5184"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0183" name="Line 16"/>
          <p:cNvSpPr>
            <a:spLocks noChangeShapeType="1"/>
          </p:cNvSpPr>
          <p:nvPr/>
        </p:nvSpPr>
        <p:spPr bwMode="auto">
          <a:xfrm rot="5400000" flipV="1">
            <a:off x="3445669" y="159544"/>
            <a:ext cx="0" cy="44307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84" name="Line 17"/>
          <p:cNvSpPr>
            <a:spLocks noChangeShapeType="1"/>
          </p:cNvSpPr>
          <p:nvPr/>
        </p:nvSpPr>
        <p:spPr bwMode="auto">
          <a:xfrm rot="5400000" flipV="1">
            <a:off x="3445669" y="543719"/>
            <a:ext cx="0" cy="44307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85" name="Line 18"/>
          <p:cNvSpPr>
            <a:spLocks noChangeShapeType="1"/>
          </p:cNvSpPr>
          <p:nvPr/>
        </p:nvSpPr>
        <p:spPr bwMode="auto">
          <a:xfrm rot="5400000" flipV="1">
            <a:off x="3445669" y="931069"/>
            <a:ext cx="0" cy="44307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86" name="Line 19"/>
          <p:cNvSpPr>
            <a:spLocks noChangeShapeType="1"/>
          </p:cNvSpPr>
          <p:nvPr/>
        </p:nvSpPr>
        <p:spPr bwMode="auto">
          <a:xfrm rot="5400000" flipV="1">
            <a:off x="3445669" y="1315244"/>
            <a:ext cx="0" cy="44307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87" name="Line 20"/>
          <p:cNvSpPr>
            <a:spLocks noChangeShapeType="1"/>
          </p:cNvSpPr>
          <p:nvPr/>
        </p:nvSpPr>
        <p:spPr bwMode="auto">
          <a:xfrm rot="5400000" flipV="1">
            <a:off x="3445669" y="1702594"/>
            <a:ext cx="0" cy="44307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88" name="Line 21"/>
          <p:cNvSpPr>
            <a:spLocks noChangeShapeType="1"/>
          </p:cNvSpPr>
          <p:nvPr/>
        </p:nvSpPr>
        <p:spPr bwMode="auto">
          <a:xfrm rot="5400000" flipV="1">
            <a:off x="3445669" y="2085182"/>
            <a:ext cx="0" cy="44307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89" name="Oval 22"/>
          <p:cNvSpPr>
            <a:spLocks noChangeArrowheads="1"/>
          </p:cNvSpPr>
          <p:nvPr/>
        </p:nvSpPr>
        <p:spPr bwMode="auto">
          <a:xfrm>
            <a:off x="2112963" y="3367088"/>
            <a:ext cx="320675" cy="32385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190" name="Oval 23"/>
          <p:cNvSpPr>
            <a:spLocks noChangeArrowheads="1"/>
          </p:cNvSpPr>
          <p:nvPr/>
        </p:nvSpPr>
        <p:spPr bwMode="auto">
          <a:xfrm>
            <a:off x="2513013" y="3367088"/>
            <a:ext cx="322262" cy="32385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191" name="Oval 24"/>
          <p:cNvSpPr>
            <a:spLocks noChangeArrowheads="1"/>
          </p:cNvSpPr>
          <p:nvPr/>
        </p:nvSpPr>
        <p:spPr bwMode="auto">
          <a:xfrm>
            <a:off x="4419600" y="3359150"/>
            <a:ext cx="320675"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192" name="Oval 25"/>
          <p:cNvSpPr>
            <a:spLocks noChangeArrowheads="1"/>
          </p:cNvSpPr>
          <p:nvPr/>
        </p:nvSpPr>
        <p:spPr bwMode="auto">
          <a:xfrm>
            <a:off x="1728788" y="3365500"/>
            <a:ext cx="320675" cy="322263"/>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193" name="Oval 26"/>
          <p:cNvSpPr>
            <a:spLocks noChangeArrowheads="1"/>
          </p:cNvSpPr>
          <p:nvPr/>
        </p:nvSpPr>
        <p:spPr bwMode="auto">
          <a:xfrm>
            <a:off x="2881313" y="3367088"/>
            <a:ext cx="322262" cy="32385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194" name="Oval 27"/>
          <p:cNvSpPr>
            <a:spLocks noChangeArrowheads="1"/>
          </p:cNvSpPr>
          <p:nvPr/>
        </p:nvSpPr>
        <p:spPr bwMode="auto">
          <a:xfrm>
            <a:off x="3281363" y="3365500"/>
            <a:ext cx="322262" cy="322263"/>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195" name="Oval 28"/>
          <p:cNvSpPr>
            <a:spLocks noChangeArrowheads="1"/>
          </p:cNvSpPr>
          <p:nvPr/>
        </p:nvSpPr>
        <p:spPr bwMode="auto">
          <a:xfrm>
            <a:off x="3667125" y="3365500"/>
            <a:ext cx="322263" cy="322263"/>
          </a:xfrm>
          <a:prstGeom prst="ellipse">
            <a:avLst/>
          </a:prstGeom>
          <a:solidFill>
            <a:srgbClr val="0000FF"/>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196" name="Oval 29"/>
          <p:cNvSpPr>
            <a:spLocks noChangeArrowheads="1"/>
          </p:cNvSpPr>
          <p:nvPr/>
        </p:nvSpPr>
        <p:spPr bwMode="auto">
          <a:xfrm>
            <a:off x="4051300" y="3365500"/>
            <a:ext cx="320675" cy="322263"/>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197" name="Oval 30"/>
          <p:cNvSpPr>
            <a:spLocks noChangeArrowheads="1"/>
          </p:cNvSpPr>
          <p:nvPr/>
        </p:nvSpPr>
        <p:spPr bwMode="auto">
          <a:xfrm>
            <a:off x="2114550" y="2986088"/>
            <a:ext cx="320675"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198" name="Oval 31"/>
          <p:cNvSpPr>
            <a:spLocks noChangeArrowheads="1"/>
          </p:cNvSpPr>
          <p:nvPr/>
        </p:nvSpPr>
        <p:spPr bwMode="auto">
          <a:xfrm>
            <a:off x="2514600" y="2986088"/>
            <a:ext cx="322263"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199" name="Oval 32"/>
          <p:cNvSpPr>
            <a:spLocks noChangeArrowheads="1"/>
          </p:cNvSpPr>
          <p:nvPr/>
        </p:nvSpPr>
        <p:spPr bwMode="auto">
          <a:xfrm>
            <a:off x="4422775" y="2974975"/>
            <a:ext cx="319088" cy="323850"/>
          </a:xfrm>
          <a:prstGeom prst="ellipse">
            <a:avLst/>
          </a:prstGeom>
          <a:solidFill>
            <a:srgbClr val="0000FF"/>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00" name="Oval 33"/>
          <p:cNvSpPr>
            <a:spLocks noChangeArrowheads="1"/>
          </p:cNvSpPr>
          <p:nvPr/>
        </p:nvSpPr>
        <p:spPr bwMode="auto">
          <a:xfrm>
            <a:off x="1730375" y="2982913"/>
            <a:ext cx="320675" cy="3222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01" name="Oval 34"/>
          <p:cNvSpPr>
            <a:spLocks noChangeArrowheads="1"/>
          </p:cNvSpPr>
          <p:nvPr/>
        </p:nvSpPr>
        <p:spPr bwMode="auto">
          <a:xfrm>
            <a:off x="2882900" y="2986088"/>
            <a:ext cx="322263"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02" name="Oval 35"/>
          <p:cNvSpPr>
            <a:spLocks noChangeArrowheads="1"/>
          </p:cNvSpPr>
          <p:nvPr/>
        </p:nvSpPr>
        <p:spPr bwMode="auto">
          <a:xfrm>
            <a:off x="3284538" y="2982913"/>
            <a:ext cx="319087" cy="3222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03" name="Oval 36"/>
          <p:cNvSpPr>
            <a:spLocks noChangeArrowheads="1"/>
          </p:cNvSpPr>
          <p:nvPr/>
        </p:nvSpPr>
        <p:spPr bwMode="auto">
          <a:xfrm>
            <a:off x="3667125" y="2982913"/>
            <a:ext cx="322263" cy="3222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04" name="Oval 37"/>
          <p:cNvSpPr>
            <a:spLocks noChangeArrowheads="1"/>
          </p:cNvSpPr>
          <p:nvPr/>
        </p:nvSpPr>
        <p:spPr bwMode="auto">
          <a:xfrm>
            <a:off x="4052888" y="2982913"/>
            <a:ext cx="322262" cy="322262"/>
          </a:xfrm>
          <a:prstGeom prst="ellipse">
            <a:avLst/>
          </a:prstGeom>
          <a:solidFill>
            <a:srgbClr val="0000FF"/>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05" name="Oval 38"/>
          <p:cNvSpPr>
            <a:spLocks noChangeArrowheads="1"/>
          </p:cNvSpPr>
          <p:nvPr/>
        </p:nvSpPr>
        <p:spPr bwMode="auto">
          <a:xfrm>
            <a:off x="2112963" y="2603500"/>
            <a:ext cx="320675"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06" name="Oval 39"/>
          <p:cNvSpPr>
            <a:spLocks noChangeArrowheads="1"/>
          </p:cNvSpPr>
          <p:nvPr/>
        </p:nvSpPr>
        <p:spPr bwMode="auto">
          <a:xfrm>
            <a:off x="2513013" y="2603500"/>
            <a:ext cx="322262"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07" name="Oval 40"/>
          <p:cNvSpPr>
            <a:spLocks noChangeArrowheads="1"/>
          </p:cNvSpPr>
          <p:nvPr/>
        </p:nvSpPr>
        <p:spPr bwMode="auto">
          <a:xfrm>
            <a:off x="4419600" y="2592388"/>
            <a:ext cx="320675" cy="3222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08" name="Oval 41"/>
          <p:cNvSpPr>
            <a:spLocks noChangeArrowheads="1"/>
          </p:cNvSpPr>
          <p:nvPr/>
        </p:nvSpPr>
        <p:spPr bwMode="auto">
          <a:xfrm>
            <a:off x="1728788" y="2600325"/>
            <a:ext cx="320675" cy="322263"/>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09" name="Oval 42"/>
          <p:cNvSpPr>
            <a:spLocks noChangeArrowheads="1"/>
          </p:cNvSpPr>
          <p:nvPr/>
        </p:nvSpPr>
        <p:spPr bwMode="auto">
          <a:xfrm>
            <a:off x="2881313" y="2603500"/>
            <a:ext cx="322262"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10" name="Oval 43"/>
          <p:cNvSpPr>
            <a:spLocks noChangeArrowheads="1"/>
          </p:cNvSpPr>
          <p:nvPr/>
        </p:nvSpPr>
        <p:spPr bwMode="auto">
          <a:xfrm>
            <a:off x="3281363" y="2600325"/>
            <a:ext cx="322262" cy="322263"/>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11" name="Oval 44"/>
          <p:cNvSpPr>
            <a:spLocks noChangeArrowheads="1"/>
          </p:cNvSpPr>
          <p:nvPr/>
        </p:nvSpPr>
        <p:spPr bwMode="auto">
          <a:xfrm>
            <a:off x="3667125" y="2600325"/>
            <a:ext cx="322263" cy="322263"/>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12" name="Oval 45"/>
          <p:cNvSpPr>
            <a:spLocks noChangeArrowheads="1"/>
          </p:cNvSpPr>
          <p:nvPr/>
        </p:nvSpPr>
        <p:spPr bwMode="auto">
          <a:xfrm>
            <a:off x="4051300" y="2600325"/>
            <a:ext cx="320675" cy="322263"/>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13" name="Oval 46"/>
          <p:cNvSpPr>
            <a:spLocks noChangeArrowheads="1"/>
          </p:cNvSpPr>
          <p:nvPr/>
        </p:nvSpPr>
        <p:spPr bwMode="auto">
          <a:xfrm>
            <a:off x="2114550" y="2219325"/>
            <a:ext cx="320675"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14" name="Oval 47"/>
          <p:cNvSpPr>
            <a:spLocks noChangeArrowheads="1"/>
          </p:cNvSpPr>
          <p:nvPr/>
        </p:nvSpPr>
        <p:spPr bwMode="auto">
          <a:xfrm>
            <a:off x="2514600" y="2219325"/>
            <a:ext cx="322263"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15" name="Oval 48"/>
          <p:cNvSpPr>
            <a:spLocks noChangeArrowheads="1"/>
          </p:cNvSpPr>
          <p:nvPr/>
        </p:nvSpPr>
        <p:spPr bwMode="auto">
          <a:xfrm>
            <a:off x="4422775" y="2209800"/>
            <a:ext cx="319088" cy="322263"/>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16" name="Oval 49"/>
          <p:cNvSpPr>
            <a:spLocks noChangeArrowheads="1"/>
          </p:cNvSpPr>
          <p:nvPr/>
        </p:nvSpPr>
        <p:spPr bwMode="auto">
          <a:xfrm>
            <a:off x="1730375" y="2217738"/>
            <a:ext cx="320675"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17" name="Oval 50"/>
          <p:cNvSpPr>
            <a:spLocks noChangeArrowheads="1"/>
          </p:cNvSpPr>
          <p:nvPr/>
        </p:nvSpPr>
        <p:spPr bwMode="auto">
          <a:xfrm>
            <a:off x="2882900" y="2219325"/>
            <a:ext cx="322263"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18" name="Oval 51"/>
          <p:cNvSpPr>
            <a:spLocks noChangeArrowheads="1"/>
          </p:cNvSpPr>
          <p:nvPr/>
        </p:nvSpPr>
        <p:spPr bwMode="auto">
          <a:xfrm>
            <a:off x="3284538" y="2217738"/>
            <a:ext cx="319087"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19" name="Oval 52"/>
          <p:cNvSpPr>
            <a:spLocks noChangeArrowheads="1"/>
          </p:cNvSpPr>
          <p:nvPr/>
        </p:nvSpPr>
        <p:spPr bwMode="auto">
          <a:xfrm>
            <a:off x="3667125" y="2217738"/>
            <a:ext cx="322263"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20" name="Oval 53"/>
          <p:cNvSpPr>
            <a:spLocks noChangeArrowheads="1"/>
          </p:cNvSpPr>
          <p:nvPr/>
        </p:nvSpPr>
        <p:spPr bwMode="auto">
          <a:xfrm>
            <a:off x="4052888" y="2217738"/>
            <a:ext cx="322262"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21" name="Oval 54"/>
          <p:cNvSpPr>
            <a:spLocks noChangeArrowheads="1"/>
          </p:cNvSpPr>
          <p:nvPr/>
        </p:nvSpPr>
        <p:spPr bwMode="auto">
          <a:xfrm>
            <a:off x="2112963" y="4143375"/>
            <a:ext cx="320675" cy="322263"/>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22" name="Oval 55"/>
          <p:cNvSpPr>
            <a:spLocks noChangeArrowheads="1"/>
          </p:cNvSpPr>
          <p:nvPr/>
        </p:nvSpPr>
        <p:spPr bwMode="auto">
          <a:xfrm>
            <a:off x="2513013" y="4143375"/>
            <a:ext cx="322262" cy="322263"/>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23" name="Oval 56"/>
          <p:cNvSpPr>
            <a:spLocks noChangeArrowheads="1"/>
          </p:cNvSpPr>
          <p:nvPr/>
        </p:nvSpPr>
        <p:spPr bwMode="auto">
          <a:xfrm>
            <a:off x="4419600" y="4132263"/>
            <a:ext cx="320675" cy="32385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24" name="Oval 57"/>
          <p:cNvSpPr>
            <a:spLocks noChangeArrowheads="1"/>
          </p:cNvSpPr>
          <p:nvPr/>
        </p:nvSpPr>
        <p:spPr bwMode="auto">
          <a:xfrm>
            <a:off x="1728788" y="4141788"/>
            <a:ext cx="320675" cy="3222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25" name="Oval 58"/>
          <p:cNvSpPr>
            <a:spLocks noChangeArrowheads="1"/>
          </p:cNvSpPr>
          <p:nvPr/>
        </p:nvSpPr>
        <p:spPr bwMode="auto">
          <a:xfrm>
            <a:off x="2881313" y="4143375"/>
            <a:ext cx="322262" cy="322263"/>
          </a:xfrm>
          <a:prstGeom prst="ellipse">
            <a:avLst/>
          </a:prstGeom>
          <a:solidFill>
            <a:srgbClr val="0000FF"/>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26" name="Oval 59"/>
          <p:cNvSpPr>
            <a:spLocks noChangeArrowheads="1"/>
          </p:cNvSpPr>
          <p:nvPr/>
        </p:nvSpPr>
        <p:spPr bwMode="auto">
          <a:xfrm>
            <a:off x="3281363" y="4141788"/>
            <a:ext cx="322262" cy="3222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27" name="Oval 60"/>
          <p:cNvSpPr>
            <a:spLocks noChangeArrowheads="1"/>
          </p:cNvSpPr>
          <p:nvPr/>
        </p:nvSpPr>
        <p:spPr bwMode="auto">
          <a:xfrm>
            <a:off x="3667125" y="4141788"/>
            <a:ext cx="322263" cy="3222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28" name="Oval 61"/>
          <p:cNvSpPr>
            <a:spLocks noChangeArrowheads="1"/>
          </p:cNvSpPr>
          <p:nvPr/>
        </p:nvSpPr>
        <p:spPr bwMode="auto">
          <a:xfrm>
            <a:off x="4051300" y="4141788"/>
            <a:ext cx="320675" cy="3222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29" name="Oval 62"/>
          <p:cNvSpPr>
            <a:spLocks noChangeArrowheads="1"/>
          </p:cNvSpPr>
          <p:nvPr/>
        </p:nvSpPr>
        <p:spPr bwMode="auto">
          <a:xfrm>
            <a:off x="2112963" y="3760788"/>
            <a:ext cx="320675" cy="3222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30" name="Oval 63"/>
          <p:cNvSpPr>
            <a:spLocks noChangeArrowheads="1"/>
          </p:cNvSpPr>
          <p:nvPr/>
        </p:nvSpPr>
        <p:spPr bwMode="auto">
          <a:xfrm>
            <a:off x="2513013" y="3760788"/>
            <a:ext cx="322262" cy="3222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31" name="Oval 64"/>
          <p:cNvSpPr>
            <a:spLocks noChangeArrowheads="1"/>
          </p:cNvSpPr>
          <p:nvPr/>
        </p:nvSpPr>
        <p:spPr bwMode="auto">
          <a:xfrm>
            <a:off x="4419600" y="3751263"/>
            <a:ext cx="320675" cy="3222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32" name="Oval 65"/>
          <p:cNvSpPr>
            <a:spLocks noChangeArrowheads="1"/>
          </p:cNvSpPr>
          <p:nvPr/>
        </p:nvSpPr>
        <p:spPr bwMode="auto">
          <a:xfrm>
            <a:off x="1728788" y="3760788"/>
            <a:ext cx="320675" cy="319087"/>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33" name="Oval 66"/>
          <p:cNvSpPr>
            <a:spLocks noChangeArrowheads="1"/>
          </p:cNvSpPr>
          <p:nvPr/>
        </p:nvSpPr>
        <p:spPr bwMode="auto">
          <a:xfrm>
            <a:off x="2881313" y="3760788"/>
            <a:ext cx="322262" cy="3222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34" name="Oval 67"/>
          <p:cNvSpPr>
            <a:spLocks noChangeArrowheads="1"/>
          </p:cNvSpPr>
          <p:nvPr/>
        </p:nvSpPr>
        <p:spPr bwMode="auto">
          <a:xfrm>
            <a:off x="3281363" y="3760788"/>
            <a:ext cx="322262" cy="319087"/>
          </a:xfrm>
          <a:prstGeom prst="ellipse">
            <a:avLst/>
          </a:prstGeom>
          <a:solidFill>
            <a:srgbClr val="0000FF"/>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35" name="Oval 68"/>
          <p:cNvSpPr>
            <a:spLocks noChangeArrowheads="1"/>
          </p:cNvSpPr>
          <p:nvPr/>
        </p:nvSpPr>
        <p:spPr bwMode="auto">
          <a:xfrm>
            <a:off x="3667125" y="3760788"/>
            <a:ext cx="322263" cy="319087"/>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36" name="Oval 69"/>
          <p:cNvSpPr>
            <a:spLocks noChangeArrowheads="1"/>
          </p:cNvSpPr>
          <p:nvPr/>
        </p:nvSpPr>
        <p:spPr bwMode="auto">
          <a:xfrm>
            <a:off x="4051300" y="3760788"/>
            <a:ext cx="320675" cy="319087"/>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37" name="Oval 70"/>
          <p:cNvSpPr>
            <a:spLocks noChangeArrowheads="1"/>
          </p:cNvSpPr>
          <p:nvPr/>
        </p:nvSpPr>
        <p:spPr bwMode="auto">
          <a:xfrm>
            <a:off x="1349375" y="3355975"/>
            <a:ext cx="319088"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38" name="Oval 71"/>
          <p:cNvSpPr>
            <a:spLocks noChangeArrowheads="1"/>
          </p:cNvSpPr>
          <p:nvPr/>
        </p:nvSpPr>
        <p:spPr bwMode="auto">
          <a:xfrm>
            <a:off x="1349375" y="2973388"/>
            <a:ext cx="322263"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39" name="Oval 72"/>
          <p:cNvSpPr>
            <a:spLocks noChangeArrowheads="1"/>
          </p:cNvSpPr>
          <p:nvPr/>
        </p:nvSpPr>
        <p:spPr bwMode="auto">
          <a:xfrm>
            <a:off x="1349375" y="2589213"/>
            <a:ext cx="319088" cy="3222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40" name="Oval 73"/>
          <p:cNvSpPr>
            <a:spLocks noChangeArrowheads="1"/>
          </p:cNvSpPr>
          <p:nvPr/>
        </p:nvSpPr>
        <p:spPr bwMode="auto">
          <a:xfrm>
            <a:off x="1349375" y="2206625"/>
            <a:ext cx="322263" cy="322263"/>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41" name="Oval 74"/>
          <p:cNvSpPr>
            <a:spLocks noChangeArrowheads="1"/>
          </p:cNvSpPr>
          <p:nvPr/>
        </p:nvSpPr>
        <p:spPr bwMode="auto">
          <a:xfrm>
            <a:off x="1349375" y="4130675"/>
            <a:ext cx="319088"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42" name="Oval 75"/>
          <p:cNvSpPr>
            <a:spLocks noChangeArrowheads="1"/>
          </p:cNvSpPr>
          <p:nvPr/>
        </p:nvSpPr>
        <p:spPr bwMode="auto">
          <a:xfrm>
            <a:off x="1349375" y="3748088"/>
            <a:ext cx="319088" cy="3222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43" name="Oval 76"/>
          <p:cNvSpPr>
            <a:spLocks noChangeArrowheads="1"/>
          </p:cNvSpPr>
          <p:nvPr/>
        </p:nvSpPr>
        <p:spPr bwMode="auto">
          <a:xfrm>
            <a:off x="4797425" y="3368675"/>
            <a:ext cx="319088" cy="32385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44" name="Oval 77"/>
          <p:cNvSpPr>
            <a:spLocks noChangeArrowheads="1"/>
          </p:cNvSpPr>
          <p:nvPr/>
        </p:nvSpPr>
        <p:spPr bwMode="auto">
          <a:xfrm>
            <a:off x="4797425" y="2987675"/>
            <a:ext cx="319088"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45" name="Oval 78"/>
          <p:cNvSpPr>
            <a:spLocks noChangeArrowheads="1"/>
          </p:cNvSpPr>
          <p:nvPr/>
        </p:nvSpPr>
        <p:spPr bwMode="auto">
          <a:xfrm>
            <a:off x="4797425" y="2603500"/>
            <a:ext cx="319088" cy="322263"/>
          </a:xfrm>
          <a:prstGeom prst="ellipse">
            <a:avLst/>
          </a:prstGeom>
          <a:solidFill>
            <a:srgbClr val="0000FF"/>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46" name="Oval 79"/>
          <p:cNvSpPr>
            <a:spLocks noChangeArrowheads="1"/>
          </p:cNvSpPr>
          <p:nvPr/>
        </p:nvSpPr>
        <p:spPr bwMode="auto">
          <a:xfrm>
            <a:off x="4797425" y="2220913"/>
            <a:ext cx="319088" cy="3222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47" name="Oval 80"/>
          <p:cNvSpPr>
            <a:spLocks noChangeArrowheads="1"/>
          </p:cNvSpPr>
          <p:nvPr/>
        </p:nvSpPr>
        <p:spPr bwMode="auto">
          <a:xfrm>
            <a:off x="4797425" y="4146550"/>
            <a:ext cx="319088" cy="31908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48" name="Oval 81"/>
          <p:cNvSpPr>
            <a:spLocks noChangeArrowheads="1"/>
          </p:cNvSpPr>
          <p:nvPr/>
        </p:nvSpPr>
        <p:spPr bwMode="auto">
          <a:xfrm>
            <a:off x="4797425" y="3762375"/>
            <a:ext cx="319088" cy="322263"/>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49" name="Oval 82"/>
          <p:cNvSpPr>
            <a:spLocks noChangeArrowheads="1"/>
          </p:cNvSpPr>
          <p:nvPr/>
        </p:nvSpPr>
        <p:spPr bwMode="auto">
          <a:xfrm>
            <a:off x="5168900" y="3376613"/>
            <a:ext cx="322263"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50" name="Oval 83"/>
          <p:cNvSpPr>
            <a:spLocks noChangeArrowheads="1"/>
          </p:cNvSpPr>
          <p:nvPr/>
        </p:nvSpPr>
        <p:spPr bwMode="auto">
          <a:xfrm>
            <a:off x="5170488" y="2992438"/>
            <a:ext cx="322262" cy="32385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51" name="Oval 84"/>
          <p:cNvSpPr>
            <a:spLocks noChangeArrowheads="1"/>
          </p:cNvSpPr>
          <p:nvPr/>
        </p:nvSpPr>
        <p:spPr bwMode="auto">
          <a:xfrm>
            <a:off x="5168900" y="2609850"/>
            <a:ext cx="322263" cy="32385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52" name="Oval 85"/>
          <p:cNvSpPr>
            <a:spLocks noChangeArrowheads="1"/>
          </p:cNvSpPr>
          <p:nvPr/>
        </p:nvSpPr>
        <p:spPr bwMode="auto">
          <a:xfrm>
            <a:off x="5170488" y="2227263"/>
            <a:ext cx="322262" cy="322262"/>
          </a:xfrm>
          <a:prstGeom prst="ellipse">
            <a:avLst/>
          </a:prstGeom>
          <a:solidFill>
            <a:srgbClr val="000080"/>
          </a:solidFill>
          <a:ln w="381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53" name="Oval 86"/>
          <p:cNvSpPr>
            <a:spLocks noChangeArrowheads="1"/>
          </p:cNvSpPr>
          <p:nvPr/>
        </p:nvSpPr>
        <p:spPr bwMode="auto">
          <a:xfrm>
            <a:off x="5168900" y="4152900"/>
            <a:ext cx="322263"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54" name="Oval 87"/>
          <p:cNvSpPr>
            <a:spLocks noChangeArrowheads="1"/>
          </p:cNvSpPr>
          <p:nvPr/>
        </p:nvSpPr>
        <p:spPr bwMode="auto">
          <a:xfrm>
            <a:off x="5168900" y="3768725"/>
            <a:ext cx="322263" cy="322263"/>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55" name="Line 88"/>
          <p:cNvSpPr>
            <a:spLocks noChangeShapeType="1"/>
          </p:cNvSpPr>
          <p:nvPr/>
        </p:nvSpPr>
        <p:spPr bwMode="auto">
          <a:xfrm rot="5400000" flipV="1">
            <a:off x="3432969" y="2474119"/>
            <a:ext cx="0" cy="44307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56" name="Line 89"/>
          <p:cNvSpPr>
            <a:spLocks noChangeShapeType="1"/>
          </p:cNvSpPr>
          <p:nvPr/>
        </p:nvSpPr>
        <p:spPr bwMode="auto">
          <a:xfrm rot="5400000" flipV="1">
            <a:off x="3432969" y="2863057"/>
            <a:ext cx="0" cy="44307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57" name="Line 90"/>
          <p:cNvSpPr>
            <a:spLocks noChangeShapeType="1"/>
          </p:cNvSpPr>
          <p:nvPr/>
        </p:nvSpPr>
        <p:spPr bwMode="auto">
          <a:xfrm rot="5400000" flipV="1">
            <a:off x="3432969" y="3244057"/>
            <a:ext cx="0" cy="44307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58" name="Oval 91"/>
          <p:cNvSpPr>
            <a:spLocks noChangeArrowheads="1"/>
          </p:cNvSpPr>
          <p:nvPr/>
        </p:nvSpPr>
        <p:spPr bwMode="auto">
          <a:xfrm>
            <a:off x="2112963" y="4529138"/>
            <a:ext cx="320675" cy="320675"/>
          </a:xfrm>
          <a:prstGeom prst="ellipse">
            <a:avLst/>
          </a:prstGeom>
          <a:solidFill>
            <a:srgbClr val="0000FF"/>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59" name="Oval 92"/>
          <p:cNvSpPr>
            <a:spLocks noChangeArrowheads="1"/>
          </p:cNvSpPr>
          <p:nvPr/>
        </p:nvSpPr>
        <p:spPr bwMode="auto">
          <a:xfrm>
            <a:off x="2513013" y="4529138"/>
            <a:ext cx="322262" cy="320675"/>
          </a:xfrm>
          <a:prstGeom prst="ellipse">
            <a:avLst/>
          </a:prstGeom>
          <a:solidFill>
            <a:srgbClr val="0000FF"/>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60" name="Oval 93"/>
          <p:cNvSpPr>
            <a:spLocks noChangeArrowheads="1"/>
          </p:cNvSpPr>
          <p:nvPr/>
        </p:nvSpPr>
        <p:spPr bwMode="auto">
          <a:xfrm>
            <a:off x="4419600" y="4519613"/>
            <a:ext cx="320675" cy="3222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61" name="Oval 94"/>
          <p:cNvSpPr>
            <a:spLocks noChangeArrowheads="1"/>
          </p:cNvSpPr>
          <p:nvPr/>
        </p:nvSpPr>
        <p:spPr bwMode="auto">
          <a:xfrm>
            <a:off x="1728788" y="4524375"/>
            <a:ext cx="320675" cy="32385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62" name="Oval 95"/>
          <p:cNvSpPr>
            <a:spLocks noChangeArrowheads="1"/>
          </p:cNvSpPr>
          <p:nvPr/>
        </p:nvSpPr>
        <p:spPr bwMode="auto">
          <a:xfrm>
            <a:off x="2881313" y="4529138"/>
            <a:ext cx="322262"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63" name="Oval 96"/>
          <p:cNvSpPr>
            <a:spLocks noChangeArrowheads="1"/>
          </p:cNvSpPr>
          <p:nvPr/>
        </p:nvSpPr>
        <p:spPr bwMode="auto">
          <a:xfrm>
            <a:off x="3281363" y="4524375"/>
            <a:ext cx="322262" cy="32385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64" name="Oval 97"/>
          <p:cNvSpPr>
            <a:spLocks noChangeArrowheads="1"/>
          </p:cNvSpPr>
          <p:nvPr/>
        </p:nvSpPr>
        <p:spPr bwMode="auto">
          <a:xfrm>
            <a:off x="3667125" y="4524375"/>
            <a:ext cx="322263" cy="32385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65" name="Oval 98"/>
          <p:cNvSpPr>
            <a:spLocks noChangeArrowheads="1"/>
          </p:cNvSpPr>
          <p:nvPr/>
        </p:nvSpPr>
        <p:spPr bwMode="auto">
          <a:xfrm>
            <a:off x="4051300" y="4524375"/>
            <a:ext cx="320675" cy="32385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66" name="Oval 99"/>
          <p:cNvSpPr>
            <a:spLocks noChangeArrowheads="1"/>
          </p:cNvSpPr>
          <p:nvPr/>
        </p:nvSpPr>
        <p:spPr bwMode="auto">
          <a:xfrm>
            <a:off x="2112963" y="5303838"/>
            <a:ext cx="320675"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67" name="Oval 100"/>
          <p:cNvSpPr>
            <a:spLocks noChangeArrowheads="1"/>
          </p:cNvSpPr>
          <p:nvPr/>
        </p:nvSpPr>
        <p:spPr bwMode="auto">
          <a:xfrm>
            <a:off x="2513013" y="5303838"/>
            <a:ext cx="322262"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68" name="Oval 101"/>
          <p:cNvSpPr>
            <a:spLocks noChangeArrowheads="1"/>
          </p:cNvSpPr>
          <p:nvPr/>
        </p:nvSpPr>
        <p:spPr bwMode="auto">
          <a:xfrm>
            <a:off x="4419600" y="5292725"/>
            <a:ext cx="320675" cy="32385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69" name="Oval 102"/>
          <p:cNvSpPr>
            <a:spLocks noChangeArrowheads="1"/>
          </p:cNvSpPr>
          <p:nvPr/>
        </p:nvSpPr>
        <p:spPr bwMode="auto">
          <a:xfrm>
            <a:off x="1728788" y="5302250"/>
            <a:ext cx="320675"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70" name="Oval 103"/>
          <p:cNvSpPr>
            <a:spLocks noChangeArrowheads="1"/>
          </p:cNvSpPr>
          <p:nvPr/>
        </p:nvSpPr>
        <p:spPr bwMode="auto">
          <a:xfrm>
            <a:off x="2881313" y="5303838"/>
            <a:ext cx="322262"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71" name="Oval 104"/>
          <p:cNvSpPr>
            <a:spLocks noChangeArrowheads="1"/>
          </p:cNvSpPr>
          <p:nvPr/>
        </p:nvSpPr>
        <p:spPr bwMode="auto">
          <a:xfrm>
            <a:off x="3281363" y="5302250"/>
            <a:ext cx="322262"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72" name="Oval 105"/>
          <p:cNvSpPr>
            <a:spLocks noChangeArrowheads="1"/>
          </p:cNvSpPr>
          <p:nvPr/>
        </p:nvSpPr>
        <p:spPr bwMode="auto">
          <a:xfrm>
            <a:off x="3667125" y="5302250"/>
            <a:ext cx="322263"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73" name="Oval 106"/>
          <p:cNvSpPr>
            <a:spLocks noChangeArrowheads="1"/>
          </p:cNvSpPr>
          <p:nvPr/>
        </p:nvSpPr>
        <p:spPr bwMode="auto">
          <a:xfrm>
            <a:off x="4051300" y="5302250"/>
            <a:ext cx="320675"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74" name="Oval 107"/>
          <p:cNvSpPr>
            <a:spLocks noChangeArrowheads="1"/>
          </p:cNvSpPr>
          <p:nvPr/>
        </p:nvSpPr>
        <p:spPr bwMode="auto">
          <a:xfrm>
            <a:off x="2112963" y="4921250"/>
            <a:ext cx="320675"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75" name="Oval 108"/>
          <p:cNvSpPr>
            <a:spLocks noChangeArrowheads="1"/>
          </p:cNvSpPr>
          <p:nvPr/>
        </p:nvSpPr>
        <p:spPr bwMode="auto">
          <a:xfrm>
            <a:off x="2513013" y="4921250"/>
            <a:ext cx="322262"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76" name="Oval 109"/>
          <p:cNvSpPr>
            <a:spLocks noChangeArrowheads="1"/>
          </p:cNvSpPr>
          <p:nvPr/>
        </p:nvSpPr>
        <p:spPr bwMode="auto">
          <a:xfrm>
            <a:off x="4419600" y="4910138"/>
            <a:ext cx="320675" cy="3222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77" name="Oval 110"/>
          <p:cNvSpPr>
            <a:spLocks noChangeArrowheads="1"/>
          </p:cNvSpPr>
          <p:nvPr/>
        </p:nvSpPr>
        <p:spPr bwMode="auto">
          <a:xfrm>
            <a:off x="1728788" y="4919663"/>
            <a:ext cx="320675" cy="320675"/>
          </a:xfrm>
          <a:prstGeom prst="ellipse">
            <a:avLst/>
          </a:prstGeom>
          <a:solidFill>
            <a:srgbClr val="0000FF"/>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78" name="Oval 111"/>
          <p:cNvSpPr>
            <a:spLocks noChangeArrowheads="1"/>
          </p:cNvSpPr>
          <p:nvPr/>
        </p:nvSpPr>
        <p:spPr bwMode="auto">
          <a:xfrm>
            <a:off x="2881313" y="4921250"/>
            <a:ext cx="322262"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79" name="Oval 112"/>
          <p:cNvSpPr>
            <a:spLocks noChangeArrowheads="1"/>
          </p:cNvSpPr>
          <p:nvPr/>
        </p:nvSpPr>
        <p:spPr bwMode="auto">
          <a:xfrm>
            <a:off x="3281363" y="4919663"/>
            <a:ext cx="322262"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80" name="Oval 113"/>
          <p:cNvSpPr>
            <a:spLocks noChangeArrowheads="1"/>
          </p:cNvSpPr>
          <p:nvPr/>
        </p:nvSpPr>
        <p:spPr bwMode="auto">
          <a:xfrm>
            <a:off x="3667125" y="4919663"/>
            <a:ext cx="322263"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81" name="Oval 114"/>
          <p:cNvSpPr>
            <a:spLocks noChangeArrowheads="1"/>
          </p:cNvSpPr>
          <p:nvPr/>
        </p:nvSpPr>
        <p:spPr bwMode="auto">
          <a:xfrm>
            <a:off x="4051300" y="4919663"/>
            <a:ext cx="320675"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82" name="Oval 115"/>
          <p:cNvSpPr>
            <a:spLocks noChangeArrowheads="1"/>
          </p:cNvSpPr>
          <p:nvPr/>
        </p:nvSpPr>
        <p:spPr bwMode="auto">
          <a:xfrm>
            <a:off x="1349375" y="4514850"/>
            <a:ext cx="319088" cy="322263"/>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83" name="Oval 116"/>
          <p:cNvSpPr>
            <a:spLocks noChangeArrowheads="1"/>
          </p:cNvSpPr>
          <p:nvPr/>
        </p:nvSpPr>
        <p:spPr bwMode="auto">
          <a:xfrm>
            <a:off x="1349375" y="5289550"/>
            <a:ext cx="319088" cy="323850"/>
          </a:xfrm>
          <a:prstGeom prst="ellipse">
            <a:avLst/>
          </a:prstGeom>
          <a:solidFill>
            <a:srgbClr val="000080"/>
          </a:solidFill>
          <a:ln w="381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84" name="Oval 117"/>
          <p:cNvSpPr>
            <a:spLocks noChangeArrowheads="1"/>
          </p:cNvSpPr>
          <p:nvPr/>
        </p:nvSpPr>
        <p:spPr bwMode="auto">
          <a:xfrm>
            <a:off x="1349375" y="4906963"/>
            <a:ext cx="319088" cy="3222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85" name="Oval 118"/>
          <p:cNvSpPr>
            <a:spLocks noChangeArrowheads="1"/>
          </p:cNvSpPr>
          <p:nvPr/>
        </p:nvSpPr>
        <p:spPr bwMode="auto">
          <a:xfrm>
            <a:off x="4797425" y="4529138"/>
            <a:ext cx="319088" cy="32385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86" name="Oval 119"/>
          <p:cNvSpPr>
            <a:spLocks noChangeArrowheads="1"/>
          </p:cNvSpPr>
          <p:nvPr/>
        </p:nvSpPr>
        <p:spPr bwMode="auto">
          <a:xfrm>
            <a:off x="4797425" y="5305425"/>
            <a:ext cx="319088" cy="320675"/>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87" name="Oval 120"/>
          <p:cNvSpPr>
            <a:spLocks noChangeArrowheads="1"/>
          </p:cNvSpPr>
          <p:nvPr/>
        </p:nvSpPr>
        <p:spPr bwMode="auto">
          <a:xfrm>
            <a:off x="4797425" y="4921250"/>
            <a:ext cx="319088" cy="32385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88" name="Oval 121"/>
          <p:cNvSpPr>
            <a:spLocks noChangeArrowheads="1"/>
          </p:cNvSpPr>
          <p:nvPr/>
        </p:nvSpPr>
        <p:spPr bwMode="auto">
          <a:xfrm>
            <a:off x="5168900" y="4535488"/>
            <a:ext cx="322263" cy="3222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89" name="Oval 122"/>
          <p:cNvSpPr>
            <a:spLocks noChangeArrowheads="1"/>
          </p:cNvSpPr>
          <p:nvPr/>
        </p:nvSpPr>
        <p:spPr bwMode="auto">
          <a:xfrm>
            <a:off x="5168900" y="5311775"/>
            <a:ext cx="322263" cy="322263"/>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90" name="Oval 123"/>
          <p:cNvSpPr>
            <a:spLocks noChangeArrowheads="1"/>
          </p:cNvSpPr>
          <p:nvPr/>
        </p:nvSpPr>
        <p:spPr bwMode="auto">
          <a:xfrm>
            <a:off x="5168900" y="4927600"/>
            <a:ext cx="322263" cy="32385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50291" name="Text Box 124"/>
          <p:cNvSpPr txBox="1">
            <a:spLocks noChangeArrowheads="1"/>
          </p:cNvSpPr>
          <p:nvPr/>
        </p:nvSpPr>
        <p:spPr bwMode="auto">
          <a:xfrm>
            <a:off x="838200" y="2619375"/>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sz="1800">
                <a:latin typeface="Arial" panose="020B0604020202020204" pitchFamily="34" charset="0"/>
              </a:rPr>
              <a:t>17</a:t>
            </a:r>
            <a:endParaRPr lang="en-US" altLang="en-US" sz="1800">
              <a:latin typeface="Arial" panose="020B0604020202020204" pitchFamily="34" charset="0"/>
            </a:endParaRPr>
          </a:p>
        </p:txBody>
      </p:sp>
      <p:sp>
        <p:nvSpPr>
          <p:cNvPr id="50292" name="Text Box 125"/>
          <p:cNvSpPr txBox="1">
            <a:spLocks noChangeArrowheads="1"/>
          </p:cNvSpPr>
          <p:nvPr/>
        </p:nvSpPr>
        <p:spPr bwMode="auto">
          <a:xfrm>
            <a:off x="838200" y="300513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sz="1800">
                <a:latin typeface="Arial" panose="020B0604020202020204" pitchFamily="34" charset="0"/>
              </a:rPr>
              <a:t>16</a:t>
            </a:r>
            <a:endParaRPr lang="en-US" altLang="en-US" sz="1800">
              <a:latin typeface="Arial" panose="020B0604020202020204" pitchFamily="34" charset="0"/>
            </a:endParaRPr>
          </a:p>
        </p:txBody>
      </p:sp>
      <p:sp>
        <p:nvSpPr>
          <p:cNvPr id="50293" name="Text Box 126"/>
          <p:cNvSpPr txBox="1">
            <a:spLocks noChangeArrowheads="1"/>
          </p:cNvSpPr>
          <p:nvPr/>
        </p:nvSpPr>
        <p:spPr bwMode="auto">
          <a:xfrm>
            <a:off x="838200" y="33909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sz="1800">
                <a:latin typeface="Arial" panose="020B0604020202020204" pitchFamily="34" charset="0"/>
              </a:rPr>
              <a:t>15</a:t>
            </a:r>
            <a:endParaRPr lang="en-US" altLang="en-US" sz="1800">
              <a:latin typeface="Arial" panose="020B0604020202020204" pitchFamily="34" charset="0"/>
            </a:endParaRPr>
          </a:p>
        </p:txBody>
      </p:sp>
      <p:sp>
        <p:nvSpPr>
          <p:cNvPr id="50294" name="Text Box 127"/>
          <p:cNvSpPr txBox="1">
            <a:spLocks noChangeArrowheads="1"/>
          </p:cNvSpPr>
          <p:nvPr/>
        </p:nvSpPr>
        <p:spPr bwMode="auto">
          <a:xfrm>
            <a:off x="838200" y="3775075"/>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sz="1800">
                <a:latin typeface="Arial" panose="020B0604020202020204" pitchFamily="34" charset="0"/>
              </a:rPr>
              <a:t>14</a:t>
            </a:r>
            <a:endParaRPr lang="en-US" altLang="en-US" sz="1800">
              <a:latin typeface="Arial" panose="020B0604020202020204" pitchFamily="34" charset="0"/>
            </a:endParaRPr>
          </a:p>
        </p:txBody>
      </p:sp>
      <p:sp>
        <p:nvSpPr>
          <p:cNvPr id="50295" name="Text Box 128"/>
          <p:cNvSpPr txBox="1">
            <a:spLocks noChangeArrowheads="1"/>
          </p:cNvSpPr>
          <p:nvPr/>
        </p:nvSpPr>
        <p:spPr bwMode="auto">
          <a:xfrm>
            <a:off x="838200" y="4162425"/>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sz="1800">
                <a:latin typeface="Arial" panose="020B0604020202020204" pitchFamily="34" charset="0"/>
              </a:rPr>
              <a:t>13</a:t>
            </a:r>
            <a:endParaRPr lang="en-US" altLang="en-US" sz="1800">
              <a:latin typeface="Arial" panose="020B0604020202020204" pitchFamily="34" charset="0"/>
            </a:endParaRPr>
          </a:p>
        </p:txBody>
      </p:sp>
      <p:sp>
        <p:nvSpPr>
          <p:cNvPr id="50296" name="Text Box 129"/>
          <p:cNvSpPr txBox="1">
            <a:spLocks noChangeArrowheads="1"/>
          </p:cNvSpPr>
          <p:nvPr/>
        </p:nvSpPr>
        <p:spPr bwMode="auto">
          <a:xfrm>
            <a:off x="838200" y="454660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sz="1800">
                <a:latin typeface="Arial" panose="020B0604020202020204" pitchFamily="34" charset="0"/>
              </a:rPr>
              <a:t>12</a:t>
            </a:r>
            <a:endParaRPr lang="en-US" altLang="en-US" sz="1800">
              <a:latin typeface="Arial" panose="020B0604020202020204" pitchFamily="34" charset="0"/>
            </a:endParaRPr>
          </a:p>
        </p:txBody>
      </p:sp>
      <p:sp>
        <p:nvSpPr>
          <p:cNvPr id="50297" name="Text Box 130"/>
          <p:cNvSpPr txBox="1">
            <a:spLocks noChangeArrowheads="1"/>
          </p:cNvSpPr>
          <p:nvPr/>
        </p:nvSpPr>
        <p:spPr bwMode="auto">
          <a:xfrm>
            <a:off x="838200" y="493236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sz="1800">
                <a:latin typeface="Arial" panose="020B0604020202020204" pitchFamily="34" charset="0"/>
              </a:rPr>
              <a:t>11</a:t>
            </a:r>
            <a:endParaRPr lang="en-US" altLang="en-US" sz="1800">
              <a:latin typeface="Arial" panose="020B0604020202020204" pitchFamily="34" charset="0"/>
            </a:endParaRPr>
          </a:p>
        </p:txBody>
      </p:sp>
      <p:sp>
        <p:nvSpPr>
          <p:cNvPr id="50298" name="Text Box 131"/>
          <p:cNvSpPr txBox="1">
            <a:spLocks noChangeArrowheads="1"/>
          </p:cNvSpPr>
          <p:nvPr/>
        </p:nvSpPr>
        <p:spPr bwMode="auto">
          <a:xfrm>
            <a:off x="838200" y="5318125"/>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sz="1800">
                <a:latin typeface="Arial" panose="020B0604020202020204" pitchFamily="34" charset="0"/>
              </a:rPr>
              <a:t>10</a:t>
            </a:r>
            <a:endParaRPr lang="en-US" altLang="en-US" sz="1800">
              <a:latin typeface="Arial" panose="020B0604020202020204" pitchFamily="34" charset="0"/>
            </a:endParaRPr>
          </a:p>
        </p:txBody>
      </p:sp>
      <p:sp>
        <p:nvSpPr>
          <p:cNvPr id="50299" name="Text Box 132"/>
          <p:cNvSpPr txBox="1">
            <a:spLocks noChangeArrowheads="1"/>
          </p:cNvSpPr>
          <p:nvPr/>
        </p:nvSpPr>
        <p:spPr bwMode="auto">
          <a:xfrm>
            <a:off x="838200" y="22336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sz="1800">
                <a:latin typeface="Arial" panose="020B0604020202020204" pitchFamily="34" charset="0"/>
              </a:rPr>
              <a:t>18</a:t>
            </a:r>
            <a:endParaRPr lang="en-US" altLang="en-US" sz="1800">
              <a:latin typeface="Arial" panose="020B0604020202020204" pitchFamily="34" charset="0"/>
            </a:endParaRPr>
          </a:p>
        </p:txBody>
      </p:sp>
      <p:sp>
        <p:nvSpPr>
          <p:cNvPr id="50300" name="Text Box 133"/>
          <p:cNvSpPr txBox="1">
            <a:spLocks noChangeArrowheads="1"/>
          </p:cNvSpPr>
          <p:nvPr/>
        </p:nvSpPr>
        <p:spPr bwMode="auto">
          <a:xfrm>
            <a:off x="4729163" y="575468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sz="1800">
                <a:latin typeface="Arial" panose="020B0604020202020204" pitchFamily="34" charset="0"/>
              </a:rPr>
              <a:t>29</a:t>
            </a:r>
            <a:endParaRPr lang="en-US" altLang="en-US" sz="1800">
              <a:latin typeface="Arial" panose="020B0604020202020204" pitchFamily="34" charset="0"/>
            </a:endParaRPr>
          </a:p>
        </p:txBody>
      </p:sp>
      <p:sp>
        <p:nvSpPr>
          <p:cNvPr id="50301" name="Text Box 134"/>
          <p:cNvSpPr txBox="1">
            <a:spLocks noChangeArrowheads="1"/>
          </p:cNvSpPr>
          <p:nvPr/>
        </p:nvSpPr>
        <p:spPr bwMode="auto">
          <a:xfrm>
            <a:off x="3987800" y="575468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sz="1800">
                <a:latin typeface="Arial" panose="020B0604020202020204" pitchFamily="34" charset="0"/>
              </a:rPr>
              <a:t>27</a:t>
            </a:r>
            <a:endParaRPr lang="en-US" altLang="en-US" sz="1800">
              <a:latin typeface="Arial" panose="020B0604020202020204" pitchFamily="34" charset="0"/>
            </a:endParaRPr>
          </a:p>
        </p:txBody>
      </p:sp>
      <p:sp>
        <p:nvSpPr>
          <p:cNvPr id="50302" name="Text Box 135"/>
          <p:cNvSpPr txBox="1">
            <a:spLocks noChangeArrowheads="1"/>
          </p:cNvSpPr>
          <p:nvPr/>
        </p:nvSpPr>
        <p:spPr bwMode="auto">
          <a:xfrm>
            <a:off x="3602038" y="575468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sz="1800">
                <a:latin typeface="Arial" panose="020B0604020202020204" pitchFamily="34" charset="0"/>
              </a:rPr>
              <a:t>26</a:t>
            </a:r>
            <a:endParaRPr lang="en-US" altLang="en-US" sz="1800">
              <a:latin typeface="Arial" panose="020B0604020202020204" pitchFamily="34" charset="0"/>
            </a:endParaRPr>
          </a:p>
        </p:txBody>
      </p:sp>
      <p:sp>
        <p:nvSpPr>
          <p:cNvPr id="50303" name="Text Box 136"/>
          <p:cNvSpPr txBox="1">
            <a:spLocks noChangeArrowheads="1"/>
          </p:cNvSpPr>
          <p:nvPr/>
        </p:nvSpPr>
        <p:spPr bwMode="auto">
          <a:xfrm>
            <a:off x="3216275" y="575468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sz="1800">
                <a:latin typeface="Arial" panose="020B0604020202020204" pitchFamily="34" charset="0"/>
              </a:rPr>
              <a:t>25</a:t>
            </a:r>
            <a:endParaRPr lang="en-US" altLang="en-US" sz="1800">
              <a:latin typeface="Arial" panose="020B0604020202020204" pitchFamily="34" charset="0"/>
            </a:endParaRPr>
          </a:p>
        </p:txBody>
      </p:sp>
      <p:sp>
        <p:nvSpPr>
          <p:cNvPr id="50304" name="Text Box 137"/>
          <p:cNvSpPr txBox="1">
            <a:spLocks noChangeArrowheads="1"/>
          </p:cNvSpPr>
          <p:nvPr/>
        </p:nvSpPr>
        <p:spPr bwMode="auto">
          <a:xfrm>
            <a:off x="2813050" y="575468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sz="1800">
                <a:latin typeface="Arial" panose="020B0604020202020204" pitchFamily="34" charset="0"/>
              </a:rPr>
              <a:t>24</a:t>
            </a:r>
            <a:endParaRPr lang="en-US" altLang="en-US" sz="1800">
              <a:latin typeface="Arial" panose="020B0604020202020204" pitchFamily="34" charset="0"/>
            </a:endParaRPr>
          </a:p>
        </p:txBody>
      </p:sp>
      <p:sp>
        <p:nvSpPr>
          <p:cNvPr id="50305" name="Text Box 138"/>
          <p:cNvSpPr txBox="1">
            <a:spLocks noChangeArrowheads="1"/>
          </p:cNvSpPr>
          <p:nvPr/>
        </p:nvSpPr>
        <p:spPr bwMode="auto">
          <a:xfrm>
            <a:off x="2455863" y="575468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sz="1800">
                <a:latin typeface="Arial" panose="020B0604020202020204" pitchFamily="34" charset="0"/>
              </a:rPr>
              <a:t>23</a:t>
            </a:r>
            <a:endParaRPr lang="en-US" altLang="en-US" sz="1800">
              <a:latin typeface="Arial" panose="020B0604020202020204" pitchFamily="34" charset="0"/>
            </a:endParaRPr>
          </a:p>
        </p:txBody>
      </p:sp>
      <p:sp>
        <p:nvSpPr>
          <p:cNvPr id="50306" name="Text Box 139"/>
          <p:cNvSpPr txBox="1">
            <a:spLocks noChangeArrowheads="1"/>
          </p:cNvSpPr>
          <p:nvPr/>
        </p:nvSpPr>
        <p:spPr bwMode="auto">
          <a:xfrm>
            <a:off x="2052638" y="575468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sz="1800">
                <a:latin typeface="Arial" panose="020B0604020202020204" pitchFamily="34" charset="0"/>
              </a:rPr>
              <a:t>22</a:t>
            </a:r>
            <a:endParaRPr lang="en-US" altLang="en-US" sz="1800">
              <a:latin typeface="Arial" panose="020B0604020202020204" pitchFamily="34" charset="0"/>
            </a:endParaRPr>
          </a:p>
        </p:txBody>
      </p:sp>
      <p:sp>
        <p:nvSpPr>
          <p:cNvPr id="50307" name="Text Box 140"/>
          <p:cNvSpPr txBox="1">
            <a:spLocks noChangeArrowheads="1"/>
          </p:cNvSpPr>
          <p:nvPr/>
        </p:nvSpPr>
        <p:spPr bwMode="auto">
          <a:xfrm>
            <a:off x="1655763" y="575468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sz="1800">
                <a:latin typeface="Arial" panose="020B0604020202020204" pitchFamily="34" charset="0"/>
              </a:rPr>
              <a:t>21</a:t>
            </a:r>
            <a:endParaRPr lang="en-US" altLang="en-US" sz="1800">
              <a:latin typeface="Arial" panose="020B0604020202020204" pitchFamily="34" charset="0"/>
            </a:endParaRPr>
          </a:p>
        </p:txBody>
      </p:sp>
      <p:sp>
        <p:nvSpPr>
          <p:cNvPr id="50308" name="Text Box 141"/>
          <p:cNvSpPr txBox="1">
            <a:spLocks noChangeArrowheads="1"/>
          </p:cNvSpPr>
          <p:nvPr/>
        </p:nvSpPr>
        <p:spPr bwMode="auto">
          <a:xfrm>
            <a:off x="1279525" y="575468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sz="1800">
                <a:latin typeface="Arial" panose="020B0604020202020204" pitchFamily="34" charset="0"/>
              </a:rPr>
              <a:t>20</a:t>
            </a:r>
            <a:endParaRPr lang="en-US" altLang="en-US" sz="1800">
              <a:latin typeface="Arial" panose="020B0604020202020204" pitchFamily="34" charset="0"/>
            </a:endParaRPr>
          </a:p>
        </p:txBody>
      </p:sp>
      <p:sp>
        <p:nvSpPr>
          <p:cNvPr id="50309" name="Text Box 142"/>
          <p:cNvSpPr txBox="1">
            <a:spLocks noChangeArrowheads="1"/>
          </p:cNvSpPr>
          <p:nvPr/>
        </p:nvSpPr>
        <p:spPr bwMode="auto">
          <a:xfrm>
            <a:off x="4352925" y="575468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sz="1800">
                <a:latin typeface="Arial" panose="020B0604020202020204" pitchFamily="34" charset="0"/>
              </a:rPr>
              <a:t>28</a:t>
            </a:r>
            <a:endParaRPr lang="en-US" altLang="en-US" sz="1800">
              <a:latin typeface="Arial" panose="020B0604020202020204" pitchFamily="34" charset="0"/>
            </a:endParaRPr>
          </a:p>
        </p:txBody>
      </p:sp>
      <p:sp>
        <p:nvSpPr>
          <p:cNvPr id="50310" name="Text Box 143"/>
          <p:cNvSpPr txBox="1">
            <a:spLocks noChangeArrowheads="1"/>
          </p:cNvSpPr>
          <p:nvPr/>
        </p:nvSpPr>
        <p:spPr bwMode="auto">
          <a:xfrm>
            <a:off x="5103813" y="575468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sz="1800">
                <a:latin typeface="Arial" panose="020B0604020202020204" pitchFamily="34" charset="0"/>
              </a:rPr>
              <a:t>30</a:t>
            </a:r>
            <a:endParaRPr lang="en-US" altLang="en-US" sz="1800">
              <a:latin typeface="Arial" panose="020B0604020202020204" pitchFamily="34" charset="0"/>
            </a:endParaRPr>
          </a:p>
        </p:txBody>
      </p:sp>
      <p:sp>
        <p:nvSpPr>
          <p:cNvPr id="50311" name="Line 144"/>
          <p:cNvSpPr>
            <a:spLocks noChangeShapeType="1"/>
          </p:cNvSpPr>
          <p:nvPr/>
        </p:nvSpPr>
        <p:spPr bwMode="auto">
          <a:xfrm flipV="1">
            <a:off x="1506538" y="2371725"/>
            <a:ext cx="3829050" cy="3090863"/>
          </a:xfrm>
          <a:prstGeom prst="line">
            <a:avLst/>
          </a:prstGeom>
          <a:noFill/>
          <a:ln w="5080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en-US"/>
          </a:p>
        </p:txBody>
      </p:sp>
      <p:graphicFrame>
        <p:nvGraphicFramePr>
          <p:cNvPr id="138400" name="Group 160"/>
          <p:cNvGraphicFramePr>
            <a:graphicFrameLocks noGrp="1"/>
          </p:cNvGraphicFramePr>
          <p:nvPr/>
        </p:nvGraphicFramePr>
        <p:xfrm>
          <a:off x="5943600" y="1752600"/>
          <a:ext cx="2459038" cy="4603750"/>
        </p:xfrm>
        <a:graphic>
          <a:graphicData uri="http://schemas.openxmlformats.org/drawingml/2006/table">
            <a:tbl>
              <a:tblPr/>
              <a:tblGrid>
                <a:gridCol w="471488"/>
                <a:gridCol w="666750"/>
                <a:gridCol w="1320800"/>
              </a:tblGrid>
              <a:tr h="622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k</a:t>
                      </a:r>
                      <a:endParaRPr kumimoji="0" lang="en-US" sz="1600" b="1" i="0" u="none" strike="noStrike" cap="none" normalizeH="0" baseline="0" smtClean="0">
                        <a:ln>
                          <a:noFill/>
                        </a:ln>
                        <a:solidFill>
                          <a:schemeClr val="tx1"/>
                        </a:solidFill>
                        <a:effectLst/>
                        <a:latin typeface="Times New Roman" pitchFamily="18"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p</a:t>
                      </a:r>
                      <a:r>
                        <a:rPr kumimoji="0" lang="en-IE" sz="1600" b="1" i="0" u="none" strike="noStrike" cap="none" normalizeH="0" baseline="-25000" smtClean="0">
                          <a:ln>
                            <a:noFill/>
                          </a:ln>
                          <a:solidFill>
                            <a:schemeClr val="tx1"/>
                          </a:solidFill>
                          <a:effectLst/>
                          <a:latin typeface="Times New Roman" pitchFamily="18" charset="0"/>
                        </a:rPr>
                        <a:t>k</a:t>
                      </a:r>
                      <a:endParaRPr kumimoji="0" lang="en-US" sz="16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(x</a:t>
                      </a:r>
                      <a:r>
                        <a:rPr kumimoji="0" lang="en-IE" sz="1600" b="1" i="0" u="none" strike="noStrike" cap="none" normalizeH="0" baseline="-25000" smtClean="0">
                          <a:ln>
                            <a:noFill/>
                          </a:ln>
                          <a:solidFill>
                            <a:schemeClr val="tx1"/>
                          </a:solidFill>
                          <a:effectLst/>
                          <a:latin typeface="Times New Roman" pitchFamily="18" charset="0"/>
                        </a:rPr>
                        <a:t>k+1</a:t>
                      </a:r>
                      <a:r>
                        <a:rPr kumimoji="0" lang="en-IE" sz="1600" b="1" i="0" u="none" strike="noStrike" cap="none" normalizeH="0" baseline="0" smtClean="0">
                          <a:ln>
                            <a:noFill/>
                          </a:ln>
                          <a:solidFill>
                            <a:schemeClr val="tx1"/>
                          </a:solidFill>
                          <a:effectLst/>
                          <a:latin typeface="Times New Roman" pitchFamily="18" charset="0"/>
                        </a:rPr>
                        <a:t>,y</a:t>
                      </a:r>
                      <a:r>
                        <a:rPr kumimoji="0" lang="en-IE" sz="1600" b="1" i="0" u="none" strike="noStrike" cap="none" normalizeH="0" baseline="-25000" smtClean="0">
                          <a:ln>
                            <a:noFill/>
                          </a:ln>
                          <a:solidFill>
                            <a:schemeClr val="tx1"/>
                          </a:solidFill>
                          <a:effectLst/>
                          <a:latin typeface="Times New Roman" pitchFamily="18" charset="0"/>
                        </a:rPr>
                        <a:t>k+1</a:t>
                      </a:r>
                      <a:r>
                        <a:rPr kumimoji="0" lang="en-IE" sz="1600" b="1" i="0" u="none" strike="noStrike" cap="none" normalizeH="0" baseline="0" smtClean="0">
                          <a:ln>
                            <a:noFill/>
                          </a:ln>
                          <a:solidFill>
                            <a:schemeClr val="tx1"/>
                          </a:solidFill>
                          <a:effectLst/>
                          <a:latin typeface="Times New Roman" pitchFamily="18" charset="0"/>
                        </a:rPr>
                        <a:t>)</a:t>
                      </a:r>
                      <a:endParaRPr kumimoji="0" lang="en-US" sz="16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1450">
                <a:tc>
                  <a:txBody>
                    <a:bodyPr/>
                    <a:lstStyle/>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0</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1</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2</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3</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4</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5</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6</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7</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8</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9</a:t>
                      </a:r>
                      <a:endParaRPr kumimoji="0" lang="en-US" sz="1600" b="1"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6</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2</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-2</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14</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10</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6</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2</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-2</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14</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10</a:t>
                      </a:r>
                      <a:endParaRPr kumimoji="0" lang="en-GB" sz="16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(21,11)</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(22,12)</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(23,12)</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(24,13)</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(25,14)</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(26,15)</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(27,16)</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(28,16)</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(29,17)</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1600" b="1" i="0" u="none" strike="noStrike" cap="none" normalizeH="0" baseline="0" smtClean="0">
                          <a:ln>
                            <a:noFill/>
                          </a:ln>
                          <a:solidFill>
                            <a:schemeClr val="tx1"/>
                          </a:solidFill>
                          <a:effectLst/>
                          <a:latin typeface="Times New Roman" pitchFamily="18" charset="0"/>
                        </a:rPr>
                        <a:t>(30,18)</a:t>
                      </a:r>
                      <a:endParaRPr kumimoji="0" lang="en-GB" sz="16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0326" name="Rectangle 159"/>
          <p:cNvSpPr>
            <a:spLocks noGrp="1" noChangeArrowheads="1"/>
          </p:cNvSpPr>
          <p:nvPr>
            <p:ph type="body" idx="1"/>
          </p:nvPr>
        </p:nvSpPr>
        <p:spPr/>
        <p:txBody>
          <a:bodyPr/>
          <a:lstStyle/>
          <a:p>
            <a:pPr eaLnBrk="1" hangingPunct="1">
              <a:buFontTx/>
              <a:buNone/>
            </a:pPr>
            <a:r>
              <a:rPr lang="en-US" altLang="en-US" sz="2800" b="1" smtClean="0">
                <a:latin typeface="Times New Roman" panose="02020603050405020304" pitchFamily="18" charset="0"/>
              </a:rPr>
              <a:t>Answer </a:t>
            </a:r>
          </a:p>
        </p:txBody>
      </p:sp>
    </p:spTree>
    <p:extLst>
      <p:ext uri="{BB962C8B-B14F-4D97-AF65-F5344CB8AC3E}">
        <p14:creationId xmlns:p14="http://schemas.microsoft.com/office/powerpoint/2010/main" val="312506871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Bresenham’s</a:t>
            </a:r>
            <a:r>
              <a:rPr lang="en-US" dirty="0"/>
              <a:t> line drawing algorithm</a:t>
            </a:r>
          </a:p>
        </p:txBody>
      </p:sp>
      <p:sp>
        <p:nvSpPr>
          <p:cNvPr id="3" name="Content Placeholder 2"/>
          <p:cNvSpPr>
            <a:spLocks noGrp="1"/>
          </p:cNvSpPr>
          <p:nvPr>
            <p:ph sz="quarter" idx="1"/>
          </p:nvPr>
        </p:nvSpPr>
        <p:spPr/>
        <p:txBody>
          <a:bodyPr/>
          <a:lstStyle/>
          <a:p>
            <a:pPr marL="0" indent="0" algn="just" fontAlgn="base">
              <a:buNone/>
            </a:pPr>
            <a:r>
              <a:rPr lang="en-US" b="1" dirty="0" smtClean="0"/>
              <a:t>Advantages </a:t>
            </a:r>
            <a:r>
              <a:rPr lang="en-US" dirty="0" smtClean="0"/>
              <a:t>  </a:t>
            </a:r>
          </a:p>
          <a:p>
            <a:pPr marL="0" indent="0" algn="just" fontAlgn="base">
              <a:buNone/>
            </a:pPr>
            <a:r>
              <a:rPr lang="en-US" dirty="0"/>
              <a:t> </a:t>
            </a:r>
            <a:r>
              <a:rPr lang="en-US" dirty="0" smtClean="0"/>
              <a:t> It </a:t>
            </a:r>
            <a:r>
              <a:rPr lang="en-US" dirty="0"/>
              <a:t>is easy to implement.</a:t>
            </a:r>
          </a:p>
          <a:p>
            <a:pPr algn="just" fontAlgn="base"/>
            <a:r>
              <a:rPr lang="en-US" dirty="0"/>
              <a:t>It is fast and incremental.</a:t>
            </a:r>
          </a:p>
          <a:p>
            <a:pPr algn="just" fontAlgn="base"/>
            <a:r>
              <a:rPr lang="en-US" dirty="0" smtClean="0"/>
              <a:t>The </a:t>
            </a:r>
            <a:r>
              <a:rPr lang="en-US" dirty="0"/>
              <a:t>points generated by this algorithm are more accurate than DDA Algorithm.</a:t>
            </a:r>
          </a:p>
          <a:p>
            <a:pPr algn="just" fontAlgn="base"/>
            <a:r>
              <a:rPr lang="en-US" dirty="0"/>
              <a:t>It uses fixed points only.</a:t>
            </a:r>
          </a:p>
          <a:p>
            <a:pPr marL="0" indent="0" algn="just">
              <a:buNone/>
            </a:pPr>
            <a:endParaRPr lang="en-US" dirty="0"/>
          </a:p>
        </p:txBody>
      </p:sp>
    </p:spTree>
    <p:extLst>
      <p:ext uri="{BB962C8B-B14F-4D97-AF65-F5344CB8AC3E}">
        <p14:creationId xmlns:p14="http://schemas.microsoft.com/office/powerpoint/2010/main" val="15291685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Bresenham’s</a:t>
            </a:r>
            <a:r>
              <a:rPr lang="en-US" dirty="0"/>
              <a:t> line drawing algorithm</a:t>
            </a:r>
          </a:p>
        </p:txBody>
      </p:sp>
      <p:sp>
        <p:nvSpPr>
          <p:cNvPr id="3" name="Content Placeholder 2"/>
          <p:cNvSpPr>
            <a:spLocks noGrp="1"/>
          </p:cNvSpPr>
          <p:nvPr>
            <p:ph sz="quarter" idx="1"/>
          </p:nvPr>
        </p:nvSpPr>
        <p:spPr>
          <a:xfrm>
            <a:off x="457200" y="1600200"/>
            <a:ext cx="7924800" cy="4873752"/>
          </a:xfrm>
        </p:spPr>
        <p:txBody>
          <a:bodyPr/>
          <a:lstStyle/>
          <a:p>
            <a:pPr marL="0" indent="0" algn="just" fontAlgn="base">
              <a:buNone/>
            </a:pPr>
            <a:r>
              <a:rPr lang="en-US" b="1" dirty="0" smtClean="0"/>
              <a:t>Disadvantages</a:t>
            </a:r>
            <a:r>
              <a:rPr lang="en-US" dirty="0" smtClean="0"/>
              <a:t>  </a:t>
            </a:r>
          </a:p>
          <a:p>
            <a:pPr marL="0" indent="0" algn="just" fontAlgn="base">
              <a:buNone/>
            </a:pPr>
            <a:r>
              <a:rPr lang="en-US" dirty="0" smtClean="0"/>
              <a:t>Though </a:t>
            </a:r>
            <a:r>
              <a:rPr lang="en-US" dirty="0"/>
              <a:t>it improves the accuracy of generated points but still the resulted line is not smooth.</a:t>
            </a:r>
          </a:p>
          <a:p>
            <a:pPr marL="0" indent="0" fontAlgn="base">
              <a:buNone/>
            </a:pPr>
            <a:r>
              <a:rPr lang="en-US" dirty="0"/>
              <a:t>This algorithm is for the basic line drawing.</a:t>
            </a:r>
          </a:p>
          <a:p>
            <a:pPr marL="0" indent="0" fontAlgn="base">
              <a:buNone/>
            </a:pPr>
            <a:endParaRPr lang="en-US" dirty="0"/>
          </a:p>
        </p:txBody>
      </p:sp>
    </p:spTree>
    <p:extLst>
      <p:ext uri="{BB962C8B-B14F-4D97-AF65-F5344CB8AC3E}">
        <p14:creationId xmlns:p14="http://schemas.microsoft.com/office/powerpoint/2010/main" val="152916858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between DDA and </a:t>
            </a:r>
            <a:r>
              <a:rPr lang="en-US" dirty="0" err="1" smtClean="0"/>
              <a:t>Bresenham’s</a:t>
            </a:r>
            <a:r>
              <a:rPr lang="en-US" dirty="0" smtClean="0"/>
              <a:t> algorithm</a:t>
            </a:r>
            <a:endParaRPr lang="en-US" dirty="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2937792180"/>
              </p:ext>
            </p:extLst>
          </p:nvPr>
        </p:nvGraphicFramePr>
        <p:xfrm>
          <a:off x="685800" y="1371601"/>
          <a:ext cx="7696200" cy="5183359"/>
        </p:xfrm>
        <a:graphic>
          <a:graphicData uri="http://schemas.openxmlformats.org/drawingml/2006/table">
            <a:tbl>
              <a:tblPr/>
              <a:tblGrid>
                <a:gridCol w="533400"/>
                <a:gridCol w="4114800"/>
                <a:gridCol w="3048000"/>
              </a:tblGrid>
              <a:tr h="445727">
                <a:tc>
                  <a:txBody>
                    <a:bodyPr/>
                    <a:lstStyle/>
                    <a:p>
                      <a:pPr algn="ctr" fontAlgn="base"/>
                      <a:r>
                        <a:rPr lang="en-US" sz="1400" b="1" dirty="0">
                          <a:effectLst/>
                        </a:rPr>
                        <a:t>S.NO</a:t>
                      </a:r>
                    </a:p>
                  </a:txBody>
                  <a:tcPr marL="65789" marR="65789" marT="65789" marB="657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400" b="1" dirty="0">
                          <a:effectLst/>
                        </a:rPr>
                        <a:t>DDA Line Algorithm</a:t>
                      </a:r>
                    </a:p>
                  </a:txBody>
                  <a:tcPr marL="65789" marR="65789" marT="65789" marB="657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400" b="1" dirty="0" err="1">
                          <a:effectLst/>
                        </a:rPr>
                        <a:t>Bresenham</a:t>
                      </a:r>
                      <a:r>
                        <a:rPr lang="en-US" sz="1400" b="1" dirty="0">
                          <a:effectLst/>
                        </a:rPr>
                        <a:t> line Algorithm</a:t>
                      </a:r>
                    </a:p>
                  </a:txBody>
                  <a:tcPr marL="65789" marR="65789" marT="65789" marB="657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447363">
                <a:tc>
                  <a:txBody>
                    <a:bodyPr/>
                    <a:lstStyle/>
                    <a:p>
                      <a:pPr algn="l" fontAlgn="base"/>
                      <a:r>
                        <a:rPr lang="en-US" sz="1400" b="0">
                          <a:effectLst/>
                        </a:rPr>
                        <a:t>1.</a:t>
                      </a:r>
                    </a:p>
                  </a:txBody>
                  <a:tcPr marL="65789" marR="65789" marT="92104" marB="92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DDA stands for Digital Differential Analyzer.</a:t>
                      </a:r>
                    </a:p>
                  </a:txBody>
                  <a:tcPr marL="65789" marR="65789" marT="92104" marB="92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a:effectLst/>
                        </a:rPr>
                        <a:t>While it has no full form.</a:t>
                      </a:r>
                    </a:p>
                  </a:txBody>
                  <a:tcPr marL="65789" marR="65789" marT="92104" marB="92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710518">
                <a:tc>
                  <a:txBody>
                    <a:bodyPr/>
                    <a:lstStyle/>
                    <a:p>
                      <a:pPr algn="l" fontAlgn="base"/>
                      <a:r>
                        <a:rPr lang="en-US" sz="1400" b="0">
                          <a:effectLst/>
                        </a:rPr>
                        <a:t>2.</a:t>
                      </a:r>
                    </a:p>
                  </a:txBody>
                  <a:tcPr marL="65789" marR="65789" marT="92104" marB="92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DDA algorithm is less efficient than </a:t>
                      </a:r>
                      <a:r>
                        <a:rPr lang="en-US" sz="1400" b="0" dirty="0" err="1">
                          <a:effectLst/>
                        </a:rPr>
                        <a:t>Bresenham</a:t>
                      </a:r>
                      <a:r>
                        <a:rPr lang="en-US" sz="1400" b="0" dirty="0">
                          <a:effectLst/>
                        </a:rPr>
                        <a:t> line algorithm.</a:t>
                      </a:r>
                    </a:p>
                  </a:txBody>
                  <a:tcPr marL="65789" marR="65789" marT="92104" marB="92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a:effectLst/>
                        </a:rPr>
                        <a:t>While it is more efficient than DDA algorithm.</a:t>
                      </a:r>
                    </a:p>
                  </a:txBody>
                  <a:tcPr marL="65789" marR="65789" marT="92104" marB="92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710518">
                <a:tc>
                  <a:txBody>
                    <a:bodyPr/>
                    <a:lstStyle/>
                    <a:p>
                      <a:pPr algn="l" fontAlgn="base"/>
                      <a:r>
                        <a:rPr lang="en-US" sz="1400" b="0">
                          <a:effectLst/>
                        </a:rPr>
                        <a:t>3.</a:t>
                      </a:r>
                    </a:p>
                  </a:txBody>
                  <a:tcPr marL="65789" marR="65789" marT="92104" marB="92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The calculation speed of DDA algorithm is less than </a:t>
                      </a:r>
                      <a:r>
                        <a:rPr lang="en-US" sz="1400" b="0" dirty="0" err="1">
                          <a:effectLst/>
                        </a:rPr>
                        <a:t>Bresenham</a:t>
                      </a:r>
                      <a:r>
                        <a:rPr lang="en-US" sz="1400" b="0" dirty="0">
                          <a:effectLst/>
                        </a:rPr>
                        <a:t> line algorithm.</a:t>
                      </a:r>
                    </a:p>
                  </a:txBody>
                  <a:tcPr marL="65789" marR="65789" marT="92104" marB="92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a:effectLst/>
                        </a:rPr>
                        <a:t>While the calculation speed of Bresenham line algorithm is faster than DDA algorithm.</a:t>
                      </a:r>
                    </a:p>
                  </a:txBody>
                  <a:tcPr marL="65789" marR="65789" marT="92104" marB="92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710518">
                <a:tc>
                  <a:txBody>
                    <a:bodyPr/>
                    <a:lstStyle/>
                    <a:p>
                      <a:pPr algn="l" fontAlgn="base"/>
                      <a:r>
                        <a:rPr lang="en-US" sz="1400" b="0">
                          <a:effectLst/>
                        </a:rPr>
                        <a:t>4.</a:t>
                      </a:r>
                    </a:p>
                  </a:txBody>
                  <a:tcPr marL="65789" marR="65789" marT="92104" marB="92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a:effectLst/>
                        </a:rPr>
                        <a:t>DDA algorithm is costlier than Bresenham line algorithm.</a:t>
                      </a:r>
                    </a:p>
                  </a:txBody>
                  <a:tcPr marL="65789" marR="65789" marT="92104" marB="92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a:effectLst/>
                        </a:rPr>
                        <a:t>While Bresenham line algorithm is cheaper than DDA algorithm.</a:t>
                      </a:r>
                    </a:p>
                  </a:txBody>
                  <a:tcPr marL="65789" marR="65789" marT="92104" marB="92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578940">
                <a:tc>
                  <a:txBody>
                    <a:bodyPr/>
                    <a:lstStyle/>
                    <a:p>
                      <a:pPr algn="l" fontAlgn="base"/>
                      <a:r>
                        <a:rPr lang="en-US" sz="1400" b="0">
                          <a:effectLst/>
                        </a:rPr>
                        <a:t>5.</a:t>
                      </a:r>
                    </a:p>
                  </a:txBody>
                  <a:tcPr marL="65789" marR="65789" marT="92104" marB="92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a:effectLst/>
                        </a:rPr>
                        <a:t>DDA algorithm has less precision or accuracy.</a:t>
                      </a:r>
                    </a:p>
                  </a:txBody>
                  <a:tcPr marL="65789" marR="65789" marT="92104" marB="92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a:effectLst/>
                        </a:rPr>
                        <a:t>While it has more precision or accuracy.</a:t>
                      </a:r>
                    </a:p>
                  </a:txBody>
                  <a:tcPr marL="65789" marR="65789" marT="92104" marB="92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710518">
                <a:tc>
                  <a:txBody>
                    <a:bodyPr/>
                    <a:lstStyle/>
                    <a:p>
                      <a:pPr algn="l" fontAlgn="base"/>
                      <a:r>
                        <a:rPr lang="en-US" sz="1400" b="0">
                          <a:effectLst/>
                        </a:rPr>
                        <a:t>6.</a:t>
                      </a:r>
                    </a:p>
                  </a:txBody>
                  <a:tcPr marL="65789" marR="65789" marT="92104" marB="92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a:effectLst/>
                        </a:rPr>
                        <a:t>In DDA algorithm, the complexity of calculation is more complex.</a:t>
                      </a:r>
                    </a:p>
                  </a:txBody>
                  <a:tcPr marL="65789" marR="65789" marT="92104" marB="92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a:effectLst/>
                        </a:rPr>
                        <a:t>While in this, the complexity of calculation is simple.</a:t>
                      </a:r>
                    </a:p>
                  </a:txBody>
                  <a:tcPr marL="65789" marR="65789" marT="92104" marB="92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578940">
                <a:tc>
                  <a:txBody>
                    <a:bodyPr/>
                    <a:lstStyle/>
                    <a:p>
                      <a:pPr algn="l" fontAlgn="base"/>
                      <a:r>
                        <a:rPr lang="en-US" sz="1400" b="0">
                          <a:effectLst/>
                        </a:rPr>
                        <a:t>7.</a:t>
                      </a:r>
                    </a:p>
                  </a:txBody>
                  <a:tcPr marL="65789" marR="65789" marT="92104" marB="92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a:effectLst/>
                        </a:rPr>
                        <a:t>In DDA algorithm, optimization is not provided.</a:t>
                      </a:r>
                    </a:p>
                  </a:txBody>
                  <a:tcPr marL="65789" marR="65789" marT="92104" marB="92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ase"/>
                      <a:r>
                        <a:rPr lang="en-US" sz="1400" b="0" dirty="0">
                          <a:effectLst/>
                        </a:rPr>
                        <a:t>While in this, optimization is provided.</a:t>
                      </a:r>
                    </a:p>
                  </a:txBody>
                  <a:tcPr marL="65789" marR="65789" marT="92104" marB="921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6539389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Circle Drawing Algorithms</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457200" y="1600200"/>
                <a:ext cx="4724400" cy="4873752"/>
              </a:xfrm>
            </p:spPr>
            <p:txBody>
              <a:bodyPr>
                <a:normAutofit/>
              </a:bodyPr>
              <a:lstStyle/>
              <a:p>
                <a:pPr marL="0" indent="0" algn="just">
                  <a:buNone/>
                </a:pPr>
                <a:r>
                  <a:rPr lang="en-US" dirty="0"/>
                  <a:t>A circle is fundamentally symmetric and exhibits octant symmetry. i.e. a circle is symmetric about its octants. </a:t>
                </a:r>
                <a:r>
                  <a:rPr lang="en-US" dirty="0" smtClean="0"/>
                  <a:t>The equation of circle is </a:t>
                </a:r>
              </a:p>
              <a:p>
                <a:pPr marL="0" indent="0" algn="just">
                  <a:buNone/>
                </a:pPr>
                <a:endParaRPr lang="en-US"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a:rPr>
                            <m:t>𝑥</m:t>
                          </m:r>
                        </m:e>
                        <m:sup>
                          <m:r>
                            <a:rPr lang="en-US" i="1" smtClean="0">
                              <a:latin typeface="Cambria Math"/>
                            </a:rPr>
                            <m:t>2</m:t>
                          </m:r>
                        </m:sup>
                      </m:sSup>
                      <m:r>
                        <a:rPr lang="en-US" i="1" smtClean="0">
                          <a:latin typeface="Cambria Math"/>
                        </a:rPr>
                        <m:t>+</m:t>
                      </m:r>
                      <m:sSup>
                        <m:sSupPr>
                          <m:ctrlPr>
                            <a:rPr lang="en-US" i="1" smtClean="0">
                              <a:latin typeface="Cambria Math" panose="02040503050406030204" pitchFamily="18" charset="0"/>
                            </a:rPr>
                          </m:ctrlPr>
                        </m:sSupPr>
                        <m:e>
                          <m:r>
                            <a:rPr lang="en-US" b="0" i="1" smtClean="0">
                              <a:latin typeface="Cambria Math"/>
                            </a:rPr>
                            <m:t>𝑦</m:t>
                          </m:r>
                        </m:e>
                        <m:sup>
                          <m:r>
                            <a:rPr lang="en-US" i="1" smtClean="0">
                              <a:latin typeface="Cambria Math"/>
                            </a:rPr>
                            <m:t>2</m:t>
                          </m:r>
                        </m:sup>
                      </m:sSup>
                      <m:r>
                        <a:rPr lang="en-US" i="1" smtClean="0">
                          <a:latin typeface="Cambria Math"/>
                        </a:rPr>
                        <m:t>=</m:t>
                      </m:r>
                      <m:sSup>
                        <m:sSupPr>
                          <m:ctrlPr>
                            <a:rPr lang="en-US" i="1" smtClean="0">
                              <a:latin typeface="Cambria Math" panose="02040503050406030204" pitchFamily="18" charset="0"/>
                            </a:rPr>
                          </m:ctrlPr>
                        </m:sSupPr>
                        <m:e>
                          <m:r>
                            <a:rPr lang="en-US" b="0" i="1" smtClean="0">
                              <a:latin typeface="Cambria Math"/>
                            </a:rPr>
                            <m:t>𝑟</m:t>
                          </m:r>
                        </m:e>
                        <m:sup>
                          <m:r>
                            <a:rPr lang="en-US" i="1" smtClean="0">
                              <a:latin typeface="Cambria Math"/>
                            </a:rPr>
                            <m:t>2</m:t>
                          </m:r>
                        </m:sup>
                      </m:sSup>
                    </m:oMath>
                  </m:oMathPara>
                </a14:m>
                <a:endParaRPr lang="en-US" dirty="0" smtClean="0"/>
              </a:p>
              <a:p>
                <a:pPr marL="0" indent="0" algn="just">
                  <a:buNone/>
                </a:pPr>
                <a:r>
                  <a:rPr lang="en-US" dirty="0" smtClean="0"/>
                  <a:t>where </a:t>
                </a:r>
                <a:r>
                  <a:rPr lang="en-US" dirty="0"/>
                  <a:t>r is radius</a:t>
                </a:r>
                <a:r>
                  <a:rPr lang="en-US" dirty="0" smtClean="0"/>
                  <a:t>.</a:t>
                </a:r>
              </a:p>
              <a:p>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457200" y="1600200"/>
                <a:ext cx="4724400" cy="4873752"/>
              </a:xfrm>
              <a:blipFill rotWithShape="0">
                <a:blip r:embed="rId2"/>
                <a:stretch>
                  <a:fillRect l="-1935" t="-1001" r="-1935"/>
                </a:stretch>
              </a:blipFill>
            </p:spPr>
            <p:txBody>
              <a:bodyPr/>
              <a:lstStyle/>
              <a:p>
                <a:r>
                  <a:rPr lang="en-US">
                    <a:noFill/>
                  </a:rPr>
                  <a:t> </a:t>
                </a:r>
              </a:p>
            </p:txBody>
          </p:sp>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984375"/>
            <a:ext cx="3462337" cy="281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949636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Circle Drawing Algorithms</a:t>
            </a:r>
          </a:p>
        </p:txBody>
      </p:sp>
      <p:pic>
        <p:nvPicPr>
          <p:cNvPr id="10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090612" y="3255962"/>
            <a:ext cx="6200775"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1551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Mid Point Circle Drawing Algorithm-</a:t>
            </a:r>
            <a:endParaRPr lang="en-US" dirty="0"/>
          </a:p>
        </p:txBody>
      </p:sp>
      <p:sp>
        <p:nvSpPr>
          <p:cNvPr id="3" name="Content Placeholder 2"/>
          <p:cNvSpPr>
            <a:spLocks noGrp="1"/>
          </p:cNvSpPr>
          <p:nvPr>
            <p:ph sz="quarter" idx="1"/>
          </p:nvPr>
        </p:nvSpPr>
        <p:spPr/>
        <p:txBody>
          <a:bodyPr>
            <a:normAutofit/>
          </a:bodyPr>
          <a:lstStyle/>
          <a:p>
            <a:pPr algn="just" fontAlgn="base"/>
            <a:r>
              <a:rPr lang="en-US" dirty="0"/>
              <a:t>If we know a point on any one of the octants the remaining 7 symmetric points can be plotted by interchanging magnitudes of x and y and also </a:t>
            </a:r>
            <a:r>
              <a:rPr lang="en-US" dirty="0" smtClean="0"/>
              <a:t>signs</a:t>
            </a:r>
            <a:endParaRPr lang="en-US" dirty="0"/>
          </a:p>
          <a:p>
            <a:pPr algn="just" fontAlgn="base"/>
            <a:r>
              <a:rPr lang="en-US" dirty="0"/>
              <a:t> As shown in the diagram above, divide the circle into 8 parts (each is an octant) using 4 axes. Assume that we know a point say </a:t>
            </a:r>
            <a:r>
              <a:rPr lang="en-US" dirty="0" smtClean="0"/>
              <a:t>(x, y) </a:t>
            </a:r>
            <a:r>
              <a:rPr lang="en-US" dirty="0"/>
              <a:t>on one of the octants, the remaining 7 symmetric points on the seven octants can be easily plotted without making any computations. If we fold the octants about an axis, the octant exactly overlaps on the </a:t>
            </a:r>
            <a:r>
              <a:rPr lang="en-US" dirty="0" smtClean="0"/>
              <a:t>neighboring </a:t>
            </a:r>
            <a:r>
              <a:rPr lang="en-US" dirty="0"/>
              <a:t>octant due to symmetry.</a:t>
            </a:r>
          </a:p>
        </p:txBody>
      </p:sp>
    </p:spTree>
    <p:extLst>
      <p:ext uri="{BB962C8B-B14F-4D97-AF65-F5344CB8AC3E}">
        <p14:creationId xmlns:p14="http://schemas.microsoft.com/office/powerpoint/2010/main" val="23835412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Mid Point Circle Drawing Algorithm-</a:t>
            </a:r>
            <a:endParaRPr lang="en-US" dirty="0"/>
          </a:p>
        </p:txBody>
      </p:sp>
      <p:pic>
        <p:nvPicPr>
          <p:cNvPr id="5"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1621770"/>
            <a:ext cx="8153399" cy="5236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76746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Mid Point Circle Drawing Algorithm-</a:t>
            </a:r>
            <a:endParaRPr lang="en-US" dirty="0"/>
          </a:p>
        </p:txBody>
      </p:sp>
      <p:sp>
        <p:nvSpPr>
          <p:cNvPr id="3" name="Content Placeholder 2"/>
          <p:cNvSpPr>
            <a:spLocks noGrp="1"/>
          </p:cNvSpPr>
          <p:nvPr>
            <p:ph sz="quarter" idx="1"/>
          </p:nvPr>
        </p:nvSpPr>
        <p:spPr>
          <a:xfrm>
            <a:off x="457200" y="1600200"/>
            <a:ext cx="5105400" cy="4873752"/>
          </a:xfrm>
        </p:spPr>
        <p:txBody>
          <a:bodyPr>
            <a:normAutofit fontScale="92500" lnSpcReduction="20000"/>
          </a:bodyPr>
          <a:lstStyle/>
          <a:p>
            <a:pPr fontAlgn="base"/>
            <a:r>
              <a:rPr lang="en-US" dirty="0"/>
              <a:t>Any point (x, y) on the boundary of the circle with radius r satisfies the equation</a:t>
            </a:r>
          </a:p>
          <a:p>
            <a:pPr marL="0" indent="0" fontAlgn="base">
              <a:buNone/>
            </a:pPr>
            <a:r>
              <a:rPr lang="en-US" b="1" dirty="0" smtClean="0"/>
              <a:t>              x</a:t>
            </a:r>
            <a:r>
              <a:rPr lang="en-US" b="1" baseline="30000" dirty="0" smtClean="0"/>
              <a:t>2</a:t>
            </a:r>
            <a:r>
              <a:rPr lang="en-US" b="1" dirty="0"/>
              <a:t> + y</a:t>
            </a:r>
            <a:r>
              <a:rPr lang="en-US" b="1" baseline="30000" dirty="0"/>
              <a:t>2</a:t>
            </a:r>
            <a:r>
              <a:rPr lang="en-US" b="1" dirty="0"/>
              <a:t> – r</a:t>
            </a:r>
            <a:r>
              <a:rPr lang="en-US" b="1" baseline="30000" dirty="0"/>
              <a:t>2  </a:t>
            </a:r>
            <a:r>
              <a:rPr lang="en-US" b="1" dirty="0"/>
              <a:t>=0</a:t>
            </a:r>
            <a:endParaRPr lang="en-US" dirty="0"/>
          </a:p>
          <a:p>
            <a:pPr fontAlgn="base"/>
            <a:r>
              <a:rPr lang="en-US" dirty="0"/>
              <a:t>If the point is inside the circle</a:t>
            </a:r>
            <a:r>
              <a:rPr lang="en-US" dirty="0" smtClean="0"/>
              <a:t>. Then </a:t>
            </a:r>
            <a:r>
              <a:rPr lang="en-US" dirty="0"/>
              <a:t>the circle function is negative. And if the point is outside the circle. Then the circle function is positive.</a:t>
            </a:r>
          </a:p>
          <a:p>
            <a:pPr fontAlgn="base"/>
            <a:r>
              <a:rPr lang="en-US" dirty="0"/>
              <a:t>Firstly, </a:t>
            </a:r>
            <a:r>
              <a:rPr lang="en-US" b="1" dirty="0"/>
              <a:t>x</a:t>
            </a:r>
            <a:r>
              <a:rPr lang="en-US" b="1" baseline="30000" dirty="0"/>
              <a:t>2</a:t>
            </a:r>
            <a:r>
              <a:rPr lang="en-US" b="1" dirty="0"/>
              <a:t> + y</a:t>
            </a:r>
            <a:r>
              <a:rPr lang="en-US" b="1" baseline="30000" dirty="0"/>
              <a:t>2</a:t>
            </a:r>
            <a:r>
              <a:rPr lang="en-US" b="1" dirty="0"/>
              <a:t> – r</a:t>
            </a:r>
            <a:r>
              <a:rPr lang="en-US" b="1" baseline="30000" dirty="0"/>
              <a:t>2  </a:t>
            </a:r>
            <a:r>
              <a:rPr lang="en-US" b="1" dirty="0"/>
              <a:t>&lt; 0it means point(</a:t>
            </a:r>
            <a:r>
              <a:rPr lang="en-US" b="1" dirty="0" err="1"/>
              <a:t>x,y</a:t>
            </a:r>
            <a:r>
              <a:rPr lang="en-US" b="1" dirty="0"/>
              <a:t>) is inside the </a:t>
            </a:r>
            <a:r>
              <a:rPr lang="en-US" b="1" dirty="0" smtClean="0"/>
              <a:t>circle</a:t>
            </a:r>
          </a:p>
          <a:p>
            <a:pPr fontAlgn="base"/>
            <a:r>
              <a:rPr lang="en-US" dirty="0"/>
              <a:t>Secondly, </a:t>
            </a:r>
            <a:r>
              <a:rPr lang="en-US" b="1" dirty="0"/>
              <a:t>x</a:t>
            </a:r>
            <a:r>
              <a:rPr lang="en-US" b="1" baseline="30000" dirty="0"/>
              <a:t>2</a:t>
            </a:r>
            <a:r>
              <a:rPr lang="en-US" b="1" dirty="0"/>
              <a:t> + y</a:t>
            </a:r>
            <a:r>
              <a:rPr lang="en-US" b="1" baseline="30000" dirty="0"/>
              <a:t>2</a:t>
            </a:r>
            <a:r>
              <a:rPr lang="en-US" b="1" dirty="0"/>
              <a:t> – r</a:t>
            </a:r>
            <a:r>
              <a:rPr lang="en-US" b="1" baseline="30000" dirty="0"/>
              <a:t>2  </a:t>
            </a:r>
            <a:r>
              <a:rPr lang="en-US" b="1" dirty="0"/>
              <a:t>&gt;0it means point(</a:t>
            </a:r>
            <a:r>
              <a:rPr lang="en-US" b="1" dirty="0" err="1"/>
              <a:t>x,y</a:t>
            </a:r>
            <a:r>
              <a:rPr lang="en-US" b="1" dirty="0"/>
              <a:t>) is outside the circle</a:t>
            </a:r>
            <a:endParaRPr lang="en-US" dirty="0"/>
          </a:p>
          <a:p>
            <a:r>
              <a:rPr lang="en-US" dirty="0"/>
              <a:t/>
            </a:r>
            <a:br>
              <a:rPr lang="en-US" dirty="0"/>
            </a:br>
            <a:endParaRPr 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554" y="2145737"/>
            <a:ext cx="2581275" cy="326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4904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1143000"/>
          </a:xfrm>
        </p:spPr>
        <p:txBody>
          <a:bodyPr/>
          <a:lstStyle/>
          <a:p>
            <a:r>
              <a:rPr lang="en-US" dirty="0" smtClean="0"/>
              <a:t>Introduction Cont..</a:t>
            </a:r>
            <a:endParaRPr lang="en-US" dirty="0"/>
          </a:p>
        </p:txBody>
      </p:sp>
      <p:sp>
        <p:nvSpPr>
          <p:cNvPr id="3" name="Content Placeholder 2"/>
          <p:cNvSpPr>
            <a:spLocks noGrp="1"/>
          </p:cNvSpPr>
          <p:nvPr>
            <p:ph idx="1"/>
          </p:nvPr>
        </p:nvSpPr>
        <p:spPr>
          <a:xfrm>
            <a:off x="228600" y="1447800"/>
            <a:ext cx="5257800" cy="4389120"/>
          </a:xfrm>
        </p:spPr>
        <p:txBody>
          <a:bodyPr>
            <a:normAutofit lnSpcReduction="10000"/>
          </a:bodyPr>
          <a:lstStyle/>
          <a:p>
            <a:pPr marL="0" indent="0" fontAlgn="base">
              <a:buNone/>
            </a:pPr>
            <a:r>
              <a:rPr lang="en-US" b="1" dirty="0"/>
              <a:t>T</a:t>
            </a:r>
            <a:r>
              <a:rPr lang="en-US" b="1" dirty="0" smtClean="0"/>
              <a:t>he </a:t>
            </a:r>
            <a:r>
              <a:rPr lang="en-US" b="1" dirty="0"/>
              <a:t>term computer graphics refer to the following things:</a:t>
            </a:r>
          </a:p>
          <a:p>
            <a:pPr algn="just" fontAlgn="base"/>
            <a:r>
              <a:rPr lang="en-US" dirty="0"/>
              <a:t>Computer representation and manipulation of image data.</a:t>
            </a:r>
          </a:p>
          <a:p>
            <a:pPr algn="just" fontAlgn="base"/>
            <a:r>
              <a:rPr lang="en-US" dirty="0"/>
              <a:t>Various technologies for creating and manipulating images.</a:t>
            </a:r>
          </a:p>
          <a:p>
            <a:pPr algn="just" fontAlgn="base"/>
            <a:r>
              <a:rPr lang="en-US" dirty="0"/>
              <a:t>Computer graphics study is a sub-field of computer science that studies methods for digitally incorporating and manipulating visual content.</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1" y="1600200"/>
            <a:ext cx="3276600" cy="392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70846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US" b="1" u="sng" dirty="0"/>
              <a:t>Mid Point Circle Drawing Algorithm-</a:t>
            </a:r>
            <a:r>
              <a:rPr lang="en-US" b="1" dirty="0"/>
              <a:t/>
            </a:r>
            <a:br>
              <a:rPr lang="en-US" b="1" dirty="0"/>
            </a:br>
            <a:r>
              <a:rPr lang="en-US" dirty="0"/>
              <a:t> </a:t>
            </a:r>
            <a:br>
              <a:rPr lang="en-US" dirty="0"/>
            </a:br>
            <a:endParaRPr lang="en-US" dirty="0"/>
          </a:p>
        </p:txBody>
      </p:sp>
      <p:sp>
        <p:nvSpPr>
          <p:cNvPr id="3" name="Content Placeholder 2"/>
          <p:cNvSpPr>
            <a:spLocks noGrp="1"/>
          </p:cNvSpPr>
          <p:nvPr>
            <p:ph sz="quarter" idx="1"/>
          </p:nvPr>
        </p:nvSpPr>
        <p:spPr/>
        <p:txBody>
          <a:bodyPr/>
          <a:lstStyle/>
          <a:p>
            <a:pPr fontAlgn="base"/>
            <a:r>
              <a:rPr lang="en-US" dirty="0"/>
              <a:t>Given the </a:t>
            </a:r>
            <a:r>
              <a:rPr lang="en-US" dirty="0" smtClean="0"/>
              <a:t>center </a:t>
            </a:r>
            <a:r>
              <a:rPr lang="en-US" dirty="0"/>
              <a:t>point and radius of circle,</a:t>
            </a:r>
          </a:p>
          <a:p>
            <a:pPr fontAlgn="base"/>
            <a:r>
              <a:rPr lang="en-US" dirty="0"/>
              <a:t>Mid Point Circle Drawing Algorithm attempts to generate the points of one octant.</a:t>
            </a:r>
          </a:p>
          <a:p>
            <a:pPr fontAlgn="base"/>
            <a:r>
              <a:rPr lang="en-US" dirty="0"/>
              <a:t>Given-</a:t>
            </a:r>
          </a:p>
          <a:p>
            <a:pPr marL="0" indent="0" fontAlgn="base">
              <a:buNone/>
            </a:pPr>
            <a:r>
              <a:rPr lang="en-US" dirty="0" smtClean="0"/>
              <a:t>     Centre </a:t>
            </a:r>
            <a:r>
              <a:rPr lang="en-US" dirty="0"/>
              <a:t>point of Circle = (X</a:t>
            </a:r>
            <a:r>
              <a:rPr lang="en-US" baseline="-25000" dirty="0"/>
              <a:t>0</a:t>
            </a:r>
            <a:r>
              <a:rPr lang="en-US" dirty="0"/>
              <a:t>, Y</a:t>
            </a:r>
            <a:r>
              <a:rPr lang="en-US" baseline="-25000" dirty="0"/>
              <a:t>0</a:t>
            </a:r>
            <a:r>
              <a:rPr lang="en-US" dirty="0"/>
              <a:t>)</a:t>
            </a:r>
          </a:p>
          <a:p>
            <a:pPr marL="0" indent="0" fontAlgn="base">
              <a:buNone/>
            </a:pPr>
            <a:r>
              <a:rPr lang="en-US" dirty="0" smtClean="0"/>
              <a:t>        Radius </a:t>
            </a:r>
            <a:r>
              <a:rPr lang="en-US" dirty="0"/>
              <a:t>of Circle = R</a:t>
            </a:r>
          </a:p>
          <a:p>
            <a:endParaRPr lang="en-US" dirty="0"/>
          </a:p>
        </p:txBody>
      </p:sp>
    </p:spTree>
    <p:extLst>
      <p:ext uri="{BB962C8B-B14F-4D97-AF65-F5344CB8AC3E}">
        <p14:creationId xmlns:p14="http://schemas.microsoft.com/office/powerpoint/2010/main" val="2420155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Mid Point Circle Drawing Algorithm-</a:t>
            </a:r>
            <a:endParaRPr lang="en-US" dirty="0"/>
          </a:p>
        </p:txBody>
      </p:sp>
      <p:sp>
        <p:nvSpPr>
          <p:cNvPr id="3" name="Content Placeholder 2"/>
          <p:cNvSpPr>
            <a:spLocks noGrp="1"/>
          </p:cNvSpPr>
          <p:nvPr>
            <p:ph sz="quarter" idx="1"/>
          </p:nvPr>
        </p:nvSpPr>
        <p:spPr/>
        <p:txBody>
          <a:bodyPr>
            <a:normAutofit/>
          </a:bodyPr>
          <a:lstStyle/>
          <a:p>
            <a:pPr fontAlgn="base"/>
            <a:r>
              <a:rPr lang="en-US" b="1" u="sng" dirty="0"/>
              <a:t>Step-01:</a:t>
            </a:r>
            <a:endParaRPr lang="en-US" b="1" dirty="0"/>
          </a:p>
          <a:p>
            <a:pPr marL="0" indent="0" fontAlgn="base">
              <a:buNone/>
            </a:pPr>
            <a:r>
              <a:rPr lang="en-US" dirty="0" smtClean="0"/>
              <a:t>Assign </a:t>
            </a:r>
            <a:r>
              <a:rPr lang="en-US" dirty="0"/>
              <a:t>the starting point coordinates (X</a:t>
            </a:r>
            <a:r>
              <a:rPr lang="en-US" baseline="-25000" dirty="0"/>
              <a:t>0</a:t>
            </a:r>
            <a:r>
              <a:rPr lang="en-US" dirty="0"/>
              <a:t>, Y</a:t>
            </a:r>
            <a:r>
              <a:rPr lang="en-US" baseline="-25000" dirty="0"/>
              <a:t>0</a:t>
            </a:r>
            <a:r>
              <a:rPr lang="en-US" dirty="0"/>
              <a:t>) as-</a:t>
            </a:r>
          </a:p>
          <a:p>
            <a:pPr marL="0" indent="0" algn="ctr" fontAlgn="base">
              <a:buNone/>
            </a:pPr>
            <a:r>
              <a:rPr lang="en-US" dirty="0">
                <a:solidFill>
                  <a:srgbClr val="FF0000"/>
                </a:solidFill>
              </a:rPr>
              <a:t>X</a:t>
            </a:r>
            <a:r>
              <a:rPr lang="en-US" baseline="-25000" dirty="0">
                <a:solidFill>
                  <a:srgbClr val="FF0000"/>
                </a:solidFill>
              </a:rPr>
              <a:t>0</a:t>
            </a:r>
            <a:r>
              <a:rPr lang="en-US" dirty="0">
                <a:solidFill>
                  <a:srgbClr val="FF0000"/>
                </a:solidFill>
              </a:rPr>
              <a:t> = 0</a:t>
            </a:r>
          </a:p>
          <a:p>
            <a:pPr marL="0" indent="0" algn="ctr" fontAlgn="base">
              <a:buNone/>
            </a:pPr>
            <a:r>
              <a:rPr lang="en-US" dirty="0">
                <a:solidFill>
                  <a:srgbClr val="FF0000"/>
                </a:solidFill>
              </a:rPr>
              <a:t>Y</a:t>
            </a:r>
            <a:r>
              <a:rPr lang="en-US" baseline="-25000" dirty="0">
                <a:solidFill>
                  <a:srgbClr val="FF0000"/>
                </a:solidFill>
              </a:rPr>
              <a:t>0</a:t>
            </a:r>
            <a:r>
              <a:rPr lang="en-US" dirty="0">
                <a:solidFill>
                  <a:srgbClr val="FF0000"/>
                </a:solidFill>
              </a:rPr>
              <a:t> = R</a:t>
            </a:r>
          </a:p>
          <a:p>
            <a:pPr marL="0" indent="0" fontAlgn="base">
              <a:buNone/>
            </a:pPr>
            <a:r>
              <a:rPr lang="en-US" dirty="0"/>
              <a:t> </a:t>
            </a:r>
          </a:p>
          <a:p>
            <a:pPr fontAlgn="base"/>
            <a:r>
              <a:rPr lang="en-US" b="1" u="sng" dirty="0"/>
              <a:t>Step-02:</a:t>
            </a:r>
            <a:endParaRPr lang="en-US" b="1" dirty="0"/>
          </a:p>
          <a:p>
            <a:pPr marL="0" indent="0" fontAlgn="base">
              <a:buNone/>
            </a:pPr>
            <a:r>
              <a:rPr lang="en-US" dirty="0" smtClean="0"/>
              <a:t>Calculate </a:t>
            </a:r>
            <a:r>
              <a:rPr lang="en-US" dirty="0"/>
              <a:t>the value of initial decision parameter P</a:t>
            </a:r>
            <a:r>
              <a:rPr lang="en-US" baseline="-25000" dirty="0"/>
              <a:t>0</a:t>
            </a:r>
            <a:r>
              <a:rPr lang="en-US" dirty="0"/>
              <a:t> as-</a:t>
            </a:r>
          </a:p>
          <a:p>
            <a:pPr marL="0" indent="0" algn="ctr" fontAlgn="base">
              <a:buNone/>
            </a:pPr>
            <a:r>
              <a:rPr lang="en-US" dirty="0">
                <a:solidFill>
                  <a:srgbClr val="FF0000"/>
                </a:solidFill>
              </a:rPr>
              <a:t>P</a:t>
            </a:r>
            <a:r>
              <a:rPr lang="en-US" baseline="-25000" dirty="0">
                <a:solidFill>
                  <a:srgbClr val="FF0000"/>
                </a:solidFill>
              </a:rPr>
              <a:t>0</a:t>
            </a:r>
            <a:r>
              <a:rPr lang="en-US" dirty="0">
                <a:solidFill>
                  <a:srgbClr val="FF0000"/>
                </a:solidFill>
              </a:rPr>
              <a:t> = 1 – R</a:t>
            </a:r>
          </a:p>
          <a:p>
            <a:pPr fontAlgn="base"/>
            <a:r>
              <a:rPr lang="en-US" dirty="0"/>
              <a:t> </a:t>
            </a:r>
          </a:p>
          <a:p>
            <a:endParaRPr lang="en-US" dirty="0"/>
          </a:p>
        </p:txBody>
      </p:sp>
    </p:spTree>
    <p:extLst>
      <p:ext uri="{BB962C8B-B14F-4D97-AF65-F5344CB8AC3E}">
        <p14:creationId xmlns:p14="http://schemas.microsoft.com/office/powerpoint/2010/main" val="24201551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Mid Point Circle Drawing Algorithm-</a:t>
            </a:r>
            <a:endParaRPr lang="en-US" dirty="0"/>
          </a:p>
        </p:txBody>
      </p:sp>
      <p:sp>
        <p:nvSpPr>
          <p:cNvPr id="3" name="Content Placeholder 2"/>
          <p:cNvSpPr>
            <a:spLocks noGrp="1"/>
          </p:cNvSpPr>
          <p:nvPr>
            <p:ph sz="quarter" idx="1"/>
          </p:nvPr>
        </p:nvSpPr>
        <p:spPr/>
        <p:txBody>
          <a:bodyPr/>
          <a:lstStyle/>
          <a:p>
            <a:pPr fontAlgn="base"/>
            <a:r>
              <a:rPr lang="en-US" b="1" u="sng" dirty="0"/>
              <a:t>Step-03:</a:t>
            </a:r>
            <a:endParaRPr lang="en-US" b="1" dirty="0"/>
          </a:p>
          <a:p>
            <a:pPr marL="0" indent="0" fontAlgn="base">
              <a:buNone/>
            </a:pPr>
            <a:r>
              <a:rPr lang="en-US" dirty="0" smtClean="0"/>
              <a:t>Suppose </a:t>
            </a:r>
            <a:r>
              <a:rPr lang="en-US" dirty="0"/>
              <a:t>the current point is (</a:t>
            </a:r>
            <a:r>
              <a:rPr lang="en-US" dirty="0" err="1"/>
              <a:t>X</a:t>
            </a:r>
            <a:r>
              <a:rPr lang="en-US" baseline="-25000" dirty="0" err="1"/>
              <a:t>k</a:t>
            </a:r>
            <a:r>
              <a:rPr lang="en-US" dirty="0"/>
              <a:t>, </a:t>
            </a:r>
            <a:r>
              <a:rPr lang="en-US" dirty="0" err="1"/>
              <a:t>Y</a:t>
            </a:r>
            <a:r>
              <a:rPr lang="en-US" baseline="-25000" dirty="0" err="1"/>
              <a:t>k</a:t>
            </a:r>
            <a:r>
              <a:rPr lang="en-US" dirty="0"/>
              <a:t>) and the next point is (X</a:t>
            </a:r>
            <a:r>
              <a:rPr lang="en-US" baseline="-25000" dirty="0"/>
              <a:t>k+1</a:t>
            </a:r>
            <a:r>
              <a:rPr lang="en-US" dirty="0"/>
              <a:t>, Y</a:t>
            </a:r>
            <a:r>
              <a:rPr lang="en-US" baseline="-25000" dirty="0"/>
              <a:t>k+1</a:t>
            </a:r>
            <a:r>
              <a:rPr lang="en-US" dirty="0"/>
              <a:t>).</a:t>
            </a:r>
          </a:p>
          <a:p>
            <a:pPr fontAlgn="base"/>
            <a:r>
              <a:rPr lang="en-US" dirty="0"/>
              <a:t>Find the next point of the first octant depending on the value of decision parameter P</a:t>
            </a:r>
            <a:r>
              <a:rPr lang="en-US" baseline="-25000" dirty="0"/>
              <a:t>k</a:t>
            </a:r>
            <a:r>
              <a:rPr lang="en-US" dirty="0"/>
              <a:t>.</a:t>
            </a:r>
          </a:p>
          <a:p>
            <a:pPr marL="0" indent="0" fontAlgn="base">
              <a:buNone/>
            </a:pPr>
            <a:r>
              <a:rPr lang="en-US" dirty="0"/>
              <a:t>Follow the below two cases-</a:t>
            </a:r>
          </a:p>
          <a:p>
            <a:pPr fontAlgn="base"/>
            <a:endParaRPr lang="en-US" dirty="0"/>
          </a:p>
          <a:p>
            <a:endParaRPr lang="en-US" dirty="0"/>
          </a:p>
        </p:txBody>
      </p:sp>
    </p:spTree>
    <p:extLst>
      <p:ext uri="{BB962C8B-B14F-4D97-AF65-F5344CB8AC3E}">
        <p14:creationId xmlns:p14="http://schemas.microsoft.com/office/powerpoint/2010/main" val="24201551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Mid Point Circle Drawing Algorithm-</a:t>
            </a:r>
            <a:endParaRPr lang="en-US" dirty="0"/>
          </a:p>
        </p:txBody>
      </p:sp>
      <p:pic>
        <p:nvPicPr>
          <p:cNvPr id="3074"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bwMode="auto">
          <a:xfrm>
            <a:off x="704850" y="1447800"/>
            <a:ext cx="69723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1551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Mid Point Circle Drawing Algorithm-</a:t>
            </a:r>
            <a:endParaRPr lang="en-US" dirty="0"/>
          </a:p>
        </p:txBody>
      </p:sp>
      <p:sp>
        <p:nvSpPr>
          <p:cNvPr id="3" name="Content Placeholder 2"/>
          <p:cNvSpPr>
            <a:spLocks noGrp="1"/>
          </p:cNvSpPr>
          <p:nvPr>
            <p:ph sz="quarter" idx="1"/>
          </p:nvPr>
        </p:nvSpPr>
        <p:spPr/>
        <p:txBody>
          <a:bodyPr>
            <a:normAutofit fontScale="92500"/>
          </a:bodyPr>
          <a:lstStyle/>
          <a:p>
            <a:pPr fontAlgn="base"/>
            <a:r>
              <a:rPr lang="en-US" b="1" u="sng" dirty="0"/>
              <a:t>Step-04:</a:t>
            </a:r>
            <a:endParaRPr lang="en-US" b="1" dirty="0"/>
          </a:p>
          <a:p>
            <a:pPr marL="0" indent="0" fontAlgn="base">
              <a:buNone/>
            </a:pPr>
            <a:r>
              <a:rPr lang="en-US" dirty="0"/>
              <a:t> </a:t>
            </a:r>
            <a:r>
              <a:rPr lang="en-US" dirty="0" smtClean="0"/>
              <a:t>If </a:t>
            </a:r>
            <a:r>
              <a:rPr lang="en-US" dirty="0"/>
              <a:t>the given </a:t>
            </a:r>
            <a:r>
              <a:rPr lang="en-US" dirty="0" err="1"/>
              <a:t>centre</a:t>
            </a:r>
            <a:r>
              <a:rPr lang="en-US" dirty="0"/>
              <a:t> point (X</a:t>
            </a:r>
            <a:r>
              <a:rPr lang="en-US" baseline="-25000" dirty="0"/>
              <a:t>0</a:t>
            </a:r>
            <a:r>
              <a:rPr lang="en-US" dirty="0"/>
              <a:t>, Y</a:t>
            </a:r>
            <a:r>
              <a:rPr lang="en-US" baseline="-25000" dirty="0"/>
              <a:t>0</a:t>
            </a:r>
            <a:r>
              <a:rPr lang="en-US" dirty="0"/>
              <a:t>) is not (0, 0), then do the following and plot the point-</a:t>
            </a:r>
          </a:p>
          <a:p>
            <a:pPr marL="0" indent="0" algn="ctr" fontAlgn="base">
              <a:buNone/>
            </a:pPr>
            <a:r>
              <a:rPr lang="en-US" dirty="0" err="1">
                <a:solidFill>
                  <a:srgbClr val="FF0000"/>
                </a:solidFill>
              </a:rPr>
              <a:t>X</a:t>
            </a:r>
            <a:r>
              <a:rPr lang="en-US" baseline="-25000" dirty="0" err="1">
                <a:solidFill>
                  <a:srgbClr val="FF0000"/>
                </a:solidFill>
              </a:rPr>
              <a:t>plot</a:t>
            </a:r>
            <a:r>
              <a:rPr lang="en-US" dirty="0">
                <a:solidFill>
                  <a:srgbClr val="FF0000"/>
                </a:solidFill>
              </a:rPr>
              <a:t> = </a:t>
            </a:r>
            <a:r>
              <a:rPr lang="en-US" dirty="0" err="1">
                <a:solidFill>
                  <a:srgbClr val="FF0000"/>
                </a:solidFill>
              </a:rPr>
              <a:t>X</a:t>
            </a:r>
            <a:r>
              <a:rPr lang="en-US" baseline="-25000" dirty="0" err="1">
                <a:solidFill>
                  <a:srgbClr val="FF0000"/>
                </a:solidFill>
              </a:rPr>
              <a:t>c</a:t>
            </a:r>
            <a:r>
              <a:rPr lang="en-US" dirty="0">
                <a:solidFill>
                  <a:srgbClr val="FF0000"/>
                </a:solidFill>
              </a:rPr>
              <a:t> + X</a:t>
            </a:r>
            <a:r>
              <a:rPr lang="en-US" baseline="-25000" dirty="0">
                <a:solidFill>
                  <a:srgbClr val="FF0000"/>
                </a:solidFill>
              </a:rPr>
              <a:t>0</a:t>
            </a:r>
            <a:endParaRPr lang="en-US" dirty="0">
              <a:solidFill>
                <a:srgbClr val="FF0000"/>
              </a:solidFill>
            </a:endParaRPr>
          </a:p>
          <a:p>
            <a:pPr marL="0" indent="0" algn="ctr" fontAlgn="base">
              <a:buNone/>
            </a:pPr>
            <a:r>
              <a:rPr lang="en-US" dirty="0" err="1">
                <a:solidFill>
                  <a:srgbClr val="FF0000"/>
                </a:solidFill>
              </a:rPr>
              <a:t>Y</a:t>
            </a:r>
            <a:r>
              <a:rPr lang="en-US" baseline="-25000" dirty="0" err="1">
                <a:solidFill>
                  <a:srgbClr val="FF0000"/>
                </a:solidFill>
              </a:rPr>
              <a:t>plot</a:t>
            </a:r>
            <a:r>
              <a:rPr lang="en-US" dirty="0">
                <a:solidFill>
                  <a:srgbClr val="FF0000"/>
                </a:solidFill>
              </a:rPr>
              <a:t> = </a:t>
            </a:r>
            <a:r>
              <a:rPr lang="en-US" dirty="0" err="1">
                <a:solidFill>
                  <a:srgbClr val="FF0000"/>
                </a:solidFill>
              </a:rPr>
              <a:t>Y</a:t>
            </a:r>
            <a:r>
              <a:rPr lang="en-US" baseline="-25000" dirty="0" err="1">
                <a:solidFill>
                  <a:srgbClr val="FF0000"/>
                </a:solidFill>
              </a:rPr>
              <a:t>c</a:t>
            </a:r>
            <a:r>
              <a:rPr lang="en-US" dirty="0">
                <a:solidFill>
                  <a:srgbClr val="FF0000"/>
                </a:solidFill>
              </a:rPr>
              <a:t> + Y</a:t>
            </a:r>
            <a:r>
              <a:rPr lang="en-US" baseline="-25000" dirty="0">
                <a:solidFill>
                  <a:srgbClr val="FF0000"/>
                </a:solidFill>
              </a:rPr>
              <a:t>0</a:t>
            </a:r>
            <a:endParaRPr lang="en-US" dirty="0">
              <a:solidFill>
                <a:srgbClr val="FF0000"/>
              </a:solidFill>
            </a:endParaRPr>
          </a:p>
          <a:p>
            <a:pPr fontAlgn="base"/>
            <a:endParaRPr lang="en-US" dirty="0"/>
          </a:p>
          <a:p>
            <a:pPr marL="0" indent="0" fontAlgn="base">
              <a:buNone/>
            </a:pPr>
            <a:r>
              <a:rPr lang="en-US" dirty="0"/>
              <a:t>Here, (</a:t>
            </a:r>
            <a:r>
              <a:rPr lang="en-US" dirty="0" err="1"/>
              <a:t>X</a:t>
            </a:r>
            <a:r>
              <a:rPr lang="en-US" baseline="-25000" dirty="0" err="1"/>
              <a:t>c</a:t>
            </a:r>
            <a:r>
              <a:rPr lang="en-US" dirty="0"/>
              <a:t>, </a:t>
            </a:r>
            <a:r>
              <a:rPr lang="en-US" dirty="0" err="1"/>
              <a:t>Y</a:t>
            </a:r>
            <a:r>
              <a:rPr lang="en-US" baseline="-25000" dirty="0" err="1"/>
              <a:t>c</a:t>
            </a:r>
            <a:r>
              <a:rPr lang="en-US" dirty="0"/>
              <a:t>) denotes the current value of X and Y coordinates.</a:t>
            </a:r>
          </a:p>
          <a:p>
            <a:pPr marL="0" indent="0" fontAlgn="base">
              <a:buNone/>
            </a:pPr>
            <a:r>
              <a:rPr lang="en-US" dirty="0"/>
              <a:t> </a:t>
            </a:r>
          </a:p>
          <a:p>
            <a:pPr fontAlgn="base"/>
            <a:r>
              <a:rPr lang="en-US" b="1" u="sng" dirty="0"/>
              <a:t>Step-05:</a:t>
            </a:r>
            <a:endParaRPr lang="en-US" b="1" dirty="0"/>
          </a:p>
          <a:p>
            <a:pPr marL="0" indent="0" fontAlgn="base">
              <a:buNone/>
            </a:pPr>
            <a:r>
              <a:rPr lang="en-US" dirty="0" smtClean="0"/>
              <a:t>Keep </a:t>
            </a:r>
            <a:r>
              <a:rPr lang="en-US" dirty="0"/>
              <a:t>repeating Step-03 and Step-04 until </a:t>
            </a:r>
            <a:r>
              <a:rPr lang="en-US" dirty="0" err="1"/>
              <a:t>X</a:t>
            </a:r>
            <a:r>
              <a:rPr lang="en-US" baseline="-25000" dirty="0" err="1"/>
              <a:t>plot</a:t>
            </a:r>
            <a:r>
              <a:rPr lang="en-US" dirty="0"/>
              <a:t> &gt;= </a:t>
            </a:r>
            <a:r>
              <a:rPr lang="en-US" dirty="0" err="1"/>
              <a:t>Y</a:t>
            </a:r>
            <a:r>
              <a:rPr lang="en-US" baseline="-25000" dirty="0" err="1"/>
              <a:t>plot</a:t>
            </a:r>
            <a:r>
              <a:rPr lang="en-US" dirty="0"/>
              <a:t>.</a:t>
            </a:r>
          </a:p>
          <a:p>
            <a:pPr marL="0" indent="0" fontAlgn="base">
              <a:buNone/>
            </a:pPr>
            <a:r>
              <a:rPr lang="en-US" dirty="0"/>
              <a:t> </a:t>
            </a:r>
          </a:p>
        </p:txBody>
      </p:sp>
    </p:spTree>
    <p:extLst>
      <p:ext uri="{BB962C8B-B14F-4D97-AF65-F5344CB8AC3E}">
        <p14:creationId xmlns:p14="http://schemas.microsoft.com/office/powerpoint/2010/main" val="24201551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Mid Point Circle Drawing Algorithm-</a:t>
            </a:r>
            <a:endParaRPr lang="en-US" dirty="0"/>
          </a:p>
        </p:txBody>
      </p:sp>
      <p:sp>
        <p:nvSpPr>
          <p:cNvPr id="3" name="Content Placeholder 2"/>
          <p:cNvSpPr>
            <a:spLocks noGrp="1"/>
          </p:cNvSpPr>
          <p:nvPr>
            <p:ph sz="quarter" idx="1"/>
          </p:nvPr>
        </p:nvSpPr>
        <p:spPr/>
        <p:txBody>
          <a:bodyPr/>
          <a:lstStyle/>
          <a:p>
            <a:pPr fontAlgn="base"/>
            <a:r>
              <a:rPr lang="en-US" b="1" u="sng" dirty="0"/>
              <a:t>Step-06:</a:t>
            </a:r>
            <a:endParaRPr lang="en-US" b="1" dirty="0"/>
          </a:p>
          <a:p>
            <a:pPr marL="0" indent="0" fontAlgn="base">
              <a:buNone/>
            </a:pPr>
            <a:r>
              <a:rPr lang="en-US" dirty="0" smtClean="0"/>
              <a:t>Step-05 </a:t>
            </a:r>
            <a:r>
              <a:rPr lang="en-US" dirty="0"/>
              <a:t>generates all the points for one octant.</a:t>
            </a:r>
          </a:p>
          <a:p>
            <a:pPr marL="0" indent="0" fontAlgn="base">
              <a:buNone/>
            </a:pPr>
            <a:r>
              <a:rPr lang="en-US" dirty="0"/>
              <a:t>To find the points for other seven octants, follow the eight symmetry property of circle.</a:t>
            </a:r>
          </a:p>
          <a:p>
            <a:pPr marL="0" indent="0">
              <a:buNone/>
            </a:pPr>
            <a:endParaRPr lang="en-US" dirty="0"/>
          </a:p>
        </p:txBody>
      </p:sp>
    </p:spTree>
    <p:extLst>
      <p:ext uri="{BB962C8B-B14F-4D97-AF65-F5344CB8AC3E}">
        <p14:creationId xmlns:p14="http://schemas.microsoft.com/office/powerpoint/2010/main" val="24201551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sz="quarter" idx="1"/>
          </p:nvPr>
        </p:nvSpPr>
        <p:spPr/>
        <p:txBody>
          <a:bodyPr>
            <a:normAutofit fontScale="92500" lnSpcReduction="10000"/>
          </a:bodyPr>
          <a:lstStyle/>
          <a:p>
            <a:pPr fontAlgn="base"/>
            <a:r>
              <a:rPr lang="en-US" dirty="0"/>
              <a:t>Given the </a:t>
            </a:r>
            <a:r>
              <a:rPr lang="en-US" dirty="0" err="1"/>
              <a:t>centre</a:t>
            </a:r>
            <a:r>
              <a:rPr lang="en-US" dirty="0"/>
              <a:t> point coordinates (0, 0) and radius as 10, generate all the points to form a circle.</a:t>
            </a:r>
          </a:p>
          <a:p>
            <a:pPr marL="0" indent="0" fontAlgn="base">
              <a:buNone/>
            </a:pPr>
            <a:endParaRPr lang="en-US" dirty="0"/>
          </a:p>
          <a:p>
            <a:pPr fontAlgn="base"/>
            <a:r>
              <a:rPr lang="en-US" b="1" u="sng" dirty="0"/>
              <a:t>Solution-</a:t>
            </a:r>
            <a:endParaRPr lang="en-US" b="1" dirty="0"/>
          </a:p>
          <a:p>
            <a:pPr marL="0" indent="0" fontAlgn="base">
              <a:buNone/>
            </a:pPr>
            <a:r>
              <a:rPr lang="en-US" dirty="0" smtClean="0"/>
              <a:t>Given-</a:t>
            </a:r>
            <a:endParaRPr lang="en-US" dirty="0"/>
          </a:p>
          <a:p>
            <a:pPr marL="0" indent="0" algn="ctr" fontAlgn="base">
              <a:buNone/>
            </a:pPr>
            <a:r>
              <a:rPr lang="en-US" dirty="0">
                <a:solidFill>
                  <a:srgbClr val="FF0000"/>
                </a:solidFill>
              </a:rPr>
              <a:t>Centre Coordinates of Circle (X</a:t>
            </a:r>
            <a:r>
              <a:rPr lang="en-US" baseline="-25000" dirty="0">
                <a:solidFill>
                  <a:srgbClr val="FF0000"/>
                </a:solidFill>
              </a:rPr>
              <a:t>0</a:t>
            </a:r>
            <a:r>
              <a:rPr lang="en-US" dirty="0">
                <a:solidFill>
                  <a:srgbClr val="FF0000"/>
                </a:solidFill>
              </a:rPr>
              <a:t>, Y</a:t>
            </a:r>
            <a:r>
              <a:rPr lang="en-US" baseline="-25000" dirty="0">
                <a:solidFill>
                  <a:srgbClr val="FF0000"/>
                </a:solidFill>
              </a:rPr>
              <a:t>0</a:t>
            </a:r>
            <a:r>
              <a:rPr lang="en-US" dirty="0">
                <a:solidFill>
                  <a:srgbClr val="FF0000"/>
                </a:solidFill>
              </a:rPr>
              <a:t>) = (0, 0)</a:t>
            </a:r>
          </a:p>
          <a:p>
            <a:pPr marL="0" indent="0" algn="ctr" fontAlgn="base">
              <a:buNone/>
            </a:pPr>
            <a:r>
              <a:rPr lang="en-US" dirty="0">
                <a:solidFill>
                  <a:srgbClr val="FF0000"/>
                </a:solidFill>
              </a:rPr>
              <a:t>Radius of Circle = 10</a:t>
            </a:r>
          </a:p>
          <a:p>
            <a:pPr marL="0" indent="0" algn="ctr" fontAlgn="base">
              <a:buNone/>
            </a:pPr>
            <a:r>
              <a:rPr lang="en-US" dirty="0">
                <a:solidFill>
                  <a:srgbClr val="FF0000"/>
                </a:solidFill>
              </a:rPr>
              <a:t> </a:t>
            </a:r>
          </a:p>
          <a:p>
            <a:pPr fontAlgn="base"/>
            <a:r>
              <a:rPr lang="en-US" b="1" u="sng" dirty="0"/>
              <a:t>Step-01:</a:t>
            </a:r>
            <a:endParaRPr lang="en-US" b="1" dirty="0"/>
          </a:p>
          <a:p>
            <a:pPr marL="0" indent="0" fontAlgn="base">
              <a:buNone/>
            </a:pPr>
            <a:endParaRPr lang="en-US" dirty="0"/>
          </a:p>
          <a:p>
            <a:pPr marL="0" indent="0" fontAlgn="base">
              <a:buNone/>
            </a:pPr>
            <a:r>
              <a:rPr lang="en-US" dirty="0"/>
              <a:t>Assign the starting point coordinates (X</a:t>
            </a:r>
            <a:r>
              <a:rPr lang="en-US" baseline="-25000" dirty="0"/>
              <a:t>0</a:t>
            </a:r>
            <a:r>
              <a:rPr lang="en-US" dirty="0"/>
              <a:t>, Y</a:t>
            </a:r>
            <a:r>
              <a:rPr lang="en-US" baseline="-25000" dirty="0"/>
              <a:t>0</a:t>
            </a:r>
            <a:r>
              <a:rPr lang="en-US" dirty="0"/>
              <a:t>) as-</a:t>
            </a:r>
          </a:p>
          <a:p>
            <a:pPr marL="0" indent="0" algn="ctr" fontAlgn="base">
              <a:buNone/>
            </a:pPr>
            <a:r>
              <a:rPr lang="en-US" dirty="0">
                <a:solidFill>
                  <a:srgbClr val="FF0000"/>
                </a:solidFill>
              </a:rPr>
              <a:t>X</a:t>
            </a:r>
            <a:r>
              <a:rPr lang="en-US" baseline="-25000" dirty="0">
                <a:solidFill>
                  <a:srgbClr val="FF0000"/>
                </a:solidFill>
              </a:rPr>
              <a:t>0</a:t>
            </a:r>
            <a:r>
              <a:rPr lang="en-US" dirty="0">
                <a:solidFill>
                  <a:srgbClr val="FF0000"/>
                </a:solidFill>
              </a:rPr>
              <a:t> = 0</a:t>
            </a:r>
          </a:p>
          <a:p>
            <a:pPr marL="0" indent="0" algn="ctr" fontAlgn="base">
              <a:buNone/>
            </a:pPr>
            <a:r>
              <a:rPr lang="en-US" dirty="0">
                <a:solidFill>
                  <a:srgbClr val="FF0000"/>
                </a:solidFill>
              </a:rPr>
              <a:t>Y</a:t>
            </a:r>
            <a:r>
              <a:rPr lang="en-US" baseline="-25000" dirty="0">
                <a:solidFill>
                  <a:srgbClr val="FF0000"/>
                </a:solidFill>
              </a:rPr>
              <a:t>0</a:t>
            </a:r>
            <a:r>
              <a:rPr lang="en-US" dirty="0">
                <a:solidFill>
                  <a:srgbClr val="FF0000"/>
                </a:solidFill>
              </a:rPr>
              <a:t> = R = 10</a:t>
            </a:r>
          </a:p>
          <a:p>
            <a:endParaRPr lang="en-US" dirty="0"/>
          </a:p>
        </p:txBody>
      </p:sp>
    </p:spTree>
    <p:extLst>
      <p:ext uri="{BB962C8B-B14F-4D97-AF65-F5344CB8AC3E}">
        <p14:creationId xmlns:p14="http://schemas.microsoft.com/office/powerpoint/2010/main" val="122354892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sz="quarter" idx="1"/>
          </p:nvPr>
        </p:nvSpPr>
        <p:spPr/>
        <p:txBody>
          <a:bodyPr>
            <a:normAutofit lnSpcReduction="10000"/>
          </a:bodyPr>
          <a:lstStyle/>
          <a:p>
            <a:pPr fontAlgn="base"/>
            <a:r>
              <a:rPr lang="en-US" b="1" u="sng" dirty="0"/>
              <a:t>Step-02:</a:t>
            </a:r>
            <a:endParaRPr lang="en-US" b="1" dirty="0"/>
          </a:p>
          <a:p>
            <a:pPr marL="0" indent="0" fontAlgn="base">
              <a:buNone/>
            </a:pPr>
            <a:r>
              <a:rPr lang="en-US" dirty="0"/>
              <a:t> </a:t>
            </a:r>
          </a:p>
          <a:p>
            <a:pPr marL="0" indent="0" fontAlgn="base">
              <a:buNone/>
            </a:pPr>
            <a:r>
              <a:rPr lang="en-US" dirty="0"/>
              <a:t>Calculate the value of initial decision parameter P</a:t>
            </a:r>
            <a:r>
              <a:rPr lang="en-US" baseline="-25000" dirty="0"/>
              <a:t>0</a:t>
            </a:r>
            <a:r>
              <a:rPr lang="en-US" dirty="0"/>
              <a:t> as-</a:t>
            </a:r>
          </a:p>
          <a:p>
            <a:pPr marL="0" indent="0" algn="ctr" fontAlgn="base">
              <a:buNone/>
            </a:pPr>
            <a:r>
              <a:rPr lang="en-US" dirty="0">
                <a:solidFill>
                  <a:srgbClr val="FF0000"/>
                </a:solidFill>
              </a:rPr>
              <a:t>P</a:t>
            </a:r>
            <a:r>
              <a:rPr lang="en-US" baseline="-25000" dirty="0">
                <a:solidFill>
                  <a:srgbClr val="FF0000"/>
                </a:solidFill>
              </a:rPr>
              <a:t>0</a:t>
            </a:r>
            <a:r>
              <a:rPr lang="en-US" dirty="0">
                <a:solidFill>
                  <a:srgbClr val="FF0000"/>
                </a:solidFill>
              </a:rPr>
              <a:t> = 1 – R</a:t>
            </a:r>
          </a:p>
          <a:p>
            <a:pPr marL="0" indent="0" algn="ctr" fontAlgn="base">
              <a:buNone/>
            </a:pPr>
            <a:r>
              <a:rPr lang="en-US" dirty="0">
                <a:solidFill>
                  <a:srgbClr val="FF0000"/>
                </a:solidFill>
              </a:rPr>
              <a:t>P</a:t>
            </a:r>
            <a:r>
              <a:rPr lang="en-US" baseline="-25000" dirty="0">
                <a:solidFill>
                  <a:srgbClr val="FF0000"/>
                </a:solidFill>
              </a:rPr>
              <a:t>0</a:t>
            </a:r>
            <a:r>
              <a:rPr lang="en-US" dirty="0">
                <a:solidFill>
                  <a:srgbClr val="FF0000"/>
                </a:solidFill>
              </a:rPr>
              <a:t> = 1 – 10</a:t>
            </a:r>
          </a:p>
          <a:p>
            <a:pPr marL="0" indent="0" algn="ctr" fontAlgn="base">
              <a:buNone/>
            </a:pPr>
            <a:r>
              <a:rPr lang="en-US" dirty="0">
                <a:solidFill>
                  <a:srgbClr val="FF0000"/>
                </a:solidFill>
              </a:rPr>
              <a:t>P</a:t>
            </a:r>
            <a:r>
              <a:rPr lang="en-US" baseline="-25000" dirty="0">
                <a:solidFill>
                  <a:srgbClr val="FF0000"/>
                </a:solidFill>
              </a:rPr>
              <a:t>0</a:t>
            </a:r>
            <a:r>
              <a:rPr lang="en-US" dirty="0">
                <a:solidFill>
                  <a:srgbClr val="FF0000"/>
                </a:solidFill>
              </a:rPr>
              <a:t> = </a:t>
            </a:r>
            <a:r>
              <a:rPr lang="en-US" dirty="0">
                <a:solidFill>
                  <a:srgbClr val="00B050"/>
                </a:solidFill>
              </a:rPr>
              <a:t>-9</a:t>
            </a:r>
          </a:p>
          <a:p>
            <a:pPr marL="0" indent="0" fontAlgn="base">
              <a:buNone/>
            </a:pPr>
            <a:endParaRPr lang="en-US" dirty="0"/>
          </a:p>
          <a:p>
            <a:pPr fontAlgn="base"/>
            <a:r>
              <a:rPr lang="en-US" b="1" u="sng" dirty="0"/>
              <a:t>Step-03:</a:t>
            </a:r>
            <a:endParaRPr lang="en-US" b="1" dirty="0"/>
          </a:p>
          <a:p>
            <a:pPr marL="0" indent="0" fontAlgn="base">
              <a:buNone/>
            </a:pPr>
            <a:endParaRPr lang="en-US" dirty="0"/>
          </a:p>
          <a:p>
            <a:pPr marL="0" indent="0" fontAlgn="base">
              <a:buNone/>
            </a:pPr>
            <a:r>
              <a:rPr lang="en-US" dirty="0"/>
              <a:t>As </a:t>
            </a:r>
            <a:r>
              <a:rPr lang="en-US" dirty="0" err="1"/>
              <a:t>P</a:t>
            </a:r>
            <a:r>
              <a:rPr lang="en-US" baseline="-25000" dirty="0" err="1"/>
              <a:t>initial</a:t>
            </a:r>
            <a:r>
              <a:rPr lang="en-US" dirty="0"/>
              <a:t> &lt; 0, so case-01 is satisfied.</a:t>
            </a:r>
          </a:p>
          <a:p>
            <a:pPr marL="0" indent="0" fontAlgn="base">
              <a:buNone/>
            </a:pPr>
            <a:r>
              <a:rPr lang="en-US" dirty="0"/>
              <a:t> </a:t>
            </a:r>
          </a:p>
          <a:p>
            <a:endParaRPr lang="en-US" dirty="0"/>
          </a:p>
        </p:txBody>
      </p:sp>
    </p:spTree>
    <p:extLst>
      <p:ext uri="{BB962C8B-B14F-4D97-AF65-F5344CB8AC3E}">
        <p14:creationId xmlns:p14="http://schemas.microsoft.com/office/powerpoint/2010/main" val="12235489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sz="quarter" idx="1"/>
          </p:nvPr>
        </p:nvSpPr>
        <p:spPr/>
        <p:txBody>
          <a:bodyPr/>
          <a:lstStyle/>
          <a:p>
            <a:pPr marL="0" indent="0" fontAlgn="base">
              <a:buNone/>
            </a:pPr>
            <a:r>
              <a:rPr lang="en-US" dirty="0"/>
              <a:t>Thus,</a:t>
            </a:r>
          </a:p>
          <a:p>
            <a:pPr marL="0" indent="0" algn="ctr" fontAlgn="base">
              <a:buNone/>
            </a:pPr>
            <a:r>
              <a:rPr lang="en-US" dirty="0">
                <a:solidFill>
                  <a:srgbClr val="FF0000"/>
                </a:solidFill>
              </a:rPr>
              <a:t>X</a:t>
            </a:r>
            <a:r>
              <a:rPr lang="en-US" baseline="-25000" dirty="0">
                <a:solidFill>
                  <a:srgbClr val="FF0000"/>
                </a:solidFill>
              </a:rPr>
              <a:t>k+1</a:t>
            </a:r>
            <a:r>
              <a:rPr lang="en-US" dirty="0">
                <a:solidFill>
                  <a:srgbClr val="FF0000"/>
                </a:solidFill>
              </a:rPr>
              <a:t> = </a:t>
            </a:r>
            <a:r>
              <a:rPr lang="en-US" dirty="0" err="1">
                <a:solidFill>
                  <a:srgbClr val="FF0000"/>
                </a:solidFill>
              </a:rPr>
              <a:t>X</a:t>
            </a:r>
            <a:r>
              <a:rPr lang="en-US" baseline="-25000" dirty="0" err="1">
                <a:solidFill>
                  <a:srgbClr val="FF0000"/>
                </a:solidFill>
              </a:rPr>
              <a:t>k</a:t>
            </a:r>
            <a:r>
              <a:rPr lang="en-US" dirty="0">
                <a:solidFill>
                  <a:srgbClr val="FF0000"/>
                </a:solidFill>
              </a:rPr>
              <a:t> + 1 = 0 + 1 = </a:t>
            </a:r>
            <a:r>
              <a:rPr lang="en-US" dirty="0">
                <a:solidFill>
                  <a:srgbClr val="00B050"/>
                </a:solidFill>
              </a:rPr>
              <a:t>1</a:t>
            </a:r>
          </a:p>
          <a:p>
            <a:pPr marL="0" indent="0" algn="ctr" fontAlgn="base">
              <a:buNone/>
            </a:pPr>
            <a:r>
              <a:rPr lang="en-US" dirty="0">
                <a:solidFill>
                  <a:srgbClr val="FF0000"/>
                </a:solidFill>
              </a:rPr>
              <a:t>Y</a:t>
            </a:r>
            <a:r>
              <a:rPr lang="en-US" baseline="-25000" dirty="0">
                <a:solidFill>
                  <a:srgbClr val="FF0000"/>
                </a:solidFill>
              </a:rPr>
              <a:t>k+1</a:t>
            </a:r>
            <a:r>
              <a:rPr lang="en-US" dirty="0">
                <a:solidFill>
                  <a:srgbClr val="FF0000"/>
                </a:solidFill>
              </a:rPr>
              <a:t> = </a:t>
            </a:r>
            <a:r>
              <a:rPr lang="en-US" dirty="0" err="1">
                <a:solidFill>
                  <a:srgbClr val="FF0000"/>
                </a:solidFill>
              </a:rPr>
              <a:t>Y</a:t>
            </a:r>
            <a:r>
              <a:rPr lang="en-US" baseline="-25000" dirty="0" err="1">
                <a:solidFill>
                  <a:srgbClr val="FF0000"/>
                </a:solidFill>
              </a:rPr>
              <a:t>k</a:t>
            </a:r>
            <a:r>
              <a:rPr lang="en-US" dirty="0">
                <a:solidFill>
                  <a:srgbClr val="FF0000"/>
                </a:solidFill>
              </a:rPr>
              <a:t> = </a:t>
            </a:r>
            <a:r>
              <a:rPr lang="en-US" dirty="0">
                <a:solidFill>
                  <a:srgbClr val="00B050"/>
                </a:solidFill>
              </a:rPr>
              <a:t>10</a:t>
            </a:r>
          </a:p>
          <a:p>
            <a:pPr marL="0" indent="0" algn="ctr" fontAlgn="base">
              <a:buNone/>
            </a:pPr>
            <a:r>
              <a:rPr lang="en-US" dirty="0">
                <a:solidFill>
                  <a:srgbClr val="FF0000"/>
                </a:solidFill>
              </a:rPr>
              <a:t>P</a:t>
            </a:r>
            <a:r>
              <a:rPr lang="en-US" baseline="-25000" dirty="0">
                <a:solidFill>
                  <a:srgbClr val="FF0000"/>
                </a:solidFill>
              </a:rPr>
              <a:t>k+1 </a:t>
            </a:r>
            <a:r>
              <a:rPr lang="en-US" dirty="0">
                <a:solidFill>
                  <a:srgbClr val="FF0000"/>
                </a:solidFill>
              </a:rPr>
              <a:t>= </a:t>
            </a:r>
            <a:r>
              <a:rPr lang="en-US" dirty="0" err="1">
                <a:solidFill>
                  <a:srgbClr val="FF0000"/>
                </a:solidFill>
              </a:rPr>
              <a:t>P</a:t>
            </a:r>
            <a:r>
              <a:rPr lang="en-US" baseline="-25000" dirty="0" err="1">
                <a:solidFill>
                  <a:srgbClr val="FF0000"/>
                </a:solidFill>
              </a:rPr>
              <a:t>k</a:t>
            </a:r>
            <a:r>
              <a:rPr lang="en-US" dirty="0">
                <a:solidFill>
                  <a:srgbClr val="FF0000"/>
                </a:solidFill>
              </a:rPr>
              <a:t> + 2 x X</a:t>
            </a:r>
            <a:r>
              <a:rPr lang="en-US" baseline="-25000" dirty="0">
                <a:solidFill>
                  <a:srgbClr val="FF0000"/>
                </a:solidFill>
              </a:rPr>
              <a:t>k+1</a:t>
            </a:r>
            <a:r>
              <a:rPr lang="en-US" dirty="0">
                <a:solidFill>
                  <a:srgbClr val="FF0000"/>
                </a:solidFill>
              </a:rPr>
              <a:t> + 1 = -9 + (2 x 1) + 1 = </a:t>
            </a:r>
            <a:r>
              <a:rPr lang="en-US" dirty="0">
                <a:solidFill>
                  <a:srgbClr val="00B050"/>
                </a:solidFill>
              </a:rPr>
              <a:t>-6</a:t>
            </a:r>
          </a:p>
          <a:p>
            <a:pPr marL="0" indent="0" algn="ctr" fontAlgn="base">
              <a:buNone/>
            </a:pPr>
            <a:r>
              <a:rPr lang="en-US" dirty="0" smtClean="0">
                <a:solidFill>
                  <a:srgbClr val="FF0000"/>
                </a:solidFill>
              </a:rPr>
              <a:t>Now next points for </a:t>
            </a:r>
            <a:r>
              <a:rPr lang="en-US" dirty="0" err="1" smtClean="0">
                <a:solidFill>
                  <a:srgbClr val="FF0000"/>
                </a:solidFill>
              </a:rPr>
              <a:t>xk</a:t>
            </a:r>
            <a:r>
              <a:rPr lang="en-US" dirty="0" smtClean="0">
                <a:solidFill>
                  <a:srgbClr val="FF0000"/>
                </a:solidFill>
              </a:rPr>
              <a:t> is 1,yk is 10 and </a:t>
            </a:r>
            <a:r>
              <a:rPr lang="en-US" dirty="0" err="1" smtClean="0">
                <a:solidFill>
                  <a:srgbClr val="FF0000"/>
                </a:solidFill>
              </a:rPr>
              <a:t>pk</a:t>
            </a:r>
            <a:r>
              <a:rPr lang="en-US" dirty="0" smtClean="0">
                <a:solidFill>
                  <a:srgbClr val="FF0000"/>
                </a:solidFill>
              </a:rPr>
              <a:t> is -6</a:t>
            </a:r>
            <a:endParaRPr lang="en-US" dirty="0">
              <a:solidFill>
                <a:srgbClr val="FF0000"/>
              </a:solidFill>
            </a:endParaRPr>
          </a:p>
          <a:p>
            <a:pPr fontAlgn="base"/>
            <a:r>
              <a:rPr lang="en-US" b="1" u="sng" dirty="0"/>
              <a:t>Step-04:</a:t>
            </a:r>
            <a:endParaRPr lang="en-US" b="1" dirty="0"/>
          </a:p>
          <a:p>
            <a:pPr marL="0" indent="0" fontAlgn="base">
              <a:buNone/>
            </a:pPr>
            <a:endParaRPr lang="en-US" dirty="0"/>
          </a:p>
          <a:p>
            <a:pPr marL="0" indent="0" fontAlgn="base">
              <a:buNone/>
            </a:pPr>
            <a:r>
              <a:rPr lang="en-US" dirty="0"/>
              <a:t>This step is not applicable here as the given </a:t>
            </a:r>
            <a:r>
              <a:rPr lang="en-US" dirty="0" err="1"/>
              <a:t>centre</a:t>
            </a:r>
            <a:r>
              <a:rPr lang="en-US" dirty="0"/>
              <a:t> point coordinates is (0, 0).</a:t>
            </a:r>
          </a:p>
          <a:p>
            <a:pPr marL="0" indent="0" fontAlgn="base">
              <a:buNone/>
            </a:pPr>
            <a:endParaRPr lang="en-US" dirty="0"/>
          </a:p>
          <a:p>
            <a:endParaRPr lang="en-US" dirty="0"/>
          </a:p>
        </p:txBody>
      </p:sp>
    </p:spTree>
    <p:extLst>
      <p:ext uri="{BB962C8B-B14F-4D97-AF65-F5344CB8AC3E}">
        <p14:creationId xmlns:p14="http://schemas.microsoft.com/office/powerpoint/2010/main" val="122354892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sz="quarter" idx="1"/>
          </p:nvPr>
        </p:nvSpPr>
        <p:spPr/>
        <p:txBody>
          <a:bodyPr/>
          <a:lstStyle/>
          <a:p>
            <a:r>
              <a:rPr lang="en-US" dirty="0" smtClean="0"/>
              <a:t>Next points are </a:t>
            </a:r>
            <a:r>
              <a:rPr lang="en-US" dirty="0" err="1" smtClean="0"/>
              <a:t>pk</a:t>
            </a:r>
            <a:r>
              <a:rPr lang="en-US" dirty="0" smtClean="0"/>
              <a:t> = -6 &lt;0 then</a:t>
            </a:r>
          </a:p>
          <a:p>
            <a:pPr marL="0" indent="0" algn="ctr" fontAlgn="base">
              <a:buNone/>
            </a:pPr>
            <a:r>
              <a:rPr lang="en-US" dirty="0" smtClean="0"/>
              <a:t>Calculate </a:t>
            </a:r>
            <a:r>
              <a:rPr lang="en-US" dirty="0" smtClean="0">
                <a:solidFill>
                  <a:srgbClr val="FF0000"/>
                </a:solidFill>
              </a:rPr>
              <a:t>X</a:t>
            </a:r>
            <a:r>
              <a:rPr lang="en-US" baseline="-25000" dirty="0" smtClean="0">
                <a:solidFill>
                  <a:srgbClr val="FF0000"/>
                </a:solidFill>
              </a:rPr>
              <a:t>k+1</a:t>
            </a:r>
            <a:r>
              <a:rPr lang="en-US" dirty="0">
                <a:solidFill>
                  <a:srgbClr val="FF0000"/>
                </a:solidFill>
              </a:rPr>
              <a:t> = </a:t>
            </a:r>
            <a:r>
              <a:rPr lang="en-US" dirty="0" err="1">
                <a:solidFill>
                  <a:srgbClr val="FF0000"/>
                </a:solidFill>
              </a:rPr>
              <a:t>X</a:t>
            </a:r>
            <a:r>
              <a:rPr lang="en-US" baseline="-25000" dirty="0" err="1">
                <a:solidFill>
                  <a:srgbClr val="FF0000"/>
                </a:solidFill>
              </a:rPr>
              <a:t>k</a:t>
            </a:r>
            <a:r>
              <a:rPr lang="en-US" dirty="0">
                <a:solidFill>
                  <a:srgbClr val="FF0000"/>
                </a:solidFill>
              </a:rPr>
              <a:t> + 1 = </a:t>
            </a:r>
            <a:r>
              <a:rPr lang="en-US" dirty="0" smtClean="0">
                <a:solidFill>
                  <a:srgbClr val="FF0000"/>
                </a:solidFill>
              </a:rPr>
              <a:t>1+1=</a:t>
            </a:r>
            <a:r>
              <a:rPr lang="en-US" dirty="0" smtClean="0">
                <a:solidFill>
                  <a:srgbClr val="00B050"/>
                </a:solidFill>
              </a:rPr>
              <a:t>2</a:t>
            </a:r>
            <a:endParaRPr lang="en-US" dirty="0">
              <a:solidFill>
                <a:srgbClr val="00B050"/>
              </a:solidFill>
            </a:endParaRPr>
          </a:p>
          <a:p>
            <a:pPr marL="0" indent="0" algn="ctr" fontAlgn="base">
              <a:buNone/>
            </a:pPr>
            <a:r>
              <a:rPr lang="en-US" dirty="0">
                <a:solidFill>
                  <a:srgbClr val="FF0000"/>
                </a:solidFill>
              </a:rPr>
              <a:t>Y</a:t>
            </a:r>
            <a:r>
              <a:rPr lang="en-US" baseline="-25000" dirty="0">
                <a:solidFill>
                  <a:srgbClr val="FF0000"/>
                </a:solidFill>
              </a:rPr>
              <a:t>k+1</a:t>
            </a:r>
            <a:r>
              <a:rPr lang="en-US" dirty="0">
                <a:solidFill>
                  <a:srgbClr val="FF0000"/>
                </a:solidFill>
              </a:rPr>
              <a:t> = </a:t>
            </a:r>
            <a:r>
              <a:rPr lang="en-US" dirty="0" err="1">
                <a:solidFill>
                  <a:srgbClr val="FF0000"/>
                </a:solidFill>
              </a:rPr>
              <a:t>Y</a:t>
            </a:r>
            <a:r>
              <a:rPr lang="en-US" baseline="-25000" dirty="0" err="1">
                <a:solidFill>
                  <a:srgbClr val="FF0000"/>
                </a:solidFill>
              </a:rPr>
              <a:t>k</a:t>
            </a:r>
            <a:r>
              <a:rPr lang="en-US" dirty="0">
                <a:solidFill>
                  <a:srgbClr val="FF0000"/>
                </a:solidFill>
              </a:rPr>
              <a:t> = </a:t>
            </a:r>
            <a:r>
              <a:rPr lang="en-US" dirty="0" smtClean="0">
                <a:solidFill>
                  <a:srgbClr val="00B050"/>
                </a:solidFill>
              </a:rPr>
              <a:t>10</a:t>
            </a:r>
            <a:endParaRPr lang="en-US" dirty="0">
              <a:solidFill>
                <a:srgbClr val="00B050"/>
              </a:solidFill>
            </a:endParaRPr>
          </a:p>
          <a:p>
            <a:pPr marL="0" indent="0" algn="ctr" fontAlgn="base">
              <a:buNone/>
            </a:pPr>
            <a:r>
              <a:rPr lang="en-US" dirty="0">
                <a:solidFill>
                  <a:srgbClr val="FF0000"/>
                </a:solidFill>
              </a:rPr>
              <a:t>P</a:t>
            </a:r>
            <a:r>
              <a:rPr lang="en-US" baseline="-25000" dirty="0">
                <a:solidFill>
                  <a:srgbClr val="FF0000"/>
                </a:solidFill>
              </a:rPr>
              <a:t>k+1 </a:t>
            </a:r>
            <a:r>
              <a:rPr lang="en-US" dirty="0">
                <a:solidFill>
                  <a:srgbClr val="FF0000"/>
                </a:solidFill>
              </a:rPr>
              <a:t>= </a:t>
            </a:r>
            <a:r>
              <a:rPr lang="en-US" dirty="0" err="1">
                <a:solidFill>
                  <a:srgbClr val="FF0000"/>
                </a:solidFill>
              </a:rPr>
              <a:t>P</a:t>
            </a:r>
            <a:r>
              <a:rPr lang="en-US" baseline="-25000" dirty="0" err="1">
                <a:solidFill>
                  <a:srgbClr val="FF0000"/>
                </a:solidFill>
              </a:rPr>
              <a:t>k</a:t>
            </a:r>
            <a:r>
              <a:rPr lang="en-US" dirty="0">
                <a:solidFill>
                  <a:srgbClr val="FF0000"/>
                </a:solidFill>
              </a:rPr>
              <a:t> + 2 x X</a:t>
            </a:r>
            <a:r>
              <a:rPr lang="en-US" baseline="-25000" dirty="0">
                <a:solidFill>
                  <a:srgbClr val="FF0000"/>
                </a:solidFill>
              </a:rPr>
              <a:t>k+1</a:t>
            </a:r>
            <a:r>
              <a:rPr lang="en-US" dirty="0">
                <a:solidFill>
                  <a:srgbClr val="FF0000"/>
                </a:solidFill>
              </a:rPr>
              <a:t> + 1 = </a:t>
            </a:r>
            <a:r>
              <a:rPr lang="en-US" dirty="0" smtClean="0">
                <a:solidFill>
                  <a:srgbClr val="FF0000"/>
                </a:solidFill>
              </a:rPr>
              <a:t>-6 </a:t>
            </a:r>
            <a:r>
              <a:rPr lang="en-US" dirty="0">
                <a:solidFill>
                  <a:srgbClr val="FF0000"/>
                </a:solidFill>
              </a:rPr>
              <a:t>+ (2 x </a:t>
            </a:r>
            <a:r>
              <a:rPr lang="en-US" dirty="0" smtClean="0">
                <a:solidFill>
                  <a:srgbClr val="FF0000"/>
                </a:solidFill>
              </a:rPr>
              <a:t>2) </a:t>
            </a:r>
            <a:r>
              <a:rPr lang="en-US" dirty="0">
                <a:solidFill>
                  <a:srgbClr val="FF0000"/>
                </a:solidFill>
              </a:rPr>
              <a:t>+ 1 = </a:t>
            </a:r>
            <a:r>
              <a:rPr lang="en-US" dirty="0" smtClean="0">
                <a:solidFill>
                  <a:srgbClr val="FF0000"/>
                </a:solidFill>
              </a:rPr>
              <a:t>-6+5= </a:t>
            </a:r>
            <a:r>
              <a:rPr lang="en-US" dirty="0" smtClean="0">
                <a:solidFill>
                  <a:srgbClr val="00B050"/>
                </a:solidFill>
              </a:rPr>
              <a:t>-1</a:t>
            </a:r>
            <a:endParaRPr lang="en-US" dirty="0">
              <a:solidFill>
                <a:srgbClr val="00B050"/>
              </a:solidFill>
            </a:endParaRPr>
          </a:p>
          <a:p>
            <a:pPr marL="0" indent="0" algn="ctr" fontAlgn="base">
              <a:buNone/>
            </a:pPr>
            <a:r>
              <a:rPr lang="en-US" dirty="0">
                <a:solidFill>
                  <a:srgbClr val="FF0000"/>
                </a:solidFill>
              </a:rPr>
              <a:t>Now next points for </a:t>
            </a:r>
            <a:r>
              <a:rPr lang="en-US" dirty="0" err="1">
                <a:solidFill>
                  <a:srgbClr val="FF0000"/>
                </a:solidFill>
              </a:rPr>
              <a:t>xk</a:t>
            </a:r>
            <a:r>
              <a:rPr lang="en-US" dirty="0">
                <a:solidFill>
                  <a:srgbClr val="FF0000"/>
                </a:solidFill>
              </a:rPr>
              <a:t> is </a:t>
            </a:r>
            <a:r>
              <a:rPr lang="en-US" dirty="0" smtClean="0">
                <a:solidFill>
                  <a:srgbClr val="FF0000"/>
                </a:solidFill>
              </a:rPr>
              <a:t>2,yk </a:t>
            </a:r>
            <a:r>
              <a:rPr lang="en-US" dirty="0">
                <a:solidFill>
                  <a:srgbClr val="FF0000"/>
                </a:solidFill>
              </a:rPr>
              <a:t>is 10 and </a:t>
            </a:r>
            <a:r>
              <a:rPr lang="en-US" dirty="0" err="1">
                <a:solidFill>
                  <a:srgbClr val="FF0000"/>
                </a:solidFill>
              </a:rPr>
              <a:t>pk</a:t>
            </a:r>
            <a:r>
              <a:rPr lang="en-US" dirty="0">
                <a:solidFill>
                  <a:srgbClr val="FF0000"/>
                </a:solidFill>
              </a:rPr>
              <a:t> is </a:t>
            </a:r>
            <a:r>
              <a:rPr lang="en-US" dirty="0" smtClean="0">
                <a:solidFill>
                  <a:srgbClr val="FF0000"/>
                </a:solidFill>
              </a:rPr>
              <a:t>-1</a:t>
            </a:r>
            <a:endParaRPr lang="en-US" dirty="0">
              <a:solidFill>
                <a:srgbClr val="FF0000"/>
              </a:solidFill>
            </a:endParaRPr>
          </a:p>
          <a:p>
            <a:pPr marL="0" indent="0">
              <a:buNone/>
            </a:pPr>
            <a:endParaRPr lang="en-US" dirty="0"/>
          </a:p>
        </p:txBody>
      </p:sp>
    </p:spTree>
    <p:extLst>
      <p:ext uri="{BB962C8B-B14F-4D97-AF65-F5344CB8AC3E}">
        <p14:creationId xmlns:p14="http://schemas.microsoft.com/office/powerpoint/2010/main" val="3057611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1143000"/>
          </a:xfrm>
        </p:spPr>
        <p:txBody>
          <a:bodyPr/>
          <a:lstStyle/>
          <a:p>
            <a:r>
              <a:rPr lang="en-US" dirty="0" smtClean="0"/>
              <a:t>Definition</a:t>
            </a:r>
            <a:endParaRPr lang="en-US" dirty="0"/>
          </a:p>
        </p:txBody>
      </p:sp>
      <p:sp>
        <p:nvSpPr>
          <p:cNvPr id="3" name="Content Placeholder 2"/>
          <p:cNvSpPr>
            <a:spLocks noGrp="1"/>
          </p:cNvSpPr>
          <p:nvPr>
            <p:ph idx="1"/>
          </p:nvPr>
        </p:nvSpPr>
        <p:spPr>
          <a:xfrm>
            <a:off x="228600" y="1335964"/>
            <a:ext cx="6019800" cy="4683836"/>
          </a:xfrm>
        </p:spPr>
        <p:txBody>
          <a:bodyPr>
            <a:normAutofit fontScale="92500"/>
          </a:bodyPr>
          <a:lstStyle/>
          <a:p>
            <a:pPr algn="just"/>
            <a:r>
              <a:rPr lang="en-US" b="1" u="sng" dirty="0"/>
              <a:t>Graphics</a:t>
            </a:r>
            <a:r>
              <a:rPr lang="en-US" dirty="0"/>
              <a:t> is defined as any sketch or a drawing or a special network that pictorially represents some meaningful information. </a:t>
            </a:r>
            <a:r>
              <a:rPr lang="en-US" b="1" dirty="0"/>
              <a:t>Computer Graphics </a:t>
            </a:r>
            <a:r>
              <a:rPr lang="en-US" dirty="0"/>
              <a:t>is used where a set of image needs to be manipulated or the creation of the image in the form of pixels and is drawn on the computer.</a:t>
            </a:r>
            <a:endParaRPr lang="en-US" dirty="0" smtClean="0"/>
          </a:p>
          <a:p>
            <a:pPr algn="just"/>
            <a:r>
              <a:rPr lang="en-US" dirty="0" smtClean="0"/>
              <a:t>“</a:t>
            </a:r>
            <a:r>
              <a:rPr lang="en-US" dirty="0"/>
              <a:t>Computer graphics is the use of a computer to define, store, manipulate, interrogate, and represent the pictorial output.” An image in computer graphics is made up of a number of </a:t>
            </a:r>
            <a:r>
              <a:rPr lang="en-US" dirty="0" smtClean="0"/>
              <a:t>pixels</a:t>
            </a:r>
            <a:r>
              <a:rPr lang="en-US" dirty="0"/>
              <a:t>.</a:t>
            </a:r>
          </a:p>
        </p:txBody>
      </p:sp>
      <p:pic>
        <p:nvPicPr>
          <p:cNvPr id="3074" name="Picture 2" descr="Computer animation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5639" y="1335964"/>
            <a:ext cx="2613561" cy="4683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3866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sz="quarter" idx="1"/>
          </p:nvPr>
        </p:nvSpPr>
        <p:spPr/>
        <p:txBody>
          <a:bodyPr/>
          <a:lstStyle/>
          <a:p>
            <a:r>
              <a:rPr lang="en-US" dirty="0"/>
              <a:t>Next points are </a:t>
            </a:r>
            <a:r>
              <a:rPr lang="en-US" dirty="0" err="1"/>
              <a:t>pk</a:t>
            </a:r>
            <a:r>
              <a:rPr lang="en-US" dirty="0"/>
              <a:t> = </a:t>
            </a:r>
            <a:r>
              <a:rPr lang="en-US" dirty="0" smtClean="0"/>
              <a:t>-1 </a:t>
            </a:r>
            <a:r>
              <a:rPr lang="en-US" dirty="0"/>
              <a:t>&lt;0 then</a:t>
            </a:r>
          </a:p>
          <a:p>
            <a:pPr marL="0" indent="0" algn="ctr" fontAlgn="base">
              <a:buNone/>
            </a:pPr>
            <a:r>
              <a:rPr lang="en-US" dirty="0"/>
              <a:t>Calculate </a:t>
            </a:r>
            <a:r>
              <a:rPr lang="en-US" dirty="0">
                <a:solidFill>
                  <a:srgbClr val="FF0000"/>
                </a:solidFill>
              </a:rPr>
              <a:t>X</a:t>
            </a:r>
            <a:r>
              <a:rPr lang="en-US" baseline="-25000" dirty="0">
                <a:solidFill>
                  <a:srgbClr val="FF0000"/>
                </a:solidFill>
              </a:rPr>
              <a:t>k+1</a:t>
            </a:r>
            <a:r>
              <a:rPr lang="en-US" dirty="0">
                <a:solidFill>
                  <a:srgbClr val="FF0000"/>
                </a:solidFill>
              </a:rPr>
              <a:t> = </a:t>
            </a:r>
            <a:r>
              <a:rPr lang="en-US" dirty="0" err="1">
                <a:solidFill>
                  <a:srgbClr val="FF0000"/>
                </a:solidFill>
              </a:rPr>
              <a:t>X</a:t>
            </a:r>
            <a:r>
              <a:rPr lang="en-US" baseline="-25000" dirty="0" err="1">
                <a:solidFill>
                  <a:srgbClr val="FF0000"/>
                </a:solidFill>
              </a:rPr>
              <a:t>k</a:t>
            </a:r>
            <a:r>
              <a:rPr lang="en-US" dirty="0">
                <a:solidFill>
                  <a:srgbClr val="FF0000"/>
                </a:solidFill>
              </a:rPr>
              <a:t> + 1 </a:t>
            </a:r>
            <a:r>
              <a:rPr lang="en-US" dirty="0" smtClean="0">
                <a:solidFill>
                  <a:srgbClr val="FF0000"/>
                </a:solidFill>
              </a:rPr>
              <a:t>, 2+1 </a:t>
            </a:r>
            <a:r>
              <a:rPr lang="en-US" dirty="0" smtClean="0">
                <a:solidFill>
                  <a:srgbClr val="00B050"/>
                </a:solidFill>
              </a:rPr>
              <a:t>= 3</a:t>
            </a:r>
          </a:p>
          <a:p>
            <a:pPr marL="0" indent="0" algn="ctr" fontAlgn="base">
              <a:buNone/>
            </a:pPr>
            <a:r>
              <a:rPr lang="en-US" dirty="0" smtClean="0">
                <a:solidFill>
                  <a:srgbClr val="FF0000"/>
                </a:solidFill>
              </a:rPr>
              <a:t>Y</a:t>
            </a:r>
            <a:r>
              <a:rPr lang="en-US" baseline="-25000" dirty="0" smtClean="0">
                <a:solidFill>
                  <a:srgbClr val="FF0000"/>
                </a:solidFill>
              </a:rPr>
              <a:t>k+1</a:t>
            </a:r>
            <a:r>
              <a:rPr lang="en-US" dirty="0">
                <a:solidFill>
                  <a:srgbClr val="FF0000"/>
                </a:solidFill>
              </a:rPr>
              <a:t> = </a:t>
            </a:r>
            <a:r>
              <a:rPr lang="en-US" dirty="0" err="1">
                <a:solidFill>
                  <a:srgbClr val="FF0000"/>
                </a:solidFill>
              </a:rPr>
              <a:t>Y</a:t>
            </a:r>
            <a:r>
              <a:rPr lang="en-US" baseline="-25000" dirty="0" err="1">
                <a:solidFill>
                  <a:srgbClr val="FF0000"/>
                </a:solidFill>
              </a:rPr>
              <a:t>k</a:t>
            </a:r>
            <a:r>
              <a:rPr lang="en-US" dirty="0">
                <a:solidFill>
                  <a:srgbClr val="FF0000"/>
                </a:solidFill>
              </a:rPr>
              <a:t> = </a:t>
            </a:r>
            <a:r>
              <a:rPr lang="en-US" dirty="0" smtClean="0">
                <a:solidFill>
                  <a:srgbClr val="00B050"/>
                </a:solidFill>
              </a:rPr>
              <a:t>10</a:t>
            </a:r>
            <a:endParaRPr lang="en-US" dirty="0">
              <a:solidFill>
                <a:srgbClr val="00B050"/>
              </a:solidFill>
            </a:endParaRPr>
          </a:p>
          <a:p>
            <a:pPr marL="0" indent="0" algn="ctr" fontAlgn="base">
              <a:buNone/>
            </a:pPr>
            <a:r>
              <a:rPr lang="en-US" dirty="0">
                <a:solidFill>
                  <a:srgbClr val="FF0000"/>
                </a:solidFill>
              </a:rPr>
              <a:t>P</a:t>
            </a:r>
            <a:r>
              <a:rPr lang="en-US" baseline="-25000" dirty="0">
                <a:solidFill>
                  <a:srgbClr val="FF0000"/>
                </a:solidFill>
              </a:rPr>
              <a:t>k+1 </a:t>
            </a:r>
            <a:r>
              <a:rPr lang="en-US" dirty="0">
                <a:solidFill>
                  <a:srgbClr val="FF0000"/>
                </a:solidFill>
              </a:rPr>
              <a:t>= </a:t>
            </a:r>
            <a:r>
              <a:rPr lang="en-US" dirty="0" err="1">
                <a:solidFill>
                  <a:srgbClr val="FF0000"/>
                </a:solidFill>
              </a:rPr>
              <a:t>P</a:t>
            </a:r>
            <a:r>
              <a:rPr lang="en-US" baseline="-25000" dirty="0" err="1">
                <a:solidFill>
                  <a:srgbClr val="FF0000"/>
                </a:solidFill>
              </a:rPr>
              <a:t>k</a:t>
            </a:r>
            <a:r>
              <a:rPr lang="en-US" dirty="0">
                <a:solidFill>
                  <a:srgbClr val="FF0000"/>
                </a:solidFill>
              </a:rPr>
              <a:t> + 2 x X</a:t>
            </a:r>
            <a:r>
              <a:rPr lang="en-US" baseline="-25000" dirty="0">
                <a:solidFill>
                  <a:srgbClr val="FF0000"/>
                </a:solidFill>
              </a:rPr>
              <a:t>k+1</a:t>
            </a:r>
            <a:r>
              <a:rPr lang="en-US" dirty="0">
                <a:solidFill>
                  <a:srgbClr val="FF0000"/>
                </a:solidFill>
              </a:rPr>
              <a:t> + 1 = </a:t>
            </a:r>
            <a:r>
              <a:rPr lang="en-US" dirty="0" smtClean="0">
                <a:solidFill>
                  <a:srgbClr val="FF0000"/>
                </a:solidFill>
              </a:rPr>
              <a:t>-1+(2*3)+1, = -1+7 = </a:t>
            </a:r>
            <a:r>
              <a:rPr lang="en-US" dirty="0" smtClean="0">
                <a:solidFill>
                  <a:srgbClr val="00B050"/>
                </a:solidFill>
              </a:rPr>
              <a:t>6</a:t>
            </a:r>
            <a:endParaRPr lang="en-US" dirty="0">
              <a:solidFill>
                <a:srgbClr val="00B050"/>
              </a:solidFill>
            </a:endParaRPr>
          </a:p>
          <a:p>
            <a:pPr marL="0" indent="0" algn="ctr" fontAlgn="base">
              <a:buNone/>
            </a:pPr>
            <a:endParaRPr lang="en-US" dirty="0" smtClean="0">
              <a:solidFill>
                <a:srgbClr val="FF0000"/>
              </a:solidFill>
            </a:endParaRPr>
          </a:p>
          <a:p>
            <a:pPr marL="0" indent="0" algn="ctr" fontAlgn="base">
              <a:buNone/>
            </a:pPr>
            <a:endParaRPr lang="en-US" dirty="0">
              <a:solidFill>
                <a:srgbClr val="00B050"/>
              </a:solidFill>
            </a:endParaRPr>
          </a:p>
          <a:p>
            <a:pPr marL="0" indent="0" algn="ctr" fontAlgn="base">
              <a:buNone/>
            </a:pPr>
            <a:r>
              <a:rPr lang="en-US" dirty="0">
                <a:solidFill>
                  <a:srgbClr val="FF0000"/>
                </a:solidFill>
              </a:rPr>
              <a:t>Now next points for </a:t>
            </a:r>
            <a:r>
              <a:rPr lang="en-US" dirty="0" err="1">
                <a:solidFill>
                  <a:srgbClr val="FF0000"/>
                </a:solidFill>
              </a:rPr>
              <a:t>xk</a:t>
            </a:r>
            <a:r>
              <a:rPr lang="en-US" dirty="0">
                <a:solidFill>
                  <a:srgbClr val="FF0000"/>
                </a:solidFill>
              </a:rPr>
              <a:t> is </a:t>
            </a:r>
            <a:r>
              <a:rPr lang="en-US" dirty="0" smtClean="0">
                <a:solidFill>
                  <a:srgbClr val="FF0000"/>
                </a:solidFill>
              </a:rPr>
              <a:t>3,yk </a:t>
            </a:r>
            <a:r>
              <a:rPr lang="en-US" dirty="0">
                <a:solidFill>
                  <a:srgbClr val="FF0000"/>
                </a:solidFill>
              </a:rPr>
              <a:t>is 10 and </a:t>
            </a:r>
            <a:r>
              <a:rPr lang="en-US" dirty="0" err="1">
                <a:solidFill>
                  <a:srgbClr val="FF0000"/>
                </a:solidFill>
              </a:rPr>
              <a:t>pk</a:t>
            </a:r>
            <a:r>
              <a:rPr lang="en-US" dirty="0">
                <a:solidFill>
                  <a:srgbClr val="FF0000"/>
                </a:solidFill>
              </a:rPr>
              <a:t> is 6</a:t>
            </a:r>
          </a:p>
          <a:p>
            <a:endParaRPr lang="en-US" dirty="0"/>
          </a:p>
        </p:txBody>
      </p:sp>
    </p:spTree>
    <p:extLst>
      <p:ext uri="{BB962C8B-B14F-4D97-AF65-F5344CB8AC3E}">
        <p14:creationId xmlns:p14="http://schemas.microsoft.com/office/powerpoint/2010/main" val="11876959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sz="quarter" idx="1"/>
          </p:nvPr>
        </p:nvSpPr>
        <p:spPr/>
        <p:txBody>
          <a:bodyPr/>
          <a:lstStyle/>
          <a:p>
            <a:r>
              <a:rPr lang="en-US" dirty="0"/>
              <a:t>Next points are </a:t>
            </a:r>
            <a:r>
              <a:rPr lang="en-US" dirty="0" err="1"/>
              <a:t>pk</a:t>
            </a:r>
            <a:r>
              <a:rPr lang="en-US" dirty="0"/>
              <a:t> = 6</a:t>
            </a:r>
            <a:r>
              <a:rPr lang="en-US" dirty="0" smtClean="0"/>
              <a:t> &gt;0 </a:t>
            </a:r>
            <a:r>
              <a:rPr lang="en-US" dirty="0"/>
              <a:t>then</a:t>
            </a:r>
          </a:p>
          <a:p>
            <a:pPr marL="0" indent="0" algn="ctr" fontAlgn="base">
              <a:buNone/>
            </a:pPr>
            <a:r>
              <a:rPr lang="en-US" dirty="0">
                <a:solidFill>
                  <a:srgbClr val="FF0000"/>
                </a:solidFill>
              </a:rPr>
              <a:t>X</a:t>
            </a:r>
            <a:r>
              <a:rPr lang="en-US" baseline="-25000" dirty="0">
                <a:solidFill>
                  <a:srgbClr val="FF0000"/>
                </a:solidFill>
              </a:rPr>
              <a:t>k+1</a:t>
            </a:r>
            <a:r>
              <a:rPr lang="en-US" dirty="0">
                <a:solidFill>
                  <a:srgbClr val="FF0000"/>
                </a:solidFill>
              </a:rPr>
              <a:t> = </a:t>
            </a:r>
            <a:r>
              <a:rPr lang="en-US" dirty="0" err="1">
                <a:solidFill>
                  <a:srgbClr val="FF0000"/>
                </a:solidFill>
              </a:rPr>
              <a:t>X</a:t>
            </a:r>
            <a:r>
              <a:rPr lang="en-US" baseline="-25000" dirty="0" err="1">
                <a:solidFill>
                  <a:srgbClr val="FF0000"/>
                </a:solidFill>
              </a:rPr>
              <a:t>k</a:t>
            </a:r>
            <a:r>
              <a:rPr lang="en-US" dirty="0">
                <a:solidFill>
                  <a:srgbClr val="FF0000"/>
                </a:solidFill>
              </a:rPr>
              <a:t> + 1 </a:t>
            </a:r>
            <a:r>
              <a:rPr lang="en-US" dirty="0" smtClean="0">
                <a:solidFill>
                  <a:srgbClr val="FF0000"/>
                </a:solidFill>
              </a:rPr>
              <a:t>, 3+1 = </a:t>
            </a:r>
            <a:r>
              <a:rPr lang="en-US" dirty="0" smtClean="0">
                <a:solidFill>
                  <a:srgbClr val="00B050"/>
                </a:solidFill>
              </a:rPr>
              <a:t>4 </a:t>
            </a:r>
          </a:p>
          <a:p>
            <a:pPr marL="0" indent="0" algn="ctr" fontAlgn="base">
              <a:buNone/>
            </a:pPr>
            <a:r>
              <a:rPr lang="en-US" dirty="0" smtClean="0">
                <a:solidFill>
                  <a:srgbClr val="FF0000"/>
                </a:solidFill>
              </a:rPr>
              <a:t>Y</a:t>
            </a:r>
            <a:r>
              <a:rPr lang="en-US" baseline="-25000" dirty="0" smtClean="0">
                <a:solidFill>
                  <a:srgbClr val="FF0000"/>
                </a:solidFill>
              </a:rPr>
              <a:t>k+1</a:t>
            </a:r>
            <a:r>
              <a:rPr lang="en-US" dirty="0">
                <a:solidFill>
                  <a:srgbClr val="FF0000"/>
                </a:solidFill>
              </a:rPr>
              <a:t> = </a:t>
            </a:r>
            <a:r>
              <a:rPr lang="en-US" dirty="0" err="1" smtClean="0">
                <a:solidFill>
                  <a:srgbClr val="FF0000"/>
                </a:solidFill>
              </a:rPr>
              <a:t>Y</a:t>
            </a:r>
            <a:r>
              <a:rPr lang="en-US" baseline="-25000" dirty="0" err="1" smtClean="0">
                <a:solidFill>
                  <a:srgbClr val="FF0000"/>
                </a:solidFill>
              </a:rPr>
              <a:t>k</a:t>
            </a:r>
            <a:r>
              <a:rPr lang="en-US" baseline="-25000" dirty="0">
                <a:solidFill>
                  <a:srgbClr val="FF0000"/>
                </a:solidFill>
              </a:rPr>
              <a:t> </a:t>
            </a:r>
            <a:r>
              <a:rPr lang="en-US" dirty="0" smtClean="0">
                <a:solidFill>
                  <a:srgbClr val="FF0000"/>
                </a:solidFill>
              </a:rPr>
              <a:t> -1 </a:t>
            </a:r>
            <a:r>
              <a:rPr lang="en-US" dirty="0">
                <a:solidFill>
                  <a:srgbClr val="FF0000"/>
                </a:solidFill>
              </a:rPr>
              <a:t> </a:t>
            </a:r>
            <a:r>
              <a:rPr lang="en-US" dirty="0" smtClean="0">
                <a:solidFill>
                  <a:srgbClr val="FF0000"/>
                </a:solidFill>
              </a:rPr>
              <a:t>, 10-1 =</a:t>
            </a:r>
            <a:r>
              <a:rPr lang="en-US" dirty="0" smtClean="0">
                <a:solidFill>
                  <a:srgbClr val="00B050"/>
                </a:solidFill>
              </a:rPr>
              <a:t> 9</a:t>
            </a:r>
          </a:p>
          <a:p>
            <a:pPr marL="0" indent="0" algn="ctr" fontAlgn="base">
              <a:buNone/>
            </a:pPr>
            <a:r>
              <a:rPr lang="en-US" dirty="0" smtClean="0">
                <a:solidFill>
                  <a:srgbClr val="FF0000"/>
                </a:solidFill>
              </a:rPr>
              <a:t>P</a:t>
            </a:r>
            <a:r>
              <a:rPr lang="en-US" baseline="-25000" dirty="0" smtClean="0">
                <a:solidFill>
                  <a:srgbClr val="FF0000"/>
                </a:solidFill>
              </a:rPr>
              <a:t>k+1</a:t>
            </a:r>
            <a:r>
              <a:rPr lang="en-US" baseline="-25000" dirty="0">
                <a:solidFill>
                  <a:srgbClr val="FF0000"/>
                </a:solidFill>
              </a:rPr>
              <a:t> </a:t>
            </a:r>
            <a:r>
              <a:rPr lang="en-US" dirty="0">
                <a:solidFill>
                  <a:srgbClr val="FF0000"/>
                </a:solidFill>
              </a:rPr>
              <a:t>= </a:t>
            </a:r>
            <a:r>
              <a:rPr lang="en-US" dirty="0" err="1">
                <a:solidFill>
                  <a:srgbClr val="FF0000"/>
                </a:solidFill>
              </a:rPr>
              <a:t>P</a:t>
            </a:r>
            <a:r>
              <a:rPr lang="en-US" baseline="-25000" dirty="0" err="1">
                <a:solidFill>
                  <a:srgbClr val="FF0000"/>
                </a:solidFill>
              </a:rPr>
              <a:t>k</a:t>
            </a:r>
            <a:r>
              <a:rPr lang="en-US" dirty="0">
                <a:solidFill>
                  <a:srgbClr val="FF0000"/>
                </a:solidFill>
              </a:rPr>
              <a:t> </a:t>
            </a:r>
            <a:r>
              <a:rPr lang="en-US" dirty="0" smtClean="0">
                <a:solidFill>
                  <a:srgbClr val="FF0000"/>
                </a:solidFill>
              </a:rPr>
              <a:t>-2*</a:t>
            </a:r>
            <a:r>
              <a:rPr lang="en-US" dirty="0">
                <a:solidFill>
                  <a:srgbClr val="FF0000"/>
                </a:solidFill>
              </a:rPr>
              <a:t> Y</a:t>
            </a:r>
            <a:r>
              <a:rPr lang="en-US" baseline="-25000" dirty="0">
                <a:solidFill>
                  <a:srgbClr val="FF0000"/>
                </a:solidFill>
              </a:rPr>
              <a:t>k+1 </a:t>
            </a:r>
            <a:r>
              <a:rPr lang="en-US" dirty="0" smtClean="0">
                <a:solidFill>
                  <a:srgbClr val="FF0000"/>
                </a:solidFill>
              </a:rPr>
              <a:t>+ </a:t>
            </a:r>
            <a:r>
              <a:rPr lang="en-US" dirty="0">
                <a:solidFill>
                  <a:srgbClr val="FF0000"/>
                </a:solidFill>
              </a:rPr>
              <a:t>2 </a:t>
            </a:r>
            <a:r>
              <a:rPr lang="en-US" dirty="0" smtClean="0">
                <a:solidFill>
                  <a:srgbClr val="FF0000"/>
                </a:solidFill>
              </a:rPr>
              <a:t>x*X</a:t>
            </a:r>
            <a:r>
              <a:rPr lang="en-US" baseline="-25000" dirty="0" smtClean="0">
                <a:solidFill>
                  <a:srgbClr val="FF0000"/>
                </a:solidFill>
              </a:rPr>
              <a:t>k+1</a:t>
            </a:r>
            <a:r>
              <a:rPr lang="en-US" dirty="0">
                <a:solidFill>
                  <a:srgbClr val="FF0000"/>
                </a:solidFill>
              </a:rPr>
              <a:t> + 1 = </a:t>
            </a:r>
            <a:endParaRPr lang="en-US" dirty="0">
              <a:solidFill>
                <a:srgbClr val="00B050"/>
              </a:solidFill>
            </a:endParaRPr>
          </a:p>
          <a:p>
            <a:pPr marL="0" indent="0" algn="ctr" fontAlgn="base">
              <a:buNone/>
            </a:pPr>
            <a:endParaRPr lang="en-US" dirty="0">
              <a:solidFill>
                <a:srgbClr val="FF0000"/>
              </a:solidFill>
            </a:endParaRPr>
          </a:p>
          <a:p>
            <a:pPr marL="0" indent="0">
              <a:buNone/>
            </a:pPr>
            <a:r>
              <a:rPr lang="en-US" dirty="0" smtClean="0"/>
              <a:t>= 6-(2*9)+ (2*4)+1</a:t>
            </a:r>
          </a:p>
          <a:p>
            <a:pPr marL="0" indent="0">
              <a:buNone/>
            </a:pPr>
            <a:r>
              <a:rPr lang="en-US" dirty="0" smtClean="0"/>
              <a:t>=6-18+8+1</a:t>
            </a:r>
          </a:p>
          <a:p>
            <a:pPr marL="0" indent="0">
              <a:buNone/>
            </a:pPr>
            <a:r>
              <a:rPr lang="en-US" dirty="0" smtClean="0"/>
              <a:t>=15-18</a:t>
            </a:r>
          </a:p>
          <a:p>
            <a:pPr marL="0" indent="0">
              <a:buNone/>
            </a:pPr>
            <a:r>
              <a:rPr lang="en-US" dirty="0" smtClean="0">
                <a:solidFill>
                  <a:srgbClr val="00B050"/>
                </a:solidFill>
              </a:rPr>
              <a:t>-3</a:t>
            </a:r>
          </a:p>
          <a:p>
            <a:pPr marL="0" indent="0" algn="ctr" fontAlgn="base">
              <a:buNone/>
            </a:pPr>
            <a:r>
              <a:rPr lang="en-US" dirty="0">
                <a:solidFill>
                  <a:srgbClr val="FF0000"/>
                </a:solidFill>
              </a:rPr>
              <a:t>Now next points for </a:t>
            </a:r>
            <a:r>
              <a:rPr lang="en-US" dirty="0" err="1">
                <a:solidFill>
                  <a:srgbClr val="FF0000"/>
                </a:solidFill>
              </a:rPr>
              <a:t>xk</a:t>
            </a:r>
            <a:r>
              <a:rPr lang="en-US" dirty="0">
                <a:solidFill>
                  <a:srgbClr val="FF0000"/>
                </a:solidFill>
              </a:rPr>
              <a:t> is </a:t>
            </a:r>
            <a:r>
              <a:rPr lang="en-US" dirty="0" smtClean="0">
                <a:solidFill>
                  <a:srgbClr val="FF0000"/>
                </a:solidFill>
              </a:rPr>
              <a:t>4,yk </a:t>
            </a:r>
            <a:r>
              <a:rPr lang="en-US" dirty="0">
                <a:solidFill>
                  <a:srgbClr val="FF0000"/>
                </a:solidFill>
              </a:rPr>
              <a:t>is 9</a:t>
            </a:r>
            <a:r>
              <a:rPr lang="en-US" dirty="0" smtClean="0">
                <a:solidFill>
                  <a:srgbClr val="FF0000"/>
                </a:solidFill>
              </a:rPr>
              <a:t>and </a:t>
            </a:r>
            <a:r>
              <a:rPr lang="en-US" dirty="0" err="1">
                <a:solidFill>
                  <a:srgbClr val="FF0000"/>
                </a:solidFill>
              </a:rPr>
              <a:t>pk</a:t>
            </a:r>
            <a:r>
              <a:rPr lang="en-US" dirty="0">
                <a:solidFill>
                  <a:srgbClr val="FF0000"/>
                </a:solidFill>
              </a:rPr>
              <a:t> is </a:t>
            </a:r>
            <a:r>
              <a:rPr lang="en-US" dirty="0" smtClean="0">
                <a:solidFill>
                  <a:srgbClr val="FF0000"/>
                </a:solidFill>
              </a:rPr>
              <a:t>-3</a:t>
            </a:r>
            <a:endParaRPr lang="en-US" dirty="0">
              <a:solidFill>
                <a:srgbClr val="FF0000"/>
              </a:solidFill>
            </a:endParaRPr>
          </a:p>
          <a:p>
            <a:endParaRPr lang="en-US" dirty="0"/>
          </a:p>
          <a:p>
            <a:pPr marL="0" indent="0">
              <a:buNone/>
            </a:pPr>
            <a:endParaRPr lang="en-US" dirty="0">
              <a:solidFill>
                <a:srgbClr val="00B050"/>
              </a:solidFill>
            </a:endParaRPr>
          </a:p>
        </p:txBody>
      </p:sp>
    </p:spTree>
    <p:extLst>
      <p:ext uri="{BB962C8B-B14F-4D97-AF65-F5344CB8AC3E}">
        <p14:creationId xmlns:p14="http://schemas.microsoft.com/office/powerpoint/2010/main" val="118769594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sz="quarter" idx="1"/>
          </p:nvPr>
        </p:nvSpPr>
        <p:spPr/>
        <p:txBody>
          <a:bodyPr/>
          <a:lstStyle/>
          <a:p>
            <a:r>
              <a:rPr lang="en-US" dirty="0"/>
              <a:t>Next points are </a:t>
            </a:r>
            <a:r>
              <a:rPr lang="en-US" dirty="0" err="1"/>
              <a:t>pk</a:t>
            </a:r>
            <a:r>
              <a:rPr lang="en-US" dirty="0"/>
              <a:t> = </a:t>
            </a:r>
            <a:r>
              <a:rPr lang="en-US" dirty="0" smtClean="0"/>
              <a:t>-3 </a:t>
            </a:r>
            <a:r>
              <a:rPr lang="en-US" dirty="0"/>
              <a:t>&lt;0 then</a:t>
            </a:r>
          </a:p>
          <a:p>
            <a:pPr marL="0" indent="0" algn="ctr" fontAlgn="base">
              <a:buNone/>
            </a:pPr>
            <a:r>
              <a:rPr lang="en-US" dirty="0"/>
              <a:t>Calculate </a:t>
            </a:r>
            <a:r>
              <a:rPr lang="en-US" dirty="0">
                <a:solidFill>
                  <a:srgbClr val="FF0000"/>
                </a:solidFill>
              </a:rPr>
              <a:t>X</a:t>
            </a:r>
            <a:r>
              <a:rPr lang="en-US" baseline="-25000" dirty="0">
                <a:solidFill>
                  <a:srgbClr val="FF0000"/>
                </a:solidFill>
              </a:rPr>
              <a:t>k+1</a:t>
            </a:r>
            <a:r>
              <a:rPr lang="en-US" dirty="0">
                <a:solidFill>
                  <a:srgbClr val="FF0000"/>
                </a:solidFill>
              </a:rPr>
              <a:t> = </a:t>
            </a:r>
            <a:r>
              <a:rPr lang="en-US" dirty="0" err="1">
                <a:solidFill>
                  <a:srgbClr val="FF0000"/>
                </a:solidFill>
              </a:rPr>
              <a:t>X</a:t>
            </a:r>
            <a:r>
              <a:rPr lang="en-US" baseline="-25000" dirty="0" err="1">
                <a:solidFill>
                  <a:srgbClr val="FF0000"/>
                </a:solidFill>
              </a:rPr>
              <a:t>k</a:t>
            </a:r>
            <a:r>
              <a:rPr lang="en-US" dirty="0">
                <a:solidFill>
                  <a:srgbClr val="FF0000"/>
                </a:solidFill>
              </a:rPr>
              <a:t> + 1 , </a:t>
            </a:r>
            <a:r>
              <a:rPr lang="en-US" dirty="0" smtClean="0">
                <a:solidFill>
                  <a:srgbClr val="FF0000"/>
                </a:solidFill>
              </a:rPr>
              <a:t>4+1 = </a:t>
            </a:r>
            <a:r>
              <a:rPr lang="en-US" dirty="0" smtClean="0">
                <a:solidFill>
                  <a:srgbClr val="00B050"/>
                </a:solidFill>
              </a:rPr>
              <a:t>5</a:t>
            </a:r>
          </a:p>
          <a:p>
            <a:pPr marL="0" indent="0" algn="ctr" fontAlgn="base">
              <a:buNone/>
            </a:pPr>
            <a:r>
              <a:rPr lang="en-US" dirty="0" smtClean="0">
                <a:solidFill>
                  <a:srgbClr val="FF0000"/>
                </a:solidFill>
              </a:rPr>
              <a:t>Y</a:t>
            </a:r>
            <a:r>
              <a:rPr lang="en-US" baseline="-25000" dirty="0" smtClean="0">
                <a:solidFill>
                  <a:srgbClr val="FF0000"/>
                </a:solidFill>
              </a:rPr>
              <a:t>k+1</a:t>
            </a:r>
            <a:r>
              <a:rPr lang="en-US" dirty="0">
                <a:solidFill>
                  <a:srgbClr val="FF0000"/>
                </a:solidFill>
              </a:rPr>
              <a:t> = </a:t>
            </a:r>
            <a:r>
              <a:rPr lang="en-US" dirty="0" err="1">
                <a:solidFill>
                  <a:srgbClr val="FF0000"/>
                </a:solidFill>
              </a:rPr>
              <a:t>Y</a:t>
            </a:r>
            <a:r>
              <a:rPr lang="en-US" baseline="-25000" dirty="0" err="1">
                <a:solidFill>
                  <a:srgbClr val="FF0000"/>
                </a:solidFill>
              </a:rPr>
              <a:t>k</a:t>
            </a:r>
            <a:r>
              <a:rPr lang="en-US" dirty="0">
                <a:solidFill>
                  <a:srgbClr val="FF0000"/>
                </a:solidFill>
              </a:rPr>
              <a:t> = </a:t>
            </a:r>
            <a:r>
              <a:rPr lang="en-US" dirty="0" smtClean="0">
                <a:solidFill>
                  <a:srgbClr val="FF0000"/>
                </a:solidFill>
              </a:rPr>
              <a:t>9 </a:t>
            </a:r>
            <a:r>
              <a:rPr lang="en-US" dirty="0" smtClean="0">
                <a:solidFill>
                  <a:srgbClr val="00B050"/>
                </a:solidFill>
              </a:rPr>
              <a:t>= 9</a:t>
            </a:r>
          </a:p>
          <a:p>
            <a:pPr marL="0" indent="0" algn="ctr" fontAlgn="base">
              <a:buNone/>
            </a:pPr>
            <a:r>
              <a:rPr lang="en-US" dirty="0" smtClean="0">
                <a:solidFill>
                  <a:srgbClr val="FF0000"/>
                </a:solidFill>
              </a:rPr>
              <a:t>P</a:t>
            </a:r>
            <a:r>
              <a:rPr lang="en-US" baseline="-25000" dirty="0" smtClean="0">
                <a:solidFill>
                  <a:srgbClr val="FF0000"/>
                </a:solidFill>
              </a:rPr>
              <a:t>k+1</a:t>
            </a:r>
            <a:r>
              <a:rPr lang="en-US" baseline="-25000" dirty="0">
                <a:solidFill>
                  <a:srgbClr val="FF0000"/>
                </a:solidFill>
              </a:rPr>
              <a:t> </a:t>
            </a:r>
            <a:r>
              <a:rPr lang="en-US" dirty="0">
                <a:solidFill>
                  <a:srgbClr val="FF0000"/>
                </a:solidFill>
              </a:rPr>
              <a:t>= </a:t>
            </a:r>
            <a:r>
              <a:rPr lang="en-US" dirty="0" err="1">
                <a:solidFill>
                  <a:srgbClr val="FF0000"/>
                </a:solidFill>
              </a:rPr>
              <a:t>P</a:t>
            </a:r>
            <a:r>
              <a:rPr lang="en-US" baseline="-25000" dirty="0" err="1">
                <a:solidFill>
                  <a:srgbClr val="FF0000"/>
                </a:solidFill>
              </a:rPr>
              <a:t>k</a:t>
            </a:r>
            <a:r>
              <a:rPr lang="en-US" dirty="0">
                <a:solidFill>
                  <a:srgbClr val="FF0000"/>
                </a:solidFill>
              </a:rPr>
              <a:t> + 2 x X</a:t>
            </a:r>
            <a:r>
              <a:rPr lang="en-US" baseline="-25000" dirty="0">
                <a:solidFill>
                  <a:srgbClr val="FF0000"/>
                </a:solidFill>
              </a:rPr>
              <a:t>k+1</a:t>
            </a:r>
            <a:r>
              <a:rPr lang="en-US" dirty="0">
                <a:solidFill>
                  <a:srgbClr val="FF0000"/>
                </a:solidFill>
              </a:rPr>
              <a:t> + 1 = </a:t>
            </a:r>
            <a:r>
              <a:rPr lang="en-US" dirty="0" smtClean="0">
                <a:solidFill>
                  <a:srgbClr val="FF0000"/>
                </a:solidFill>
              </a:rPr>
              <a:t>-3+(2*5)+</a:t>
            </a:r>
            <a:r>
              <a:rPr lang="en-US" dirty="0">
                <a:solidFill>
                  <a:srgbClr val="FF0000"/>
                </a:solidFill>
              </a:rPr>
              <a:t>1, = </a:t>
            </a:r>
            <a:r>
              <a:rPr lang="en-US" dirty="0" smtClean="0">
                <a:solidFill>
                  <a:srgbClr val="FF0000"/>
                </a:solidFill>
              </a:rPr>
              <a:t>-3+11 = </a:t>
            </a:r>
            <a:r>
              <a:rPr lang="en-US" dirty="0" smtClean="0">
                <a:solidFill>
                  <a:srgbClr val="00B050"/>
                </a:solidFill>
              </a:rPr>
              <a:t>8</a:t>
            </a:r>
            <a:endParaRPr lang="en-US" dirty="0">
              <a:solidFill>
                <a:srgbClr val="00B050"/>
              </a:solidFill>
            </a:endParaRPr>
          </a:p>
          <a:p>
            <a:pPr marL="0" indent="0" algn="ctr" fontAlgn="base">
              <a:buNone/>
            </a:pPr>
            <a:endParaRPr lang="en-US" dirty="0">
              <a:solidFill>
                <a:srgbClr val="00B050"/>
              </a:solidFill>
            </a:endParaRPr>
          </a:p>
          <a:p>
            <a:pPr marL="0" indent="0" algn="ctr" fontAlgn="base">
              <a:buNone/>
            </a:pPr>
            <a:r>
              <a:rPr lang="en-US" dirty="0">
                <a:solidFill>
                  <a:srgbClr val="FF0000"/>
                </a:solidFill>
              </a:rPr>
              <a:t>Now next points for </a:t>
            </a:r>
            <a:r>
              <a:rPr lang="en-US" dirty="0" err="1">
                <a:solidFill>
                  <a:srgbClr val="FF0000"/>
                </a:solidFill>
              </a:rPr>
              <a:t>xk</a:t>
            </a:r>
            <a:r>
              <a:rPr lang="en-US" dirty="0">
                <a:solidFill>
                  <a:srgbClr val="FF0000"/>
                </a:solidFill>
              </a:rPr>
              <a:t> is </a:t>
            </a:r>
            <a:r>
              <a:rPr lang="en-US" dirty="0" smtClean="0">
                <a:solidFill>
                  <a:srgbClr val="FF0000"/>
                </a:solidFill>
              </a:rPr>
              <a:t>5,yk </a:t>
            </a:r>
            <a:r>
              <a:rPr lang="en-US" dirty="0">
                <a:solidFill>
                  <a:srgbClr val="FF0000"/>
                </a:solidFill>
              </a:rPr>
              <a:t>is </a:t>
            </a:r>
            <a:r>
              <a:rPr lang="en-US" dirty="0" smtClean="0">
                <a:solidFill>
                  <a:srgbClr val="FF0000"/>
                </a:solidFill>
              </a:rPr>
              <a:t>9 </a:t>
            </a:r>
            <a:r>
              <a:rPr lang="en-US" dirty="0">
                <a:solidFill>
                  <a:srgbClr val="FF0000"/>
                </a:solidFill>
              </a:rPr>
              <a:t>and </a:t>
            </a:r>
            <a:r>
              <a:rPr lang="en-US" dirty="0" err="1">
                <a:solidFill>
                  <a:srgbClr val="FF0000"/>
                </a:solidFill>
              </a:rPr>
              <a:t>pk</a:t>
            </a:r>
            <a:r>
              <a:rPr lang="en-US" dirty="0">
                <a:solidFill>
                  <a:srgbClr val="FF0000"/>
                </a:solidFill>
              </a:rPr>
              <a:t> is </a:t>
            </a:r>
            <a:r>
              <a:rPr lang="en-US" dirty="0" smtClean="0">
                <a:solidFill>
                  <a:srgbClr val="FF0000"/>
                </a:solidFill>
              </a:rPr>
              <a:t>8</a:t>
            </a:r>
            <a:endParaRPr lang="en-US" dirty="0">
              <a:solidFill>
                <a:srgbClr val="FF0000"/>
              </a:solidFill>
            </a:endParaRPr>
          </a:p>
          <a:p>
            <a:endParaRPr lang="en-US" dirty="0"/>
          </a:p>
          <a:p>
            <a:endParaRPr lang="en-US" dirty="0"/>
          </a:p>
        </p:txBody>
      </p:sp>
    </p:spTree>
    <p:extLst>
      <p:ext uri="{BB962C8B-B14F-4D97-AF65-F5344CB8AC3E}">
        <p14:creationId xmlns:p14="http://schemas.microsoft.com/office/powerpoint/2010/main" val="118769594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sz="quarter" idx="1"/>
          </p:nvPr>
        </p:nvSpPr>
        <p:spPr/>
        <p:txBody>
          <a:bodyPr/>
          <a:lstStyle/>
          <a:p>
            <a:r>
              <a:rPr lang="en-US" dirty="0"/>
              <a:t>Next points are </a:t>
            </a:r>
            <a:r>
              <a:rPr lang="en-US" dirty="0" err="1"/>
              <a:t>pk</a:t>
            </a:r>
            <a:r>
              <a:rPr lang="en-US" dirty="0"/>
              <a:t> = </a:t>
            </a:r>
            <a:r>
              <a:rPr lang="en-US" dirty="0" smtClean="0"/>
              <a:t>8 </a:t>
            </a:r>
            <a:r>
              <a:rPr lang="en-US" dirty="0"/>
              <a:t>&gt;0 then</a:t>
            </a:r>
          </a:p>
          <a:p>
            <a:pPr marL="0" indent="0" algn="ctr" fontAlgn="base">
              <a:buNone/>
            </a:pPr>
            <a:r>
              <a:rPr lang="en-US" dirty="0">
                <a:solidFill>
                  <a:srgbClr val="FF0000"/>
                </a:solidFill>
              </a:rPr>
              <a:t>X</a:t>
            </a:r>
            <a:r>
              <a:rPr lang="en-US" baseline="-25000" dirty="0">
                <a:solidFill>
                  <a:srgbClr val="FF0000"/>
                </a:solidFill>
              </a:rPr>
              <a:t>k+1</a:t>
            </a:r>
            <a:r>
              <a:rPr lang="en-US" dirty="0">
                <a:solidFill>
                  <a:srgbClr val="FF0000"/>
                </a:solidFill>
              </a:rPr>
              <a:t> = </a:t>
            </a:r>
            <a:r>
              <a:rPr lang="en-US" dirty="0" err="1">
                <a:solidFill>
                  <a:srgbClr val="FF0000"/>
                </a:solidFill>
              </a:rPr>
              <a:t>X</a:t>
            </a:r>
            <a:r>
              <a:rPr lang="en-US" baseline="-25000" dirty="0" err="1">
                <a:solidFill>
                  <a:srgbClr val="FF0000"/>
                </a:solidFill>
              </a:rPr>
              <a:t>k</a:t>
            </a:r>
            <a:r>
              <a:rPr lang="en-US" dirty="0">
                <a:solidFill>
                  <a:srgbClr val="FF0000"/>
                </a:solidFill>
              </a:rPr>
              <a:t> + 1 , </a:t>
            </a:r>
            <a:r>
              <a:rPr lang="en-US" dirty="0" smtClean="0">
                <a:solidFill>
                  <a:srgbClr val="FF0000"/>
                </a:solidFill>
              </a:rPr>
              <a:t>5+1 </a:t>
            </a:r>
            <a:r>
              <a:rPr lang="en-US" dirty="0">
                <a:solidFill>
                  <a:srgbClr val="FF0000"/>
                </a:solidFill>
              </a:rPr>
              <a:t>= </a:t>
            </a:r>
            <a:r>
              <a:rPr lang="en-US" dirty="0" smtClean="0">
                <a:solidFill>
                  <a:srgbClr val="00B050"/>
                </a:solidFill>
              </a:rPr>
              <a:t>6</a:t>
            </a:r>
            <a:endParaRPr lang="en-US" dirty="0">
              <a:solidFill>
                <a:srgbClr val="00B050"/>
              </a:solidFill>
            </a:endParaRPr>
          </a:p>
          <a:p>
            <a:pPr marL="0" indent="0" algn="ctr" fontAlgn="base">
              <a:buNone/>
            </a:pPr>
            <a:r>
              <a:rPr lang="en-US" dirty="0">
                <a:solidFill>
                  <a:srgbClr val="FF0000"/>
                </a:solidFill>
              </a:rPr>
              <a:t>Y</a:t>
            </a:r>
            <a:r>
              <a:rPr lang="en-US" baseline="-25000" dirty="0">
                <a:solidFill>
                  <a:srgbClr val="FF0000"/>
                </a:solidFill>
              </a:rPr>
              <a:t>k+1</a:t>
            </a:r>
            <a:r>
              <a:rPr lang="en-US" dirty="0">
                <a:solidFill>
                  <a:srgbClr val="FF0000"/>
                </a:solidFill>
              </a:rPr>
              <a:t> = </a:t>
            </a:r>
            <a:r>
              <a:rPr lang="en-US" dirty="0" err="1">
                <a:solidFill>
                  <a:srgbClr val="FF0000"/>
                </a:solidFill>
              </a:rPr>
              <a:t>Y</a:t>
            </a:r>
            <a:r>
              <a:rPr lang="en-US" baseline="-25000" dirty="0" err="1">
                <a:solidFill>
                  <a:srgbClr val="FF0000"/>
                </a:solidFill>
              </a:rPr>
              <a:t>k</a:t>
            </a:r>
            <a:r>
              <a:rPr lang="en-US" baseline="-25000" dirty="0">
                <a:solidFill>
                  <a:srgbClr val="FF0000"/>
                </a:solidFill>
              </a:rPr>
              <a:t> </a:t>
            </a:r>
            <a:r>
              <a:rPr lang="en-US" dirty="0">
                <a:solidFill>
                  <a:srgbClr val="FF0000"/>
                </a:solidFill>
              </a:rPr>
              <a:t> -1  , 9</a:t>
            </a:r>
            <a:r>
              <a:rPr lang="en-US" dirty="0" smtClean="0">
                <a:solidFill>
                  <a:srgbClr val="FF0000"/>
                </a:solidFill>
              </a:rPr>
              <a:t>-1 </a:t>
            </a:r>
            <a:r>
              <a:rPr lang="en-US" dirty="0">
                <a:solidFill>
                  <a:srgbClr val="FF0000"/>
                </a:solidFill>
              </a:rPr>
              <a:t>=</a:t>
            </a:r>
            <a:r>
              <a:rPr lang="en-US" dirty="0">
                <a:solidFill>
                  <a:srgbClr val="00B050"/>
                </a:solidFill>
              </a:rPr>
              <a:t> </a:t>
            </a:r>
            <a:r>
              <a:rPr lang="en-US" dirty="0" smtClean="0">
                <a:solidFill>
                  <a:srgbClr val="00B050"/>
                </a:solidFill>
              </a:rPr>
              <a:t>8</a:t>
            </a:r>
            <a:endParaRPr lang="en-US" dirty="0">
              <a:solidFill>
                <a:srgbClr val="00B050"/>
              </a:solidFill>
            </a:endParaRPr>
          </a:p>
          <a:p>
            <a:pPr marL="0" indent="0" algn="ctr" fontAlgn="base">
              <a:buNone/>
            </a:pPr>
            <a:r>
              <a:rPr lang="en-US" dirty="0">
                <a:solidFill>
                  <a:srgbClr val="FF0000"/>
                </a:solidFill>
              </a:rPr>
              <a:t>P</a:t>
            </a:r>
            <a:r>
              <a:rPr lang="en-US" baseline="-25000" dirty="0">
                <a:solidFill>
                  <a:srgbClr val="FF0000"/>
                </a:solidFill>
              </a:rPr>
              <a:t>k+1 </a:t>
            </a:r>
            <a:r>
              <a:rPr lang="en-US" dirty="0">
                <a:solidFill>
                  <a:srgbClr val="FF0000"/>
                </a:solidFill>
              </a:rPr>
              <a:t>= </a:t>
            </a:r>
            <a:r>
              <a:rPr lang="en-US" dirty="0" err="1">
                <a:solidFill>
                  <a:srgbClr val="FF0000"/>
                </a:solidFill>
              </a:rPr>
              <a:t>P</a:t>
            </a:r>
            <a:r>
              <a:rPr lang="en-US" baseline="-25000" dirty="0" err="1">
                <a:solidFill>
                  <a:srgbClr val="FF0000"/>
                </a:solidFill>
              </a:rPr>
              <a:t>k</a:t>
            </a:r>
            <a:r>
              <a:rPr lang="en-US" dirty="0">
                <a:solidFill>
                  <a:srgbClr val="FF0000"/>
                </a:solidFill>
              </a:rPr>
              <a:t> -2* Y</a:t>
            </a:r>
            <a:r>
              <a:rPr lang="en-US" baseline="-25000" dirty="0">
                <a:solidFill>
                  <a:srgbClr val="FF0000"/>
                </a:solidFill>
              </a:rPr>
              <a:t>k+1 </a:t>
            </a:r>
            <a:r>
              <a:rPr lang="en-US" dirty="0">
                <a:solidFill>
                  <a:srgbClr val="FF0000"/>
                </a:solidFill>
              </a:rPr>
              <a:t>+ 2 x*X</a:t>
            </a:r>
            <a:r>
              <a:rPr lang="en-US" baseline="-25000" dirty="0">
                <a:solidFill>
                  <a:srgbClr val="FF0000"/>
                </a:solidFill>
              </a:rPr>
              <a:t>k+1</a:t>
            </a:r>
            <a:r>
              <a:rPr lang="en-US" dirty="0">
                <a:solidFill>
                  <a:srgbClr val="FF0000"/>
                </a:solidFill>
              </a:rPr>
              <a:t> + 1 </a:t>
            </a:r>
            <a:endParaRPr lang="en-US" dirty="0">
              <a:solidFill>
                <a:srgbClr val="00B050"/>
              </a:solidFill>
            </a:endParaRPr>
          </a:p>
          <a:p>
            <a:pPr marL="0" indent="0" algn="ctr" fontAlgn="base">
              <a:buNone/>
            </a:pPr>
            <a:endParaRPr lang="en-US" dirty="0">
              <a:solidFill>
                <a:srgbClr val="FF0000"/>
              </a:solidFill>
            </a:endParaRPr>
          </a:p>
          <a:p>
            <a:pPr marL="0" indent="0">
              <a:buNone/>
            </a:pPr>
            <a:r>
              <a:rPr lang="en-US" dirty="0"/>
              <a:t>= </a:t>
            </a:r>
            <a:r>
              <a:rPr lang="en-US" dirty="0" smtClean="0"/>
              <a:t>8-(2*8)+ </a:t>
            </a:r>
            <a:r>
              <a:rPr lang="en-US" dirty="0"/>
              <a:t>(</a:t>
            </a:r>
            <a:r>
              <a:rPr lang="en-US" dirty="0" smtClean="0"/>
              <a:t>2*6)+</a:t>
            </a:r>
            <a:r>
              <a:rPr lang="en-US" dirty="0"/>
              <a:t>1</a:t>
            </a:r>
          </a:p>
          <a:p>
            <a:pPr marL="0" indent="0">
              <a:buNone/>
            </a:pPr>
            <a:r>
              <a:rPr lang="en-US" dirty="0" smtClean="0"/>
              <a:t>=8-16+12+1</a:t>
            </a:r>
            <a:endParaRPr lang="en-US" dirty="0"/>
          </a:p>
          <a:p>
            <a:pPr marL="0" indent="0">
              <a:buNone/>
            </a:pPr>
            <a:r>
              <a:rPr lang="en-US" dirty="0" smtClean="0"/>
              <a:t>=</a:t>
            </a:r>
            <a:r>
              <a:rPr lang="en-US" dirty="0"/>
              <a:t>5</a:t>
            </a:r>
          </a:p>
          <a:p>
            <a:pPr marL="0" indent="0" algn="ctr" fontAlgn="base">
              <a:buNone/>
            </a:pPr>
            <a:r>
              <a:rPr lang="en-US" dirty="0" smtClean="0">
                <a:solidFill>
                  <a:srgbClr val="FF0000"/>
                </a:solidFill>
              </a:rPr>
              <a:t>Now </a:t>
            </a:r>
            <a:r>
              <a:rPr lang="en-US" dirty="0">
                <a:solidFill>
                  <a:srgbClr val="FF0000"/>
                </a:solidFill>
              </a:rPr>
              <a:t>next points for </a:t>
            </a:r>
            <a:r>
              <a:rPr lang="en-US" dirty="0" err="1">
                <a:solidFill>
                  <a:srgbClr val="FF0000"/>
                </a:solidFill>
              </a:rPr>
              <a:t>xk</a:t>
            </a:r>
            <a:r>
              <a:rPr lang="en-US" dirty="0">
                <a:solidFill>
                  <a:srgbClr val="FF0000"/>
                </a:solidFill>
              </a:rPr>
              <a:t> is </a:t>
            </a:r>
            <a:r>
              <a:rPr lang="en-US" dirty="0" smtClean="0">
                <a:solidFill>
                  <a:srgbClr val="FF0000"/>
                </a:solidFill>
              </a:rPr>
              <a:t>6,yk </a:t>
            </a:r>
            <a:r>
              <a:rPr lang="en-US" dirty="0">
                <a:solidFill>
                  <a:srgbClr val="FF0000"/>
                </a:solidFill>
              </a:rPr>
              <a:t>is </a:t>
            </a:r>
            <a:r>
              <a:rPr lang="en-US" dirty="0" smtClean="0">
                <a:solidFill>
                  <a:srgbClr val="FF0000"/>
                </a:solidFill>
              </a:rPr>
              <a:t>8and </a:t>
            </a:r>
            <a:r>
              <a:rPr lang="en-US" dirty="0" err="1">
                <a:solidFill>
                  <a:srgbClr val="FF0000"/>
                </a:solidFill>
              </a:rPr>
              <a:t>pk</a:t>
            </a:r>
            <a:r>
              <a:rPr lang="en-US" dirty="0">
                <a:solidFill>
                  <a:srgbClr val="FF0000"/>
                </a:solidFill>
              </a:rPr>
              <a:t> is 5</a:t>
            </a:r>
          </a:p>
          <a:p>
            <a:endParaRPr lang="en-US" dirty="0"/>
          </a:p>
        </p:txBody>
      </p:sp>
    </p:spTree>
    <p:extLst>
      <p:ext uri="{BB962C8B-B14F-4D97-AF65-F5344CB8AC3E}">
        <p14:creationId xmlns:p14="http://schemas.microsoft.com/office/powerpoint/2010/main" val="118769594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sz="quarter" idx="1"/>
          </p:nvPr>
        </p:nvSpPr>
        <p:spPr/>
        <p:txBody>
          <a:bodyPr/>
          <a:lstStyle/>
          <a:p>
            <a:r>
              <a:rPr lang="en-US" dirty="0"/>
              <a:t>Next points are </a:t>
            </a:r>
            <a:r>
              <a:rPr lang="en-US" dirty="0" err="1"/>
              <a:t>pk</a:t>
            </a:r>
            <a:r>
              <a:rPr lang="en-US" dirty="0"/>
              <a:t> = </a:t>
            </a:r>
            <a:r>
              <a:rPr lang="en-US" dirty="0" smtClean="0"/>
              <a:t>5 </a:t>
            </a:r>
            <a:r>
              <a:rPr lang="en-US" dirty="0"/>
              <a:t>&gt;0 then</a:t>
            </a:r>
          </a:p>
          <a:p>
            <a:pPr marL="0" indent="0" algn="ctr" fontAlgn="base">
              <a:buNone/>
            </a:pPr>
            <a:r>
              <a:rPr lang="en-US" dirty="0">
                <a:solidFill>
                  <a:srgbClr val="FF0000"/>
                </a:solidFill>
              </a:rPr>
              <a:t>X</a:t>
            </a:r>
            <a:r>
              <a:rPr lang="en-US" baseline="-25000" dirty="0">
                <a:solidFill>
                  <a:srgbClr val="FF0000"/>
                </a:solidFill>
              </a:rPr>
              <a:t>k+1</a:t>
            </a:r>
            <a:r>
              <a:rPr lang="en-US" dirty="0">
                <a:solidFill>
                  <a:srgbClr val="FF0000"/>
                </a:solidFill>
              </a:rPr>
              <a:t> = </a:t>
            </a:r>
            <a:r>
              <a:rPr lang="en-US" dirty="0" err="1">
                <a:solidFill>
                  <a:srgbClr val="FF0000"/>
                </a:solidFill>
              </a:rPr>
              <a:t>X</a:t>
            </a:r>
            <a:r>
              <a:rPr lang="en-US" baseline="-25000" dirty="0" err="1">
                <a:solidFill>
                  <a:srgbClr val="FF0000"/>
                </a:solidFill>
              </a:rPr>
              <a:t>k</a:t>
            </a:r>
            <a:r>
              <a:rPr lang="en-US" dirty="0">
                <a:solidFill>
                  <a:srgbClr val="FF0000"/>
                </a:solidFill>
              </a:rPr>
              <a:t> + 1 , </a:t>
            </a:r>
            <a:r>
              <a:rPr lang="en-US" dirty="0" smtClean="0">
                <a:solidFill>
                  <a:srgbClr val="FF0000"/>
                </a:solidFill>
              </a:rPr>
              <a:t>6+1 </a:t>
            </a:r>
            <a:r>
              <a:rPr lang="en-US" dirty="0">
                <a:solidFill>
                  <a:srgbClr val="FF0000"/>
                </a:solidFill>
              </a:rPr>
              <a:t>= </a:t>
            </a:r>
            <a:r>
              <a:rPr lang="en-US" dirty="0" smtClean="0">
                <a:solidFill>
                  <a:srgbClr val="00B050"/>
                </a:solidFill>
              </a:rPr>
              <a:t>7</a:t>
            </a:r>
            <a:endParaRPr lang="en-US" dirty="0">
              <a:solidFill>
                <a:srgbClr val="00B050"/>
              </a:solidFill>
            </a:endParaRPr>
          </a:p>
          <a:p>
            <a:pPr marL="0" indent="0" algn="ctr" fontAlgn="base">
              <a:buNone/>
            </a:pPr>
            <a:r>
              <a:rPr lang="en-US" dirty="0">
                <a:solidFill>
                  <a:srgbClr val="FF0000"/>
                </a:solidFill>
              </a:rPr>
              <a:t>Y</a:t>
            </a:r>
            <a:r>
              <a:rPr lang="en-US" baseline="-25000" dirty="0">
                <a:solidFill>
                  <a:srgbClr val="FF0000"/>
                </a:solidFill>
              </a:rPr>
              <a:t>k+1</a:t>
            </a:r>
            <a:r>
              <a:rPr lang="en-US" dirty="0">
                <a:solidFill>
                  <a:srgbClr val="FF0000"/>
                </a:solidFill>
              </a:rPr>
              <a:t> = </a:t>
            </a:r>
            <a:r>
              <a:rPr lang="en-US" dirty="0" err="1">
                <a:solidFill>
                  <a:srgbClr val="FF0000"/>
                </a:solidFill>
              </a:rPr>
              <a:t>Y</a:t>
            </a:r>
            <a:r>
              <a:rPr lang="en-US" baseline="-25000" dirty="0" err="1">
                <a:solidFill>
                  <a:srgbClr val="FF0000"/>
                </a:solidFill>
              </a:rPr>
              <a:t>k</a:t>
            </a:r>
            <a:r>
              <a:rPr lang="en-US" baseline="-25000" dirty="0">
                <a:solidFill>
                  <a:srgbClr val="FF0000"/>
                </a:solidFill>
              </a:rPr>
              <a:t> </a:t>
            </a:r>
            <a:r>
              <a:rPr lang="en-US" dirty="0">
                <a:solidFill>
                  <a:srgbClr val="FF0000"/>
                </a:solidFill>
              </a:rPr>
              <a:t> -1  , </a:t>
            </a:r>
            <a:r>
              <a:rPr lang="en-US" dirty="0" smtClean="0">
                <a:solidFill>
                  <a:srgbClr val="FF0000"/>
                </a:solidFill>
              </a:rPr>
              <a:t>8-1 </a:t>
            </a:r>
            <a:r>
              <a:rPr lang="en-US" dirty="0">
                <a:solidFill>
                  <a:srgbClr val="FF0000"/>
                </a:solidFill>
              </a:rPr>
              <a:t>=</a:t>
            </a:r>
            <a:r>
              <a:rPr lang="en-US" dirty="0">
                <a:solidFill>
                  <a:srgbClr val="00B050"/>
                </a:solidFill>
              </a:rPr>
              <a:t> </a:t>
            </a:r>
            <a:r>
              <a:rPr lang="en-US" dirty="0" smtClean="0">
                <a:solidFill>
                  <a:srgbClr val="00B050"/>
                </a:solidFill>
              </a:rPr>
              <a:t>7</a:t>
            </a:r>
            <a:endParaRPr lang="en-US" dirty="0">
              <a:solidFill>
                <a:srgbClr val="00B050"/>
              </a:solidFill>
            </a:endParaRPr>
          </a:p>
          <a:p>
            <a:pPr marL="0" indent="0" algn="ctr" fontAlgn="base">
              <a:buNone/>
            </a:pPr>
            <a:r>
              <a:rPr lang="en-US" dirty="0">
                <a:solidFill>
                  <a:srgbClr val="FF0000"/>
                </a:solidFill>
              </a:rPr>
              <a:t>P</a:t>
            </a:r>
            <a:r>
              <a:rPr lang="en-US" baseline="-25000" dirty="0">
                <a:solidFill>
                  <a:srgbClr val="FF0000"/>
                </a:solidFill>
              </a:rPr>
              <a:t>k+1 </a:t>
            </a:r>
            <a:r>
              <a:rPr lang="en-US" dirty="0">
                <a:solidFill>
                  <a:srgbClr val="FF0000"/>
                </a:solidFill>
              </a:rPr>
              <a:t>= </a:t>
            </a:r>
            <a:r>
              <a:rPr lang="en-US" dirty="0" err="1" smtClean="0">
                <a:solidFill>
                  <a:srgbClr val="FF0000"/>
                </a:solidFill>
              </a:rPr>
              <a:t>P</a:t>
            </a:r>
            <a:r>
              <a:rPr lang="en-US" baseline="-25000" dirty="0" err="1" smtClean="0">
                <a:solidFill>
                  <a:srgbClr val="FF0000"/>
                </a:solidFill>
              </a:rPr>
              <a:t>k</a:t>
            </a:r>
            <a:r>
              <a:rPr lang="en-US" dirty="0">
                <a:solidFill>
                  <a:srgbClr val="FF0000"/>
                </a:solidFill>
              </a:rPr>
              <a:t> -2* </a:t>
            </a:r>
            <a:r>
              <a:rPr lang="en-US" dirty="0" smtClean="0">
                <a:solidFill>
                  <a:srgbClr val="FF0000"/>
                </a:solidFill>
              </a:rPr>
              <a:t>Y</a:t>
            </a:r>
            <a:r>
              <a:rPr lang="en-US" baseline="-25000" dirty="0" smtClean="0">
                <a:solidFill>
                  <a:srgbClr val="FF0000"/>
                </a:solidFill>
              </a:rPr>
              <a:t>k+1 </a:t>
            </a:r>
            <a:r>
              <a:rPr lang="en-US" dirty="0">
                <a:solidFill>
                  <a:srgbClr val="FF0000"/>
                </a:solidFill>
              </a:rPr>
              <a:t>+ 2 x*X</a:t>
            </a:r>
            <a:r>
              <a:rPr lang="en-US" baseline="-25000" dirty="0">
                <a:solidFill>
                  <a:srgbClr val="FF0000"/>
                </a:solidFill>
              </a:rPr>
              <a:t>k+1</a:t>
            </a:r>
            <a:r>
              <a:rPr lang="en-US" dirty="0">
                <a:solidFill>
                  <a:srgbClr val="FF0000"/>
                </a:solidFill>
              </a:rPr>
              <a:t> + 1 </a:t>
            </a:r>
            <a:endParaRPr lang="en-US" dirty="0">
              <a:solidFill>
                <a:srgbClr val="00B050"/>
              </a:solidFill>
            </a:endParaRPr>
          </a:p>
          <a:p>
            <a:pPr marL="0" indent="0" algn="ctr" fontAlgn="base">
              <a:buNone/>
            </a:pPr>
            <a:endParaRPr lang="en-US" dirty="0">
              <a:solidFill>
                <a:srgbClr val="FF0000"/>
              </a:solidFill>
            </a:endParaRPr>
          </a:p>
          <a:p>
            <a:pPr marL="0" indent="0">
              <a:buNone/>
            </a:pPr>
            <a:r>
              <a:rPr lang="en-US" dirty="0"/>
              <a:t>= </a:t>
            </a:r>
            <a:r>
              <a:rPr lang="en-US" dirty="0" smtClean="0"/>
              <a:t>5-(2*7)+ </a:t>
            </a:r>
            <a:r>
              <a:rPr lang="en-US" dirty="0"/>
              <a:t>(</a:t>
            </a:r>
            <a:r>
              <a:rPr lang="en-US" dirty="0" smtClean="0"/>
              <a:t>2*7)+</a:t>
            </a:r>
            <a:r>
              <a:rPr lang="en-US" dirty="0"/>
              <a:t>1</a:t>
            </a:r>
          </a:p>
          <a:p>
            <a:pPr marL="0" indent="0">
              <a:buNone/>
            </a:pPr>
            <a:r>
              <a:rPr lang="en-US" dirty="0" smtClean="0"/>
              <a:t>=</a:t>
            </a:r>
            <a:r>
              <a:rPr lang="en-US" dirty="0"/>
              <a:t>5</a:t>
            </a:r>
            <a:r>
              <a:rPr lang="en-US" dirty="0" smtClean="0"/>
              <a:t>-14+14+1</a:t>
            </a:r>
            <a:endParaRPr lang="en-US" dirty="0"/>
          </a:p>
          <a:p>
            <a:pPr marL="0" indent="0">
              <a:buNone/>
            </a:pPr>
            <a:r>
              <a:rPr lang="en-US" dirty="0" smtClean="0"/>
              <a:t>=6</a:t>
            </a:r>
            <a:endParaRPr lang="en-US" dirty="0"/>
          </a:p>
          <a:p>
            <a:pPr marL="0" indent="0" algn="ctr" fontAlgn="base">
              <a:buNone/>
            </a:pPr>
            <a:r>
              <a:rPr lang="en-US" dirty="0">
                <a:solidFill>
                  <a:srgbClr val="FF0000"/>
                </a:solidFill>
              </a:rPr>
              <a:t>Now next points for </a:t>
            </a:r>
            <a:r>
              <a:rPr lang="en-US" dirty="0" err="1">
                <a:solidFill>
                  <a:srgbClr val="FF0000"/>
                </a:solidFill>
              </a:rPr>
              <a:t>xk</a:t>
            </a:r>
            <a:r>
              <a:rPr lang="en-US" dirty="0">
                <a:solidFill>
                  <a:srgbClr val="FF0000"/>
                </a:solidFill>
              </a:rPr>
              <a:t> is </a:t>
            </a:r>
            <a:r>
              <a:rPr lang="en-US" dirty="0" smtClean="0">
                <a:solidFill>
                  <a:srgbClr val="FF0000"/>
                </a:solidFill>
              </a:rPr>
              <a:t>7,yk </a:t>
            </a:r>
            <a:r>
              <a:rPr lang="en-US" dirty="0">
                <a:solidFill>
                  <a:srgbClr val="FF0000"/>
                </a:solidFill>
              </a:rPr>
              <a:t>is </a:t>
            </a:r>
            <a:r>
              <a:rPr lang="en-US" dirty="0" smtClean="0">
                <a:solidFill>
                  <a:srgbClr val="FF0000"/>
                </a:solidFill>
              </a:rPr>
              <a:t>7and </a:t>
            </a:r>
            <a:r>
              <a:rPr lang="en-US" dirty="0" err="1">
                <a:solidFill>
                  <a:srgbClr val="FF0000"/>
                </a:solidFill>
              </a:rPr>
              <a:t>pk</a:t>
            </a:r>
            <a:r>
              <a:rPr lang="en-US" dirty="0">
                <a:solidFill>
                  <a:srgbClr val="FF0000"/>
                </a:solidFill>
              </a:rPr>
              <a:t> is </a:t>
            </a:r>
            <a:r>
              <a:rPr lang="en-US" dirty="0">
                <a:solidFill>
                  <a:srgbClr val="FF0000"/>
                </a:solidFill>
              </a:rPr>
              <a:t>6</a:t>
            </a:r>
            <a:endParaRPr lang="en-US" dirty="0">
              <a:solidFill>
                <a:srgbClr val="FF0000"/>
              </a:solidFill>
            </a:endParaRPr>
          </a:p>
          <a:p>
            <a:endParaRPr lang="en-US" dirty="0"/>
          </a:p>
          <a:p>
            <a:endParaRPr lang="en-US" dirty="0"/>
          </a:p>
        </p:txBody>
      </p:sp>
    </p:spTree>
    <p:extLst>
      <p:ext uri="{BB962C8B-B14F-4D97-AF65-F5344CB8AC3E}">
        <p14:creationId xmlns:p14="http://schemas.microsoft.com/office/powerpoint/2010/main" val="20672044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3090183855"/>
              </p:ext>
            </p:extLst>
          </p:nvPr>
        </p:nvGraphicFramePr>
        <p:xfrm>
          <a:off x="609600" y="1524002"/>
          <a:ext cx="7391400" cy="5503331"/>
        </p:xfrm>
        <a:graphic>
          <a:graphicData uri="http://schemas.openxmlformats.org/drawingml/2006/table">
            <a:tbl>
              <a:tblPr/>
              <a:tblGrid>
                <a:gridCol w="1970346"/>
                <a:gridCol w="2455510"/>
                <a:gridCol w="2965544"/>
              </a:tblGrid>
              <a:tr h="432405">
                <a:tc>
                  <a:txBody>
                    <a:bodyPr/>
                    <a:lstStyle/>
                    <a:p>
                      <a:pPr algn="ctr"/>
                      <a:r>
                        <a:rPr lang="en-US" sz="1200" b="1" dirty="0" err="1">
                          <a:effectLst/>
                        </a:rPr>
                        <a:t>P</a:t>
                      </a:r>
                      <a:r>
                        <a:rPr lang="en-US" sz="1200" b="1" baseline="-25000" dirty="0" err="1">
                          <a:effectLst/>
                        </a:rPr>
                        <a:t>k</a:t>
                      </a:r>
                      <a:endParaRPr lang="en-US" dirty="0">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US" sz="1200" b="1">
                          <a:effectLst/>
                        </a:rPr>
                        <a:t>P</a:t>
                      </a:r>
                      <a:r>
                        <a:rPr lang="en-US" sz="1200" b="1" baseline="-25000">
                          <a:effectLst/>
                        </a:rPr>
                        <a:t>k+1</a:t>
                      </a:r>
                      <a:endParaRPr lang="en-US">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US" sz="1200" b="1">
                          <a:effectLst/>
                        </a:rPr>
                        <a:t>(X</a:t>
                      </a:r>
                      <a:r>
                        <a:rPr lang="en-US" sz="1200" b="1" baseline="-25000">
                          <a:effectLst/>
                        </a:rPr>
                        <a:t>k+1</a:t>
                      </a:r>
                      <a:r>
                        <a:rPr lang="en-US" sz="1200" b="1">
                          <a:effectLst/>
                        </a:rPr>
                        <a:t>, Y</a:t>
                      </a:r>
                      <a:r>
                        <a:rPr lang="en-US" sz="1200" b="1" baseline="-25000">
                          <a:effectLst/>
                        </a:rPr>
                        <a:t>k+1</a:t>
                      </a:r>
                      <a:r>
                        <a:rPr lang="en-US" sz="1200" b="1">
                          <a:effectLst/>
                        </a:rPr>
                        <a:t>)</a:t>
                      </a:r>
                      <a:endParaRPr lang="en-US">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r>
              <a:tr h="550333">
                <a:tc>
                  <a:txBody>
                    <a:bodyPr/>
                    <a:lstStyle/>
                    <a:p>
                      <a:pPr algn="ctr"/>
                      <a:endParaRPr lang="en-US">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endParaRPr lang="en-US">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US">
                          <a:effectLst/>
                        </a:rPr>
                        <a:t>(0, 10)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r>
              <a:tr h="550333">
                <a:tc>
                  <a:txBody>
                    <a:bodyPr/>
                    <a:lstStyle/>
                    <a:p>
                      <a:pPr algn="ctr"/>
                      <a:r>
                        <a:rPr lang="en-US">
                          <a:effectLst/>
                        </a:rPr>
                        <a:t>-9</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US">
                          <a:effectLst/>
                        </a:rPr>
                        <a:t>-6</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US">
                          <a:effectLst/>
                        </a:rPr>
                        <a:t>(1, 10)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r>
              <a:tr h="550333">
                <a:tc>
                  <a:txBody>
                    <a:bodyPr/>
                    <a:lstStyle/>
                    <a:p>
                      <a:pPr algn="ctr"/>
                      <a:r>
                        <a:rPr lang="en-US">
                          <a:effectLst/>
                        </a:rPr>
                        <a:t>-6</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US">
                          <a:effectLst/>
                        </a:rPr>
                        <a:t>-1</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US">
                          <a:effectLst/>
                        </a:rPr>
                        <a:t>(2, 10)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r>
              <a:tr h="550333">
                <a:tc>
                  <a:txBody>
                    <a:bodyPr/>
                    <a:lstStyle/>
                    <a:p>
                      <a:pPr algn="ctr"/>
                      <a:r>
                        <a:rPr lang="en-US">
                          <a:effectLst/>
                        </a:rPr>
                        <a:t>-1</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US">
                          <a:effectLst/>
                        </a:rPr>
                        <a:t>6</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US">
                          <a:effectLst/>
                        </a:rPr>
                        <a:t>(3, 10)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r>
              <a:tr h="550333">
                <a:tc>
                  <a:txBody>
                    <a:bodyPr/>
                    <a:lstStyle/>
                    <a:p>
                      <a:pPr algn="ctr"/>
                      <a:r>
                        <a:rPr lang="en-US">
                          <a:effectLst/>
                        </a:rPr>
                        <a:t>6</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US">
                          <a:effectLst/>
                        </a:rPr>
                        <a:t>-3</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US">
                          <a:effectLst/>
                        </a:rPr>
                        <a:t>(4, 9)</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r>
              <a:tr h="550333">
                <a:tc>
                  <a:txBody>
                    <a:bodyPr/>
                    <a:lstStyle/>
                    <a:p>
                      <a:pPr algn="ctr"/>
                      <a:r>
                        <a:rPr lang="en-US">
                          <a:effectLst/>
                        </a:rPr>
                        <a:t>-3</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US">
                          <a:effectLst/>
                        </a:rPr>
                        <a:t>8</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US">
                          <a:effectLst/>
                        </a:rPr>
                        <a:t>(5, 9)</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r>
              <a:tr h="550333">
                <a:tc>
                  <a:txBody>
                    <a:bodyPr/>
                    <a:lstStyle/>
                    <a:p>
                      <a:pPr algn="ctr"/>
                      <a:r>
                        <a:rPr lang="en-US" dirty="0">
                          <a:effectLst/>
                        </a:rPr>
                        <a:t>8</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US">
                          <a:effectLst/>
                        </a:rPr>
                        <a:t>5</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US">
                          <a:effectLst/>
                        </a:rPr>
                        <a:t>(6, 8)</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r>
              <a:tr h="550333">
                <a:tc>
                  <a:txBody>
                    <a:bodyPr/>
                    <a:lstStyle/>
                    <a:p>
                      <a:pPr algn="ctr"/>
                      <a:r>
                        <a:rPr lang="en-US" dirty="0" smtClean="0">
                          <a:effectLst/>
                        </a:rPr>
                        <a:t>5</a:t>
                      </a:r>
                      <a:endParaRPr lang="en-US" dirty="0">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US" dirty="0" smtClean="0">
                          <a:effectLst/>
                        </a:rPr>
                        <a:t>6</a:t>
                      </a:r>
                      <a:endParaRPr lang="en-US" dirty="0">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a:txBody>
                    <a:bodyPr/>
                    <a:lstStyle/>
                    <a:p>
                      <a:pPr algn="ctr"/>
                      <a:r>
                        <a:rPr lang="en-US" dirty="0" smtClean="0">
                          <a:effectLst/>
                        </a:rPr>
                        <a:t>(7,7)</a:t>
                      </a:r>
                      <a:endParaRPr lang="en-US" dirty="0">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r>
              <a:tr h="668262">
                <a:tc gridSpan="3">
                  <a:txBody>
                    <a:bodyPr/>
                    <a:lstStyle/>
                    <a:p>
                      <a:pPr algn="ctr" fontAlgn="base"/>
                      <a:r>
                        <a:rPr lang="en-US" sz="1200" b="1" dirty="0">
                          <a:effectLst/>
                        </a:rPr>
                        <a:t>Algorithm Terminates</a:t>
                      </a:r>
                      <a:endParaRPr lang="en-US" dirty="0">
                        <a:effectLst/>
                      </a:endParaRPr>
                    </a:p>
                    <a:p>
                      <a:pPr algn="ctr" fontAlgn="base"/>
                      <a:r>
                        <a:rPr lang="en-US" sz="1200" b="1" dirty="0">
                          <a:effectLst/>
                        </a:rPr>
                        <a:t>These are all points for Octant-1.</a:t>
                      </a:r>
                      <a:endParaRPr lang="en-US" dirty="0">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122354892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Advantages</a:t>
            </a:r>
            <a:r>
              <a:rPr lang="en-US" b="1" dirty="0"/>
              <a:t/>
            </a:r>
            <a:br>
              <a:rPr lang="en-US" b="1" dirty="0"/>
            </a:br>
            <a:endParaRPr lang="en-US" dirty="0"/>
          </a:p>
        </p:txBody>
      </p:sp>
      <p:sp>
        <p:nvSpPr>
          <p:cNvPr id="3" name="Content Placeholder 2"/>
          <p:cNvSpPr>
            <a:spLocks noGrp="1"/>
          </p:cNvSpPr>
          <p:nvPr>
            <p:ph sz="quarter" idx="1"/>
          </p:nvPr>
        </p:nvSpPr>
        <p:spPr>
          <a:xfrm>
            <a:off x="457200" y="1600200"/>
            <a:ext cx="7924800" cy="4873752"/>
          </a:xfrm>
        </p:spPr>
        <p:txBody>
          <a:bodyPr/>
          <a:lstStyle/>
          <a:p>
            <a:pPr algn="just" fontAlgn="base"/>
            <a:r>
              <a:rPr lang="en-US" dirty="0"/>
              <a:t>It is a powerful and efficient algorithm.</a:t>
            </a:r>
          </a:p>
          <a:p>
            <a:pPr algn="just" fontAlgn="base"/>
            <a:r>
              <a:rPr lang="en-US" dirty="0"/>
              <a:t>The entire algorithm is based on the simple equation of circle X</a:t>
            </a:r>
            <a:r>
              <a:rPr lang="en-US" baseline="30000" dirty="0"/>
              <a:t>2</a:t>
            </a:r>
            <a:r>
              <a:rPr lang="en-US" dirty="0"/>
              <a:t> + Y</a:t>
            </a:r>
            <a:r>
              <a:rPr lang="en-US" baseline="30000" dirty="0"/>
              <a:t>2</a:t>
            </a:r>
            <a:r>
              <a:rPr lang="en-US" dirty="0"/>
              <a:t> = R</a:t>
            </a:r>
            <a:r>
              <a:rPr lang="en-US" baseline="30000" dirty="0"/>
              <a:t>2</a:t>
            </a:r>
            <a:r>
              <a:rPr lang="en-US" dirty="0"/>
              <a:t>.</a:t>
            </a:r>
          </a:p>
          <a:p>
            <a:pPr algn="just" fontAlgn="base"/>
            <a:r>
              <a:rPr lang="en-US" dirty="0"/>
              <a:t>It is easy to implement from the programmer’s perspective.</a:t>
            </a:r>
          </a:p>
          <a:p>
            <a:pPr algn="just" fontAlgn="base"/>
            <a:r>
              <a:rPr lang="en-US" dirty="0"/>
              <a:t>This algorithm is used to generate curves on raster displays.</a:t>
            </a:r>
          </a:p>
          <a:p>
            <a:pPr algn="just"/>
            <a:endParaRPr lang="en-US" dirty="0"/>
          </a:p>
        </p:txBody>
      </p:sp>
    </p:spTree>
    <p:extLst>
      <p:ext uri="{BB962C8B-B14F-4D97-AF65-F5344CB8AC3E}">
        <p14:creationId xmlns:p14="http://schemas.microsoft.com/office/powerpoint/2010/main" val="122354892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t>disadvantages</a:t>
            </a:r>
            <a:r>
              <a:rPr lang="en-US" b="1" dirty="0"/>
              <a:t/>
            </a:r>
            <a:br>
              <a:rPr lang="en-US" b="1" dirty="0"/>
            </a:br>
            <a:endParaRPr lang="en-US" dirty="0"/>
          </a:p>
        </p:txBody>
      </p:sp>
      <p:sp>
        <p:nvSpPr>
          <p:cNvPr id="3" name="Content Placeholder 2"/>
          <p:cNvSpPr>
            <a:spLocks noGrp="1"/>
          </p:cNvSpPr>
          <p:nvPr>
            <p:ph sz="quarter" idx="1"/>
          </p:nvPr>
        </p:nvSpPr>
        <p:spPr/>
        <p:txBody>
          <a:bodyPr/>
          <a:lstStyle/>
          <a:p>
            <a:pPr algn="just" fontAlgn="base"/>
            <a:r>
              <a:rPr lang="en-US" dirty="0"/>
              <a:t>Accuracy of the generating points is an issue in this algorithm.</a:t>
            </a:r>
          </a:p>
          <a:p>
            <a:pPr algn="just" fontAlgn="base"/>
            <a:r>
              <a:rPr lang="en-US" dirty="0"/>
              <a:t>The circle generated by this algorithm is not smooth.</a:t>
            </a:r>
          </a:p>
          <a:p>
            <a:pPr algn="just" fontAlgn="base"/>
            <a:r>
              <a:rPr lang="en-US" dirty="0"/>
              <a:t>This algorithm is time consuming.</a:t>
            </a:r>
          </a:p>
          <a:p>
            <a:pPr algn="just" fontAlgn="base"/>
            <a:endParaRPr lang="en-US" dirty="0"/>
          </a:p>
        </p:txBody>
      </p:sp>
    </p:spTree>
    <p:extLst>
      <p:ext uri="{BB962C8B-B14F-4D97-AF65-F5344CB8AC3E}">
        <p14:creationId xmlns:p14="http://schemas.microsoft.com/office/powerpoint/2010/main" val="122354892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a:t>
            </a:r>
            <a:endParaRPr lang="en-US" dirty="0"/>
          </a:p>
        </p:txBody>
      </p:sp>
      <p:sp>
        <p:nvSpPr>
          <p:cNvPr id="3" name="Content Placeholder 2"/>
          <p:cNvSpPr>
            <a:spLocks noGrp="1"/>
          </p:cNvSpPr>
          <p:nvPr>
            <p:ph sz="quarter" idx="1"/>
          </p:nvPr>
        </p:nvSpPr>
        <p:spPr/>
        <p:txBody>
          <a:bodyPr>
            <a:normAutofit/>
          </a:bodyPr>
          <a:lstStyle/>
          <a:p>
            <a:pPr fontAlgn="base"/>
            <a:r>
              <a:rPr lang="en-US" dirty="0"/>
              <a:t>Given the </a:t>
            </a:r>
            <a:r>
              <a:rPr lang="en-US" dirty="0" smtClean="0"/>
              <a:t>center </a:t>
            </a:r>
            <a:r>
              <a:rPr lang="en-US" dirty="0"/>
              <a:t>point coordinates (4, </a:t>
            </a:r>
            <a:r>
              <a:rPr lang="en-US" dirty="0" smtClean="0"/>
              <a:t>4</a:t>
            </a:r>
            <a:r>
              <a:rPr lang="en-US" dirty="0"/>
              <a:t>) and radius as 10, generate all the points to form a circle.</a:t>
            </a:r>
          </a:p>
          <a:p>
            <a:pPr fontAlgn="base"/>
            <a:r>
              <a:rPr lang="en-US" b="1" u="sng" dirty="0"/>
              <a:t>Solution-</a:t>
            </a:r>
            <a:endParaRPr lang="en-US" b="1" dirty="0"/>
          </a:p>
          <a:p>
            <a:pPr marL="0" indent="0" fontAlgn="base">
              <a:buNone/>
            </a:pPr>
            <a:r>
              <a:rPr lang="en-US" dirty="0" smtClean="0"/>
              <a:t>Given-</a:t>
            </a:r>
            <a:endParaRPr lang="en-US" dirty="0"/>
          </a:p>
          <a:p>
            <a:pPr marL="0" indent="0" algn="ctr" fontAlgn="base">
              <a:buNone/>
            </a:pPr>
            <a:r>
              <a:rPr lang="en-US" dirty="0">
                <a:solidFill>
                  <a:srgbClr val="FF0000"/>
                </a:solidFill>
              </a:rPr>
              <a:t>Centre Coordinates of Circle (X</a:t>
            </a:r>
            <a:r>
              <a:rPr lang="en-US" baseline="-25000" dirty="0">
                <a:solidFill>
                  <a:srgbClr val="FF0000"/>
                </a:solidFill>
              </a:rPr>
              <a:t>0</a:t>
            </a:r>
            <a:r>
              <a:rPr lang="en-US" dirty="0">
                <a:solidFill>
                  <a:srgbClr val="FF0000"/>
                </a:solidFill>
              </a:rPr>
              <a:t>, Y</a:t>
            </a:r>
            <a:r>
              <a:rPr lang="en-US" baseline="-25000" dirty="0">
                <a:solidFill>
                  <a:srgbClr val="FF0000"/>
                </a:solidFill>
              </a:rPr>
              <a:t>0</a:t>
            </a:r>
            <a:r>
              <a:rPr lang="en-US" dirty="0">
                <a:solidFill>
                  <a:srgbClr val="FF0000"/>
                </a:solidFill>
              </a:rPr>
              <a:t>) = (4, </a:t>
            </a:r>
            <a:r>
              <a:rPr lang="en-US" dirty="0" smtClean="0">
                <a:solidFill>
                  <a:srgbClr val="FF0000"/>
                </a:solidFill>
              </a:rPr>
              <a:t>4</a:t>
            </a:r>
            <a:r>
              <a:rPr lang="en-US" dirty="0">
                <a:solidFill>
                  <a:srgbClr val="FF0000"/>
                </a:solidFill>
              </a:rPr>
              <a:t>)</a:t>
            </a:r>
          </a:p>
          <a:p>
            <a:pPr marL="0" indent="0" algn="ctr" fontAlgn="base">
              <a:buNone/>
            </a:pPr>
            <a:r>
              <a:rPr lang="en-US" dirty="0">
                <a:solidFill>
                  <a:srgbClr val="FF0000"/>
                </a:solidFill>
              </a:rPr>
              <a:t>Radius of Circle = 10</a:t>
            </a:r>
          </a:p>
          <a:p>
            <a:pPr marL="0" indent="0" fontAlgn="base">
              <a:buNone/>
            </a:pPr>
            <a:r>
              <a:rPr lang="en-US" dirty="0" smtClean="0"/>
              <a:t>We </a:t>
            </a:r>
            <a:r>
              <a:rPr lang="en-US" dirty="0"/>
              <a:t>first calculate the points assuming the </a:t>
            </a:r>
            <a:r>
              <a:rPr lang="en-US" dirty="0" err="1"/>
              <a:t>centre</a:t>
            </a:r>
            <a:r>
              <a:rPr lang="en-US" dirty="0"/>
              <a:t> coordinates is (0, 0).</a:t>
            </a:r>
          </a:p>
          <a:p>
            <a:pPr marL="0" indent="0" fontAlgn="base">
              <a:buNone/>
            </a:pPr>
            <a:endParaRPr lang="en-US" dirty="0"/>
          </a:p>
        </p:txBody>
      </p:sp>
    </p:spTree>
    <p:extLst>
      <p:ext uri="{BB962C8B-B14F-4D97-AF65-F5344CB8AC3E}">
        <p14:creationId xmlns:p14="http://schemas.microsoft.com/office/powerpoint/2010/main" val="122354892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3" name="Content Placeholder 2"/>
          <p:cNvSpPr>
            <a:spLocks noGrp="1"/>
          </p:cNvSpPr>
          <p:nvPr>
            <p:ph sz="quarter" idx="1"/>
          </p:nvPr>
        </p:nvSpPr>
        <p:spPr/>
        <p:txBody>
          <a:bodyPr/>
          <a:lstStyle/>
          <a:p>
            <a:pPr fontAlgn="base"/>
            <a:r>
              <a:rPr lang="en-US" b="1" u="sng" dirty="0"/>
              <a:t>Step-01:</a:t>
            </a:r>
            <a:endParaRPr lang="en-US" b="1" dirty="0"/>
          </a:p>
          <a:p>
            <a:pPr marL="0" indent="0" fontAlgn="base">
              <a:buNone/>
            </a:pPr>
            <a:endParaRPr lang="en-US" dirty="0"/>
          </a:p>
          <a:p>
            <a:pPr marL="0" indent="0" fontAlgn="base">
              <a:buNone/>
            </a:pPr>
            <a:r>
              <a:rPr lang="en-US" dirty="0"/>
              <a:t>Assign the starting point coordinates (X</a:t>
            </a:r>
            <a:r>
              <a:rPr lang="en-US" baseline="-25000" dirty="0"/>
              <a:t>0</a:t>
            </a:r>
            <a:r>
              <a:rPr lang="en-US" dirty="0"/>
              <a:t>, Y</a:t>
            </a:r>
            <a:r>
              <a:rPr lang="en-US" baseline="-25000" dirty="0"/>
              <a:t>0</a:t>
            </a:r>
            <a:r>
              <a:rPr lang="en-US" dirty="0"/>
              <a:t>) as-</a:t>
            </a:r>
          </a:p>
          <a:p>
            <a:pPr marL="0" indent="0" algn="ctr" fontAlgn="base">
              <a:buNone/>
            </a:pPr>
            <a:r>
              <a:rPr lang="en-US" dirty="0">
                <a:solidFill>
                  <a:srgbClr val="FF0000"/>
                </a:solidFill>
              </a:rPr>
              <a:t>X</a:t>
            </a:r>
            <a:r>
              <a:rPr lang="en-US" baseline="-25000" dirty="0">
                <a:solidFill>
                  <a:srgbClr val="FF0000"/>
                </a:solidFill>
              </a:rPr>
              <a:t>0</a:t>
            </a:r>
            <a:r>
              <a:rPr lang="en-US" dirty="0">
                <a:solidFill>
                  <a:srgbClr val="FF0000"/>
                </a:solidFill>
              </a:rPr>
              <a:t> = 0</a:t>
            </a:r>
          </a:p>
          <a:p>
            <a:pPr marL="0" indent="0" algn="ctr" fontAlgn="base">
              <a:buNone/>
            </a:pPr>
            <a:r>
              <a:rPr lang="en-US" dirty="0">
                <a:solidFill>
                  <a:srgbClr val="FF0000"/>
                </a:solidFill>
              </a:rPr>
              <a:t>Y</a:t>
            </a:r>
            <a:r>
              <a:rPr lang="en-US" baseline="-25000" dirty="0">
                <a:solidFill>
                  <a:srgbClr val="FF0000"/>
                </a:solidFill>
              </a:rPr>
              <a:t>0</a:t>
            </a:r>
            <a:r>
              <a:rPr lang="en-US" dirty="0">
                <a:solidFill>
                  <a:srgbClr val="FF0000"/>
                </a:solidFill>
              </a:rPr>
              <a:t> = R = 10</a:t>
            </a:r>
          </a:p>
          <a:p>
            <a:endParaRPr lang="en-US" dirty="0"/>
          </a:p>
        </p:txBody>
      </p:sp>
    </p:spTree>
    <p:extLst>
      <p:ext uri="{BB962C8B-B14F-4D97-AF65-F5344CB8AC3E}">
        <p14:creationId xmlns:p14="http://schemas.microsoft.com/office/powerpoint/2010/main" val="1759273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History</a:t>
            </a:r>
            <a:endParaRPr lang="en-US" dirty="0"/>
          </a:p>
        </p:txBody>
      </p:sp>
      <p:sp>
        <p:nvSpPr>
          <p:cNvPr id="3" name="Content Placeholder 2"/>
          <p:cNvSpPr>
            <a:spLocks noGrp="1"/>
          </p:cNvSpPr>
          <p:nvPr>
            <p:ph idx="1"/>
          </p:nvPr>
        </p:nvSpPr>
        <p:spPr>
          <a:xfrm>
            <a:off x="228600" y="1447800"/>
            <a:ext cx="8534400" cy="5105400"/>
          </a:xfrm>
        </p:spPr>
        <p:txBody>
          <a:bodyPr>
            <a:normAutofit/>
          </a:bodyPr>
          <a:lstStyle/>
          <a:p>
            <a:pPr marL="0" indent="0" algn="just">
              <a:buNone/>
            </a:pPr>
            <a:r>
              <a:rPr lang="en-US" dirty="0"/>
              <a:t>Computer Graphics (CG) was first developed as a visualization tool. Computer graphics were basically introduced for scientists and engineers in government and corporate research centers, i.e., Bell Labs and Boeing in the 1950s. After then the tools would be developed at Universities in the 60s and 70s at places, i.e., Ohio State University, MIT, University of Utah, Cornell, North Carolina, and the New York Institute of Technology. The computer graphics are invented by researchers </a:t>
            </a:r>
            <a:r>
              <a:rPr lang="en-US" b="1" dirty="0"/>
              <a:t>Verne Hudson</a:t>
            </a:r>
            <a:r>
              <a:rPr lang="en-US" dirty="0"/>
              <a:t> and </a:t>
            </a:r>
            <a:r>
              <a:rPr lang="en-US" b="1" dirty="0"/>
              <a:t>William Fetter</a:t>
            </a:r>
            <a:r>
              <a:rPr lang="en-US" dirty="0"/>
              <a:t> of Boeing. It is often brief as computer graphics.</a:t>
            </a:r>
          </a:p>
        </p:txBody>
      </p:sp>
    </p:spTree>
    <p:extLst>
      <p:ext uri="{BB962C8B-B14F-4D97-AF65-F5344CB8AC3E}">
        <p14:creationId xmlns:p14="http://schemas.microsoft.com/office/powerpoint/2010/main" val="9698014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sz="quarter" idx="1"/>
          </p:nvPr>
        </p:nvSpPr>
        <p:spPr/>
        <p:txBody>
          <a:bodyPr>
            <a:normAutofit lnSpcReduction="10000"/>
          </a:bodyPr>
          <a:lstStyle/>
          <a:p>
            <a:pPr fontAlgn="base"/>
            <a:r>
              <a:rPr lang="en-US" b="1" u="sng" dirty="0"/>
              <a:t>Step-02:</a:t>
            </a:r>
            <a:endParaRPr lang="en-US" b="1" dirty="0"/>
          </a:p>
          <a:p>
            <a:pPr marL="0" indent="0" fontAlgn="base">
              <a:buNone/>
            </a:pPr>
            <a:r>
              <a:rPr lang="en-US" dirty="0"/>
              <a:t> </a:t>
            </a:r>
          </a:p>
          <a:p>
            <a:pPr marL="0" indent="0" fontAlgn="base">
              <a:buNone/>
            </a:pPr>
            <a:r>
              <a:rPr lang="en-US" dirty="0"/>
              <a:t>Calculate the value of initial decision parameter P</a:t>
            </a:r>
            <a:r>
              <a:rPr lang="en-US" baseline="-25000" dirty="0"/>
              <a:t>0</a:t>
            </a:r>
            <a:r>
              <a:rPr lang="en-US" dirty="0"/>
              <a:t> as-</a:t>
            </a:r>
          </a:p>
          <a:p>
            <a:pPr marL="0" indent="0" algn="ctr" fontAlgn="base">
              <a:buNone/>
            </a:pPr>
            <a:r>
              <a:rPr lang="en-US" dirty="0">
                <a:solidFill>
                  <a:srgbClr val="FF0000"/>
                </a:solidFill>
              </a:rPr>
              <a:t>P</a:t>
            </a:r>
            <a:r>
              <a:rPr lang="en-US" baseline="-25000" dirty="0">
                <a:solidFill>
                  <a:srgbClr val="FF0000"/>
                </a:solidFill>
              </a:rPr>
              <a:t>0</a:t>
            </a:r>
            <a:r>
              <a:rPr lang="en-US" dirty="0">
                <a:solidFill>
                  <a:srgbClr val="FF0000"/>
                </a:solidFill>
              </a:rPr>
              <a:t> = 1 – R</a:t>
            </a:r>
          </a:p>
          <a:p>
            <a:pPr marL="0" indent="0" algn="ctr" fontAlgn="base">
              <a:buNone/>
            </a:pPr>
            <a:r>
              <a:rPr lang="en-US" dirty="0">
                <a:solidFill>
                  <a:srgbClr val="FF0000"/>
                </a:solidFill>
              </a:rPr>
              <a:t>P</a:t>
            </a:r>
            <a:r>
              <a:rPr lang="en-US" baseline="-25000" dirty="0">
                <a:solidFill>
                  <a:srgbClr val="FF0000"/>
                </a:solidFill>
              </a:rPr>
              <a:t>0</a:t>
            </a:r>
            <a:r>
              <a:rPr lang="en-US" dirty="0">
                <a:solidFill>
                  <a:srgbClr val="FF0000"/>
                </a:solidFill>
              </a:rPr>
              <a:t> = 1 – 10</a:t>
            </a:r>
          </a:p>
          <a:p>
            <a:pPr marL="0" indent="0" algn="ctr" fontAlgn="base">
              <a:buNone/>
            </a:pPr>
            <a:r>
              <a:rPr lang="en-US" dirty="0">
                <a:solidFill>
                  <a:srgbClr val="FF0000"/>
                </a:solidFill>
              </a:rPr>
              <a:t>P</a:t>
            </a:r>
            <a:r>
              <a:rPr lang="en-US" baseline="-25000" dirty="0">
                <a:solidFill>
                  <a:srgbClr val="FF0000"/>
                </a:solidFill>
              </a:rPr>
              <a:t>0</a:t>
            </a:r>
            <a:r>
              <a:rPr lang="en-US" dirty="0">
                <a:solidFill>
                  <a:srgbClr val="FF0000"/>
                </a:solidFill>
              </a:rPr>
              <a:t> = </a:t>
            </a:r>
            <a:r>
              <a:rPr lang="en-US" dirty="0">
                <a:solidFill>
                  <a:srgbClr val="00B050"/>
                </a:solidFill>
              </a:rPr>
              <a:t>-9</a:t>
            </a:r>
          </a:p>
          <a:p>
            <a:pPr marL="0" indent="0" fontAlgn="base">
              <a:buNone/>
            </a:pPr>
            <a:endParaRPr lang="en-US" dirty="0"/>
          </a:p>
          <a:p>
            <a:pPr fontAlgn="base"/>
            <a:r>
              <a:rPr lang="en-US" b="1" u="sng" dirty="0"/>
              <a:t>Step-03:</a:t>
            </a:r>
            <a:endParaRPr lang="en-US" b="1" dirty="0"/>
          </a:p>
          <a:p>
            <a:pPr marL="0" indent="0" fontAlgn="base">
              <a:buNone/>
            </a:pPr>
            <a:endParaRPr lang="en-US" dirty="0"/>
          </a:p>
          <a:p>
            <a:pPr marL="0" indent="0" fontAlgn="base">
              <a:buNone/>
            </a:pPr>
            <a:r>
              <a:rPr lang="en-US" dirty="0"/>
              <a:t>As </a:t>
            </a:r>
            <a:r>
              <a:rPr lang="en-US" dirty="0" err="1"/>
              <a:t>P</a:t>
            </a:r>
            <a:r>
              <a:rPr lang="en-US" baseline="-25000" dirty="0" err="1"/>
              <a:t>initial</a:t>
            </a:r>
            <a:r>
              <a:rPr lang="en-US" dirty="0"/>
              <a:t> &lt; 0, so case-01 is satisfied.</a:t>
            </a:r>
          </a:p>
          <a:p>
            <a:pPr marL="0" indent="0" fontAlgn="base">
              <a:buNone/>
            </a:pPr>
            <a:r>
              <a:rPr lang="en-US" dirty="0"/>
              <a:t> </a:t>
            </a:r>
          </a:p>
          <a:p>
            <a:endParaRPr lang="en-US" dirty="0"/>
          </a:p>
        </p:txBody>
      </p:sp>
    </p:spTree>
    <p:extLst>
      <p:ext uri="{BB962C8B-B14F-4D97-AF65-F5344CB8AC3E}">
        <p14:creationId xmlns:p14="http://schemas.microsoft.com/office/powerpoint/2010/main" val="4172898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sz="quarter" idx="1"/>
          </p:nvPr>
        </p:nvSpPr>
        <p:spPr/>
        <p:txBody>
          <a:bodyPr/>
          <a:lstStyle/>
          <a:p>
            <a:pPr marL="0" indent="0" fontAlgn="base">
              <a:buNone/>
            </a:pPr>
            <a:r>
              <a:rPr lang="en-US" dirty="0"/>
              <a:t>Thus,</a:t>
            </a:r>
          </a:p>
          <a:p>
            <a:pPr marL="0" indent="0" algn="ctr" fontAlgn="base">
              <a:buNone/>
            </a:pPr>
            <a:r>
              <a:rPr lang="en-US" dirty="0">
                <a:solidFill>
                  <a:srgbClr val="FF0000"/>
                </a:solidFill>
              </a:rPr>
              <a:t>X</a:t>
            </a:r>
            <a:r>
              <a:rPr lang="en-US" baseline="-25000" dirty="0">
                <a:solidFill>
                  <a:srgbClr val="FF0000"/>
                </a:solidFill>
              </a:rPr>
              <a:t>k+1</a:t>
            </a:r>
            <a:r>
              <a:rPr lang="en-US" dirty="0">
                <a:solidFill>
                  <a:srgbClr val="FF0000"/>
                </a:solidFill>
              </a:rPr>
              <a:t> = </a:t>
            </a:r>
            <a:r>
              <a:rPr lang="en-US" dirty="0" err="1">
                <a:solidFill>
                  <a:srgbClr val="FF0000"/>
                </a:solidFill>
              </a:rPr>
              <a:t>X</a:t>
            </a:r>
            <a:r>
              <a:rPr lang="en-US" baseline="-25000" dirty="0" err="1">
                <a:solidFill>
                  <a:srgbClr val="FF0000"/>
                </a:solidFill>
              </a:rPr>
              <a:t>k</a:t>
            </a:r>
            <a:r>
              <a:rPr lang="en-US" dirty="0">
                <a:solidFill>
                  <a:srgbClr val="FF0000"/>
                </a:solidFill>
              </a:rPr>
              <a:t> + 1 = 0 + 1 = </a:t>
            </a:r>
            <a:r>
              <a:rPr lang="en-US" dirty="0">
                <a:solidFill>
                  <a:srgbClr val="00B050"/>
                </a:solidFill>
              </a:rPr>
              <a:t>1</a:t>
            </a:r>
          </a:p>
          <a:p>
            <a:pPr marL="0" indent="0" algn="ctr" fontAlgn="base">
              <a:buNone/>
            </a:pPr>
            <a:r>
              <a:rPr lang="en-US" dirty="0">
                <a:solidFill>
                  <a:srgbClr val="FF0000"/>
                </a:solidFill>
              </a:rPr>
              <a:t>Y</a:t>
            </a:r>
            <a:r>
              <a:rPr lang="en-US" baseline="-25000" dirty="0">
                <a:solidFill>
                  <a:srgbClr val="FF0000"/>
                </a:solidFill>
              </a:rPr>
              <a:t>k+1</a:t>
            </a:r>
            <a:r>
              <a:rPr lang="en-US" dirty="0">
                <a:solidFill>
                  <a:srgbClr val="FF0000"/>
                </a:solidFill>
              </a:rPr>
              <a:t> = </a:t>
            </a:r>
            <a:r>
              <a:rPr lang="en-US" dirty="0" err="1">
                <a:solidFill>
                  <a:srgbClr val="FF0000"/>
                </a:solidFill>
              </a:rPr>
              <a:t>Y</a:t>
            </a:r>
            <a:r>
              <a:rPr lang="en-US" baseline="-25000" dirty="0" err="1">
                <a:solidFill>
                  <a:srgbClr val="FF0000"/>
                </a:solidFill>
              </a:rPr>
              <a:t>k</a:t>
            </a:r>
            <a:r>
              <a:rPr lang="en-US" dirty="0">
                <a:solidFill>
                  <a:srgbClr val="FF0000"/>
                </a:solidFill>
              </a:rPr>
              <a:t> = </a:t>
            </a:r>
            <a:r>
              <a:rPr lang="en-US" dirty="0">
                <a:solidFill>
                  <a:srgbClr val="00B050"/>
                </a:solidFill>
              </a:rPr>
              <a:t>10</a:t>
            </a:r>
          </a:p>
          <a:p>
            <a:pPr marL="0" indent="0" algn="ctr" fontAlgn="base">
              <a:buNone/>
            </a:pPr>
            <a:r>
              <a:rPr lang="en-US" dirty="0">
                <a:solidFill>
                  <a:srgbClr val="FF0000"/>
                </a:solidFill>
              </a:rPr>
              <a:t>P</a:t>
            </a:r>
            <a:r>
              <a:rPr lang="en-US" baseline="-25000" dirty="0">
                <a:solidFill>
                  <a:srgbClr val="FF0000"/>
                </a:solidFill>
              </a:rPr>
              <a:t>k+1 </a:t>
            </a:r>
            <a:r>
              <a:rPr lang="en-US" dirty="0">
                <a:solidFill>
                  <a:srgbClr val="FF0000"/>
                </a:solidFill>
              </a:rPr>
              <a:t>= </a:t>
            </a:r>
            <a:r>
              <a:rPr lang="en-US" dirty="0" err="1">
                <a:solidFill>
                  <a:srgbClr val="FF0000"/>
                </a:solidFill>
              </a:rPr>
              <a:t>P</a:t>
            </a:r>
            <a:r>
              <a:rPr lang="en-US" baseline="-25000" dirty="0" err="1">
                <a:solidFill>
                  <a:srgbClr val="FF0000"/>
                </a:solidFill>
              </a:rPr>
              <a:t>k</a:t>
            </a:r>
            <a:r>
              <a:rPr lang="en-US" dirty="0">
                <a:solidFill>
                  <a:srgbClr val="FF0000"/>
                </a:solidFill>
              </a:rPr>
              <a:t> + 2 x X</a:t>
            </a:r>
            <a:r>
              <a:rPr lang="en-US" baseline="-25000" dirty="0">
                <a:solidFill>
                  <a:srgbClr val="FF0000"/>
                </a:solidFill>
              </a:rPr>
              <a:t>k+1</a:t>
            </a:r>
            <a:r>
              <a:rPr lang="en-US" dirty="0">
                <a:solidFill>
                  <a:srgbClr val="FF0000"/>
                </a:solidFill>
              </a:rPr>
              <a:t> + 1 = -9 + (2 x 1) + 1 = </a:t>
            </a:r>
            <a:r>
              <a:rPr lang="en-US" dirty="0">
                <a:solidFill>
                  <a:srgbClr val="00B050"/>
                </a:solidFill>
              </a:rPr>
              <a:t>-6</a:t>
            </a:r>
          </a:p>
          <a:p>
            <a:pPr marL="0" indent="0" algn="ctr" fontAlgn="base">
              <a:buNone/>
            </a:pPr>
            <a:r>
              <a:rPr lang="en-US" dirty="0" smtClean="0">
                <a:solidFill>
                  <a:srgbClr val="FF0000"/>
                </a:solidFill>
              </a:rPr>
              <a:t>Now next points for </a:t>
            </a:r>
            <a:r>
              <a:rPr lang="en-US" dirty="0" err="1" smtClean="0">
                <a:solidFill>
                  <a:srgbClr val="FF0000"/>
                </a:solidFill>
              </a:rPr>
              <a:t>xk</a:t>
            </a:r>
            <a:r>
              <a:rPr lang="en-US" dirty="0" smtClean="0">
                <a:solidFill>
                  <a:srgbClr val="FF0000"/>
                </a:solidFill>
              </a:rPr>
              <a:t> is 1,yk is 10 and </a:t>
            </a:r>
            <a:r>
              <a:rPr lang="en-US" dirty="0" err="1" smtClean="0">
                <a:solidFill>
                  <a:srgbClr val="FF0000"/>
                </a:solidFill>
              </a:rPr>
              <a:t>pk</a:t>
            </a:r>
            <a:r>
              <a:rPr lang="en-US" dirty="0" smtClean="0">
                <a:solidFill>
                  <a:srgbClr val="FF0000"/>
                </a:solidFill>
              </a:rPr>
              <a:t> is -6</a:t>
            </a:r>
            <a:endParaRPr lang="en-US" dirty="0">
              <a:solidFill>
                <a:srgbClr val="FF0000"/>
              </a:solidFill>
            </a:endParaRPr>
          </a:p>
        </p:txBody>
      </p:sp>
    </p:spTree>
    <p:extLst>
      <p:ext uri="{BB962C8B-B14F-4D97-AF65-F5344CB8AC3E}">
        <p14:creationId xmlns:p14="http://schemas.microsoft.com/office/powerpoint/2010/main" val="11616961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sz="quarter" idx="1"/>
          </p:nvPr>
        </p:nvSpPr>
        <p:spPr/>
        <p:txBody>
          <a:bodyPr/>
          <a:lstStyle/>
          <a:p>
            <a:pPr marL="0" indent="0" fontAlgn="base">
              <a:buNone/>
            </a:pPr>
            <a:r>
              <a:rPr lang="en-US" dirty="0"/>
              <a:t>Thus,</a:t>
            </a:r>
          </a:p>
          <a:p>
            <a:pPr marL="0" indent="0" algn="ctr" fontAlgn="base">
              <a:buNone/>
            </a:pPr>
            <a:r>
              <a:rPr lang="en-US" dirty="0">
                <a:solidFill>
                  <a:srgbClr val="FF0000"/>
                </a:solidFill>
              </a:rPr>
              <a:t>X</a:t>
            </a:r>
            <a:r>
              <a:rPr lang="en-US" baseline="-25000" dirty="0">
                <a:solidFill>
                  <a:srgbClr val="FF0000"/>
                </a:solidFill>
              </a:rPr>
              <a:t>k+1</a:t>
            </a:r>
            <a:r>
              <a:rPr lang="en-US" dirty="0">
                <a:solidFill>
                  <a:srgbClr val="FF0000"/>
                </a:solidFill>
              </a:rPr>
              <a:t> = </a:t>
            </a:r>
            <a:r>
              <a:rPr lang="en-US" dirty="0" err="1">
                <a:solidFill>
                  <a:srgbClr val="FF0000"/>
                </a:solidFill>
              </a:rPr>
              <a:t>X</a:t>
            </a:r>
            <a:r>
              <a:rPr lang="en-US" baseline="-25000" dirty="0" err="1">
                <a:solidFill>
                  <a:srgbClr val="FF0000"/>
                </a:solidFill>
              </a:rPr>
              <a:t>k</a:t>
            </a:r>
            <a:r>
              <a:rPr lang="en-US" dirty="0">
                <a:solidFill>
                  <a:srgbClr val="FF0000"/>
                </a:solidFill>
              </a:rPr>
              <a:t> + 1 = 0 + 1 = </a:t>
            </a:r>
            <a:r>
              <a:rPr lang="en-US" dirty="0">
                <a:solidFill>
                  <a:srgbClr val="00B050"/>
                </a:solidFill>
              </a:rPr>
              <a:t>1</a:t>
            </a:r>
          </a:p>
          <a:p>
            <a:pPr marL="0" indent="0" algn="ctr" fontAlgn="base">
              <a:buNone/>
            </a:pPr>
            <a:r>
              <a:rPr lang="en-US" dirty="0">
                <a:solidFill>
                  <a:srgbClr val="FF0000"/>
                </a:solidFill>
              </a:rPr>
              <a:t>Y</a:t>
            </a:r>
            <a:r>
              <a:rPr lang="en-US" baseline="-25000" dirty="0">
                <a:solidFill>
                  <a:srgbClr val="FF0000"/>
                </a:solidFill>
              </a:rPr>
              <a:t>k+1</a:t>
            </a:r>
            <a:r>
              <a:rPr lang="en-US" dirty="0">
                <a:solidFill>
                  <a:srgbClr val="FF0000"/>
                </a:solidFill>
              </a:rPr>
              <a:t> = </a:t>
            </a:r>
            <a:r>
              <a:rPr lang="en-US" dirty="0" err="1">
                <a:solidFill>
                  <a:srgbClr val="FF0000"/>
                </a:solidFill>
              </a:rPr>
              <a:t>Y</a:t>
            </a:r>
            <a:r>
              <a:rPr lang="en-US" baseline="-25000" dirty="0" err="1">
                <a:solidFill>
                  <a:srgbClr val="FF0000"/>
                </a:solidFill>
              </a:rPr>
              <a:t>k</a:t>
            </a:r>
            <a:r>
              <a:rPr lang="en-US" dirty="0">
                <a:solidFill>
                  <a:srgbClr val="FF0000"/>
                </a:solidFill>
              </a:rPr>
              <a:t> = </a:t>
            </a:r>
            <a:r>
              <a:rPr lang="en-US" dirty="0">
                <a:solidFill>
                  <a:srgbClr val="00B050"/>
                </a:solidFill>
              </a:rPr>
              <a:t>10</a:t>
            </a:r>
          </a:p>
          <a:p>
            <a:pPr marL="0" indent="0" algn="ctr" fontAlgn="base">
              <a:buNone/>
            </a:pPr>
            <a:r>
              <a:rPr lang="en-US" dirty="0">
                <a:solidFill>
                  <a:srgbClr val="FF0000"/>
                </a:solidFill>
              </a:rPr>
              <a:t>P</a:t>
            </a:r>
            <a:r>
              <a:rPr lang="en-US" baseline="-25000" dirty="0">
                <a:solidFill>
                  <a:srgbClr val="FF0000"/>
                </a:solidFill>
              </a:rPr>
              <a:t>k+1 </a:t>
            </a:r>
            <a:r>
              <a:rPr lang="en-US" dirty="0">
                <a:solidFill>
                  <a:srgbClr val="FF0000"/>
                </a:solidFill>
              </a:rPr>
              <a:t>= </a:t>
            </a:r>
            <a:r>
              <a:rPr lang="en-US" dirty="0" err="1">
                <a:solidFill>
                  <a:srgbClr val="FF0000"/>
                </a:solidFill>
              </a:rPr>
              <a:t>P</a:t>
            </a:r>
            <a:r>
              <a:rPr lang="en-US" baseline="-25000" dirty="0" err="1">
                <a:solidFill>
                  <a:srgbClr val="FF0000"/>
                </a:solidFill>
              </a:rPr>
              <a:t>k</a:t>
            </a:r>
            <a:r>
              <a:rPr lang="en-US" dirty="0">
                <a:solidFill>
                  <a:srgbClr val="FF0000"/>
                </a:solidFill>
              </a:rPr>
              <a:t> + 2 x X</a:t>
            </a:r>
            <a:r>
              <a:rPr lang="en-US" baseline="-25000" dirty="0">
                <a:solidFill>
                  <a:srgbClr val="FF0000"/>
                </a:solidFill>
              </a:rPr>
              <a:t>k+1</a:t>
            </a:r>
            <a:r>
              <a:rPr lang="en-US" dirty="0">
                <a:solidFill>
                  <a:srgbClr val="FF0000"/>
                </a:solidFill>
              </a:rPr>
              <a:t> + 1 = -9 + (2 x 1) + 1 = </a:t>
            </a:r>
            <a:r>
              <a:rPr lang="en-US" dirty="0">
                <a:solidFill>
                  <a:srgbClr val="00B050"/>
                </a:solidFill>
              </a:rPr>
              <a:t>-6</a:t>
            </a:r>
          </a:p>
          <a:p>
            <a:pPr marL="0" indent="0" algn="ctr" fontAlgn="base">
              <a:buNone/>
            </a:pPr>
            <a:r>
              <a:rPr lang="en-US" dirty="0" smtClean="0">
                <a:solidFill>
                  <a:srgbClr val="FF0000"/>
                </a:solidFill>
              </a:rPr>
              <a:t>Now next points for </a:t>
            </a:r>
            <a:r>
              <a:rPr lang="en-US" dirty="0" err="1" smtClean="0">
                <a:solidFill>
                  <a:srgbClr val="FF0000"/>
                </a:solidFill>
              </a:rPr>
              <a:t>xk</a:t>
            </a:r>
            <a:r>
              <a:rPr lang="en-US" dirty="0" smtClean="0">
                <a:solidFill>
                  <a:srgbClr val="FF0000"/>
                </a:solidFill>
              </a:rPr>
              <a:t> is 1,yk is 10 and </a:t>
            </a:r>
            <a:r>
              <a:rPr lang="en-US" dirty="0" err="1" smtClean="0">
                <a:solidFill>
                  <a:srgbClr val="FF0000"/>
                </a:solidFill>
              </a:rPr>
              <a:t>pk</a:t>
            </a:r>
            <a:r>
              <a:rPr lang="en-US" dirty="0" smtClean="0">
                <a:solidFill>
                  <a:srgbClr val="FF0000"/>
                </a:solidFill>
              </a:rPr>
              <a:t> is -6</a:t>
            </a:r>
            <a:endParaRPr lang="en-US" dirty="0">
              <a:solidFill>
                <a:srgbClr val="FF0000"/>
              </a:solidFill>
            </a:endParaRPr>
          </a:p>
        </p:txBody>
      </p:sp>
    </p:spTree>
    <p:extLst>
      <p:ext uri="{BB962C8B-B14F-4D97-AF65-F5344CB8AC3E}">
        <p14:creationId xmlns:p14="http://schemas.microsoft.com/office/powerpoint/2010/main" val="292610880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3" name="Content Placeholder 2"/>
          <p:cNvSpPr>
            <a:spLocks noGrp="1"/>
          </p:cNvSpPr>
          <p:nvPr>
            <p:ph sz="quarter" idx="1"/>
          </p:nvPr>
        </p:nvSpPr>
        <p:spPr/>
        <p:txBody>
          <a:bodyPr/>
          <a:lstStyle/>
          <a:p>
            <a:pPr fontAlgn="base"/>
            <a:r>
              <a:rPr lang="en-US" b="1" u="sng" dirty="0"/>
              <a:t>Step-04:</a:t>
            </a:r>
            <a:endParaRPr lang="en-US" b="1" dirty="0"/>
          </a:p>
          <a:p>
            <a:pPr marL="0" indent="0" fontAlgn="base">
              <a:buNone/>
            </a:pPr>
            <a:r>
              <a:rPr lang="en-US" dirty="0"/>
              <a:t>we find the values of </a:t>
            </a:r>
            <a:r>
              <a:rPr lang="en-US" dirty="0" err="1"/>
              <a:t>X</a:t>
            </a:r>
            <a:r>
              <a:rPr lang="en-US" baseline="-25000" dirty="0" err="1"/>
              <a:t>plot</a:t>
            </a:r>
            <a:r>
              <a:rPr lang="en-US" dirty="0"/>
              <a:t> and </a:t>
            </a:r>
            <a:r>
              <a:rPr lang="en-US" dirty="0" err="1"/>
              <a:t>Y</a:t>
            </a:r>
            <a:r>
              <a:rPr lang="en-US" baseline="-25000" dirty="0" err="1"/>
              <a:t>plot</a:t>
            </a:r>
            <a:r>
              <a:rPr lang="en-US" dirty="0"/>
              <a:t> using the formula</a:t>
            </a:r>
          </a:p>
          <a:p>
            <a:pPr marL="0" indent="0" fontAlgn="base">
              <a:buNone/>
            </a:pPr>
            <a:endParaRPr lang="es-ES" dirty="0" smtClean="0"/>
          </a:p>
          <a:p>
            <a:pPr marL="0" indent="0" fontAlgn="base">
              <a:buNone/>
            </a:pPr>
            <a:r>
              <a:rPr lang="es-ES" dirty="0" err="1" smtClean="0"/>
              <a:t>X</a:t>
            </a:r>
            <a:r>
              <a:rPr lang="es-ES" baseline="-25000" dirty="0" err="1" smtClean="0"/>
              <a:t>plot</a:t>
            </a:r>
            <a:r>
              <a:rPr lang="es-ES" dirty="0"/>
              <a:t> = </a:t>
            </a:r>
            <a:r>
              <a:rPr lang="es-ES" dirty="0" err="1"/>
              <a:t>X</a:t>
            </a:r>
            <a:r>
              <a:rPr lang="es-ES" baseline="-25000" dirty="0" err="1"/>
              <a:t>c</a:t>
            </a:r>
            <a:r>
              <a:rPr lang="es-ES" dirty="0"/>
              <a:t> + X</a:t>
            </a:r>
            <a:r>
              <a:rPr lang="es-ES" baseline="-25000" dirty="0"/>
              <a:t>0 </a:t>
            </a:r>
            <a:r>
              <a:rPr lang="es-ES" dirty="0"/>
              <a:t>= 4 + </a:t>
            </a:r>
            <a:r>
              <a:rPr lang="es-ES" dirty="0" smtClean="0"/>
              <a:t>X</a:t>
            </a:r>
            <a:r>
              <a:rPr lang="es-ES" baseline="-25000" dirty="0" smtClean="0"/>
              <a:t>0 </a:t>
            </a:r>
            <a:r>
              <a:rPr lang="es-ES" dirty="0" smtClean="0"/>
              <a:t>  = 4+0 = 4</a:t>
            </a:r>
            <a:endParaRPr lang="es-ES" dirty="0"/>
          </a:p>
          <a:p>
            <a:pPr marL="0" indent="0" fontAlgn="base">
              <a:buNone/>
            </a:pPr>
            <a:r>
              <a:rPr lang="es-ES" dirty="0" err="1"/>
              <a:t>Y</a:t>
            </a:r>
            <a:r>
              <a:rPr lang="es-ES" baseline="-25000" dirty="0" err="1"/>
              <a:t>plot</a:t>
            </a:r>
            <a:r>
              <a:rPr lang="es-ES" dirty="0"/>
              <a:t> = </a:t>
            </a:r>
            <a:r>
              <a:rPr lang="es-ES" dirty="0" err="1"/>
              <a:t>Y</a:t>
            </a:r>
            <a:r>
              <a:rPr lang="es-ES" baseline="-25000" dirty="0" err="1"/>
              <a:t>c</a:t>
            </a:r>
            <a:r>
              <a:rPr lang="es-ES" dirty="0"/>
              <a:t> + Y</a:t>
            </a:r>
            <a:r>
              <a:rPr lang="es-ES" baseline="-25000" dirty="0"/>
              <a:t>0</a:t>
            </a:r>
            <a:r>
              <a:rPr lang="es-ES" dirty="0"/>
              <a:t> = </a:t>
            </a:r>
            <a:r>
              <a:rPr lang="es-ES" dirty="0" smtClean="0"/>
              <a:t>4 </a:t>
            </a:r>
            <a:r>
              <a:rPr lang="es-ES" dirty="0"/>
              <a:t>+ </a:t>
            </a:r>
            <a:r>
              <a:rPr lang="es-ES" dirty="0" smtClean="0"/>
              <a:t>Y</a:t>
            </a:r>
            <a:r>
              <a:rPr lang="es-ES" baseline="-25000" dirty="0" smtClean="0"/>
              <a:t>0   </a:t>
            </a:r>
            <a:r>
              <a:rPr lang="es-ES" dirty="0" smtClean="0"/>
              <a:t> = 4+10 = 14</a:t>
            </a:r>
            <a:endParaRPr lang="es-ES" dirty="0"/>
          </a:p>
          <a:p>
            <a:pPr marL="0" indent="0" fontAlgn="base">
              <a:buNone/>
            </a:pPr>
            <a:r>
              <a:rPr lang="es-ES" dirty="0"/>
              <a:t> </a:t>
            </a:r>
          </a:p>
          <a:p>
            <a:endParaRPr lang="en-US" dirty="0"/>
          </a:p>
        </p:txBody>
      </p:sp>
    </p:spTree>
    <p:extLst>
      <p:ext uri="{BB962C8B-B14F-4D97-AF65-F5344CB8AC3E}">
        <p14:creationId xmlns:p14="http://schemas.microsoft.com/office/powerpoint/2010/main" val="108343341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US" b="1" u="sng" dirty="0" err="1"/>
              <a:t>Bresenham</a:t>
            </a:r>
            <a:r>
              <a:rPr lang="en-US" b="1" u="sng" dirty="0"/>
              <a:t> Circle Drawing Algorithm-</a:t>
            </a:r>
            <a:r>
              <a:rPr lang="en-US" b="1" dirty="0"/>
              <a:t/>
            </a:r>
            <a:br>
              <a:rPr lang="en-US" b="1" dirty="0"/>
            </a:br>
            <a:r>
              <a:rPr lang="en-US" dirty="0"/>
              <a:t> </a:t>
            </a:r>
            <a:br>
              <a:rPr lang="en-US" dirty="0"/>
            </a:br>
            <a:endParaRPr lang="en-US" dirty="0"/>
          </a:p>
        </p:txBody>
      </p:sp>
      <p:sp>
        <p:nvSpPr>
          <p:cNvPr id="3" name="Content Placeholder 2"/>
          <p:cNvSpPr>
            <a:spLocks noGrp="1"/>
          </p:cNvSpPr>
          <p:nvPr>
            <p:ph sz="quarter" idx="1"/>
          </p:nvPr>
        </p:nvSpPr>
        <p:spPr>
          <a:xfrm>
            <a:off x="457200" y="1600200"/>
            <a:ext cx="5334000" cy="4873752"/>
          </a:xfrm>
        </p:spPr>
        <p:txBody>
          <a:bodyPr>
            <a:normAutofit fontScale="85000" lnSpcReduction="20000"/>
          </a:bodyPr>
          <a:lstStyle/>
          <a:p>
            <a:pPr algn="just" fontAlgn="base"/>
            <a:r>
              <a:rPr lang="en-US" dirty="0"/>
              <a:t>Given the </a:t>
            </a:r>
            <a:r>
              <a:rPr lang="en-US" dirty="0" err="1"/>
              <a:t>centre</a:t>
            </a:r>
            <a:r>
              <a:rPr lang="en-US" dirty="0"/>
              <a:t> point and radius of circle,</a:t>
            </a:r>
          </a:p>
          <a:p>
            <a:pPr algn="just" fontAlgn="base"/>
            <a:r>
              <a:rPr lang="en-US" dirty="0" err="1"/>
              <a:t>Bresenham</a:t>
            </a:r>
            <a:r>
              <a:rPr lang="en-US" dirty="0"/>
              <a:t> Circle Drawing Algorithm attempts to generate the points of one octant.</a:t>
            </a:r>
          </a:p>
          <a:p>
            <a:pPr algn="just"/>
            <a:r>
              <a:rPr lang="en-US" dirty="0"/>
              <a:t>is a circle drawing algorithm which calculates all the nearest points nearest to the circle boundary. It is an incremental </a:t>
            </a:r>
            <a:r>
              <a:rPr lang="en-US" dirty="0" smtClean="0"/>
              <a:t>method.</a:t>
            </a:r>
          </a:p>
          <a:p>
            <a:pPr algn="just"/>
            <a:r>
              <a:rPr lang="en-US" dirty="0"/>
              <a:t> It only uses integer arithmetic which makes it's working faster as well as less complex. </a:t>
            </a:r>
            <a:endParaRPr lang="en-US" dirty="0" smtClean="0"/>
          </a:p>
          <a:p>
            <a:pPr algn="just"/>
            <a:r>
              <a:rPr lang="en-US" dirty="0"/>
              <a:t>The strategy that is followed in this algorithm is to select the pixel which has the least distance with the true circle boundary and with then keep calculating the successive points on the circle.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6886" y="2133600"/>
            <a:ext cx="2557539" cy="254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411198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70866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09688"/>
            <a:ext cx="8382000" cy="516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460771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0500"/>
            <a:ext cx="77724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105584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Bresenham’s</a:t>
            </a:r>
            <a:r>
              <a:rPr lang="en-US" dirty="0" smtClean="0"/>
              <a:t> circle drawing </a:t>
            </a:r>
            <a:r>
              <a:rPr lang="en-US" dirty="0" err="1" smtClean="0"/>
              <a:t>algo</a:t>
            </a:r>
            <a:endParaRPr lang="en-US" dirty="0"/>
          </a:p>
        </p:txBody>
      </p:sp>
      <p:sp>
        <p:nvSpPr>
          <p:cNvPr id="3" name="Content Placeholder 2"/>
          <p:cNvSpPr>
            <a:spLocks noGrp="1"/>
          </p:cNvSpPr>
          <p:nvPr>
            <p:ph sz="quarter" idx="1"/>
          </p:nvPr>
        </p:nvSpPr>
        <p:spPr/>
        <p:txBody>
          <a:bodyPr>
            <a:normAutofit/>
          </a:bodyPr>
          <a:lstStyle/>
          <a:p>
            <a:pPr fontAlgn="base"/>
            <a:r>
              <a:rPr lang="en-US" dirty="0"/>
              <a:t>Given-</a:t>
            </a:r>
          </a:p>
          <a:p>
            <a:pPr marL="0" indent="0" algn="ctr" fontAlgn="base">
              <a:buNone/>
            </a:pPr>
            <a:r>
              <a:rPr lang="en-US" dirty="0"/>
              <a:t>Centre point of Circle = (X</a:t>
            </a:r>
            <a:r>
              <a:rPr lang="en-US" baseline="-25000" dirty="0"/>
              <a:t>0</a:t>
            </a:r>
            <a:r>
              <a:rPr lang="en-US" dirty="0"/>
              <a:t>, Y</a:t>
            </a:r>
            <a:r>
              <a:rPr lang="en-US" baseline="-25000" dirty="0"/>
              <a:t>0</a:t>
            </a:r>
            <a:r>
              <a:rPr lang="en-US" dirty="0"/>
              <a:t>)</a:t>
            </a:r>
          </a:p>
          <a:p>
            <a:pPr marL="0" indent="0" algn="ctr" fontAlgn="base">
              <a:buNone/>
            </a:pPr>
            <a:r>
              <a:rPr lang="en-US" dirty="0"/>
              <a:t>Radius of Circle = R</a:t>
            </a:r>
          </a:p>
          <a:p>
            <a:pPr marL="0" indent="0" fontAlgn="base">
              <a:buNone/>
            </a:pPr>
            <a:r>
              <a:rPr lang="en-US" dirty="0"/>
              <a:t> </a:t>
            </a:r>
          </a:p>
          <a:p>
            <a:pPr marL="0" indent="0" fontAlgn="base">
              <a:buNone/>
            </a:pPr>
            <a:r>
              <a:rPr lang="en-US" dirty="0"/>
              <a:t>The points generation using </a:t>
            </a:r>
            <a:r>
              <a:rPr lang="en-US" dirty="0" err="1"/>
              <a:t>Bresenham</a:t>
            </a:r>
            <a:r>
              <a:rPr lang="en-US" dirty="0"/>
              <a:t> Circle Drawing Algorithm involves the following steps-</a:t>
            </a:r>
          </a:p>
          <a:p>
            <a:pPr fontAlgn="base"/>
            <a:endParaRPr lang="en-US" dirty="0"/>
          </a:p>
          <a:p>
            <a:pPr fontAlgn="base"/>
            <a:r>
              <a:rPr lang="en-US" b="1" u="sng" dirty="0"/>
              <a:t>Step-01:</a:t>
            </a:r>
            <a:endParaRPr lang="en-US" b="1" dirty="0"/>
          </a:p>
          <a:p>
            <a:pPr marL="0" indent="0" fontAlgn="base">
              <a:buNone/>
            </a:pPr>
            <a:r>
              <a:rPr lang="en-US" dirty="0"/>
              <a:t> </a:t>
            </a:r>
            <a:r>
              <a:rPr lang="en-US" dirty="0" smtClean="0"/>
              <a:t>Assign </a:t>
            </a:r>
            <a:r>
              <a:rPr lang="en-US" dirty="0"/>
              <a:t>the starting point coordinates (X</a:t>
            </a:r>
            <a:r>
              <a:rPr lang="en-US" baseline="-25000" dirty="0"/>
              <a:t>0</a:t>
            </a:r>
            <a:r>
              <a:rPr lang="en-US" dirty="0"/>
              <a:t>, Y</a:t>
            </a:r>
            <a:r>
              <a:rPr lang="en-US" baseline="-25000" dirty="0"/>
              <a:t>0</a:t>
            </a:r>
            <a:r>
              <a:rPr lang="en-US" dirty="0"/>
              <a:t>) as-</a:t>
            </a:r>
          </a:p>
          <a:p>
            <a:pPr marL="0" indent="0" algn="ctr" fontAlgn="base">
              <a:buNone/>
            </a:pPr>
            <a:r>
              <a:rPr lang="en-US" dirty="0">
                <a:solidFill>
                  <a:srgbClr val="FF0000"/>
                </a:solidFill>
              </a:rPr>
              <a:t>X</a:t>
            </a:r>
            <a:r>
              <a:rPr lang="en-US" baseline="-25000" dirty="0">
                <a:solidFill>
                  <a:srgbClr val="FF0000"/>
                </a:solidFill>
              </a:rPr>
              <a:t>0</a:t>
            </a:r>
            <a:r>
              <a:rPr lang="en-US" dirty="0">
                <a:solidFill>
                  <a:srgbClr val="FF0000"/>
                </a:solidFill>
              </a:rPr>
              <a:t> = 0</a:t>
            </a:r>
          </a:p>
          <a:p>
            <a:pPr marL="0" indent="0" algn="ctr" fontAlgn="base">
              <a:buNone/>
            </a:pPr>
            <a:r>
              <a:rPr lang="en-US" dirty="0">
                <a:solidFill>
                  <a:srgbClr val="FF0000"/>
                </a:solidFill>
              </a:rPr>
              <a:t>Y</a:t>
            </a:r>
            <a:r>
              <a:rPr lang="en-US" baseline="-25000" dirty="0">
                <a:solidFill>
                  <a:srgbClr val="FF0000"/>
                </a:solidFill>
              </a:rPr>
              <a:t>0</a:t>
            </a:r>
            <a:r>
              <a:rPr lang="en-US" dirty="0">
                <a:solidFill>
                  <a:srgbClr val="FF0000"/>
                </a:solidFill>
              </a:rPr>
              <a:t> = R</a:t>
            </a:r>
          </a:p>
          <a:p>
            <a:endParaRPr lang="en-US" dirty="0"/>
          </a:p>
        </p:txBody>
      </p:sp>
    </p:spTree>
    <p:extLst>
      <p:ext uri="{BB962C8B-B14F-4D97-AF65-F5344CB8AC3E}">
        <p14:creationId xmlns:p14="http://schemas.microsoft.com/office/powerpoint/2010/main" val="56087351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Bresenham’s</a:t>
            </a:r>
            <a:r>
              <a:rPr lang="en-US" dirty="0"/>
              <a:t> circle drawing </a:t>
            </a:r>
            <a:r>
              <a:rPr lang="en-US" dirty="0" err="1"/>
              <a:t>algo</a:t>
            </a:r>
            <a:endParaRPr lang="en-US" dirty="0"/>
          </a:p>
        </p:txBody>
      </p:sp>
      <p:sp>
        <p:nvSpPr>
          <p:cNvPr id="3" name="Content Placeholder 2"/>
          <p:cNvSpPr>
            <a:spLocks noGrp="1"/>
          </p:cNvSpPr>
          <p:nvPr>
            <p:ph sz="quarter" idx="1"/>
          </p:nvPr>
        </p:nvSpPr>
        <p:spPr/>
        <p:txBody>
          <a:bodyPr/>
          <a:lstStyle/>
          <a:p>
            <a:pPr fontAlgn="base"/>
            <a:r>
              <a:rPr lang="en-US" b="1" u="sng" dirty="0"/>
              <a:t>Step-02:</a:t>
            </a:r>
            <a:endParaRPr lang="en-US" b="1" dirty="0"/>
          </a:p>
          <a:p>
            <a:pPr marL="0" indent="0" fontAlgn="base">
              <a:buNone/>
            </a:pPr>
            <a:r>
              <a:rPr lang="en-US" dirty="0" smtClean="0"/>
              <a:t>Calculate </a:t>
            </a:r>
            <a:r>
              <a:rPr lang="en-US" dirty="0"/>
              <a:t>the value of initial decision parameter P</a:t>
            </a:r>
            <a:r>
              <a:rPr lang="en-US" baseline="-25000" dirty="0"/>
              <a:t>0</a:t>
            </a:r>
            <a:r>
              <a:rPr lang="en-US" dirty="0"/>
              <a:t> as-</a:t>
            </a:r>
          </a:p>
          <a:p>
            <a:pPr marL="0" indent="0" algn="ctr" fontAlgn="base">
              <a:buNone/>
            </a:pPr>
            <a:r>
              <a:rPr lang="en-US" dirty="0"/>
              <a:t>P</a:t>
            </a:r>
            <a:r>
              <a:rPr lang="en-US" baseline="-25000" dirty="0"/>
              <a:t>0</a:t>
            </a:r>
            <a:r>
              <a:rPr lang="en-US" dirty="0"/>
              <a:t> = 3 – 2 x R</a:t>
            </a:r>
          </a:p>
          <a:p>
            <a:pPr marL="0" indent="0" algn="ctr" fontAlgn="base">
              <a:buNone/>
            </a:pPr>
            <a:endParaRPr lang="en-US" dirty="0"/>
          </a:p>
          <a:p>
            <a:pPr fontAlgn="base"/>
            <a:r>
              <a:rPr lang="en-US" b="1" u="sng" dirty="0"/>
              <a:t>Step-03:</a:t>
            </a:r>
            <a:endParaRPr lang="en-US" b="1" dirty="0"/>
          </a:p>
          <a:p>
            <a:pPr marL="0" indent="0" fontAlgn="base">
              <a:buNone/>
            </a:pPr>
            <a:r>
              <a:rPr lang="en-US" dirty="0" smtClean="0"/>
              <a:t>Suppose </a:t>
            </a:r>
            <a:r>
              <a:rPr lang="en-US" dirty="0"/>
              <a:t>the current point is (</a:t>
            </a:r>
            <a:r>
              <a:rPr lang="en-US" dirty="0" err="1"/>
              <a:t>X</a:t>
            </a:r>
            <a:r>
              <a:rPr lang="en-US" baseline="-25000" dirty="0" err="1"/>
              <a:t>k</a:t>
            </a:r>
            <a:r>
              <a:rPr lang="en-US" dirty="0"/>
              <a:t>, </a:t>
            </a:r>
            <a:r>
              <a:rPr lang="en-US" dirty="0" err="1"/>
              <a:t>Y</a:t>
            </a:r>
            <a:r>
              <a:rPr lang="en-US" baseline="-25000" dirty="0" err="1"/>
              <a:t>k</a:t>
            </a:r>
            <a:r>
              <a:rPr lang="en-US" dirty="0"/>
              <a:t>) and the next point is (X</a:t>
            </a:r>
            <a:r>
              <a:rPr lang="en-US" baseline="-25000" dirty="0"/>
              <a:t>k+1</a:t>
            </a:r>
            <a:r>
              <a:rPr lang="en-US" dirty="0"/>
              <a:t>, Y</a:t>
            </a:r>
            <a:r>
              <a:rPr lang="en-US" baseline="-25000" dirty="0"/>
              <a:t>k+1</a:t>
            </a:r>
            <a:r>
              <a:rPr lang="en-US" dirty="0"/>
              <a:t>).</a:t>
            </a:r>
          </a:p>
          <a:p>
            <a:endParaRPr lang="en-US" dirty="0"/>
          </a:p>
        </p:txBody>
      </p:sp>
    </p:spTree>
    <p:extLst>
      <p:ext uri="{BB962C8B-B14F-4D97-AF65-F5344CB8AC3E}">
        <p14:creationId xmlns:p14="http://schemas.microsoft.com/office/powerpoint/2010/main" val="56087351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Bresenham’s</a:t>
            </a:r>
            <a:r>
              <a:rPr lang="en-US" dirty="0"/>
              <a:t> circle drawing </a:t>
            </a:r>
            <a:r>
              <a:rPr lang="en-US" dirty="0" err="1"/>
              <a:t>algo</a:t>
            </a:r>
            <a:endParaRPr lang="en-US" dirty="0"/>
          </a:p>
        </p:txBody>
      </p:sp>
      <p:pic>
        <p:nvPicPr>
          <p:cNvPr id="512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04850" y="1371600"/>
            <a:ext cx="69723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0873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847" y="457200"/>
            <a:ext cx="8229600" cy="1143000"/>
          </a:xfrm>
        </p:spPr>
        <p:txBody>
          <a:bodyPr>
            <a:normAutofit/>
          </a:bodyPr>
          <a:lstStyle/>
          <a:p>
            <a:r>
              <a:rPr lang="en-US" dirty="0" smtClean="0"/>
              <a:t>Importance</a:t>
            </a:r>
            <a:r>
              <a:rPr lang="en-US" dirty="0"/>
              <a:t/>
            </a:r>
            <a:br>
              <a:rPr lang="en-US" dirty="0"/>
            </a:br>
            <a:endParaRPr lang="en-US" dirty="0"/>
          </a:p>
        </p:txBody>
      </p:sp>
      <p:sp>
        <p:nvSpPr>
          <p:cNvPr id="3" name="Content Placeholder 2"/>
          <p:cNvSpPr>
            <a:spLocks noGrp="1"/>
          </p:cNvSpPr>
          <p:nvPr>
            <p:ph idx="1"/>
          </p:nvPr>
        </p:nvSpPr>
        <p:spPr>
          <a:xfrm>
            <a:off x="304800" y="1066800"/>
            <a:ext cx="8229600" cy="4389120"/>
          </a:xfrm>
        </p:spPr>
        <p:txBody>
          <a:bodyPr>
            <a:normAutofit fontScale="92500" lnSpcReduction="20000"/>
          </a:bodyPr>
          <a:lstStyle/>
          <a:p>
            <a:pPr marL="0" indent="0" algn="just">
              <a:buNone/>
            </a:pPr>
            <a:r>
              <a:rPr lang="en-US" dirty="0"/>
              <a:t>The real specificity and importance it’s its interactivity, so that the graphic message is altered enormously by ourselves. From passive spectator we became active modifier of the graphic environment, sometimes even if we don’t know message are shaped around us because choice we made by interacting with the graphic message we see.</a:t>
            </a:r>
            <a:endParaRPr lang="en-US" dirty="0" smtClean="0"/>
          </a:p>
          <a:p>
            <a:pPr algn="just"/>
            <a:endParaRPr lang="en-US" dirty="0" smtClean="0"/>
          </a:p>
          <a:p>
            <a:pPr marL="0" indent="0" algn="just">
              <a:buNone/>
            </a:pPr>
            <a:r>
              <a:rPr lang="en-US" dirty="0" smtClean="0"/>
              <a:t>Suppose </a:t>
            </a:r>
            <a:r>
              <a:rPr lang="en-US" dirty="0"/>
              <a:t>a shoe manufacturing company want to show the sale of shoes for five years. For this vast amount of information is to store. So a lot of time and memory will be needed. This method will be tough to understand by a common man. In this situation graphics is a better alternative. Graphics tools are charts and graphs. Using graphs, data can be represented in pictorial form. A picture can be understood easily just with a single look.</a:t>
            </a:r>
          </a:p>
        </p:txBody>
      </p:sp>
    </p:spTree>
    <p:extLst>
      <p:ext uri="{BB962C8B-B14F-4D97-AF65-F5344CB8AC3E}">
        <p14:creationId xmlns:p14="http://schemas.microsoft.com/office/powerpoint/2010/main" val="355070658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Bresenham’s</a:t>
            </a:r>
            <a:r>
              <a:rPr lang="en-US" dirty="0"/>
              <a:t> circle drawing </a:t>
            </a:r>
            <a:r>
              <a:rPr lang="en-US" dirty="0" err="1"/>
              <a:t>algo</a:t>
            </a:r>
            <a:endParaRPr lang="en-US" dirty="0"/>
          </a:p>
        </p:txBody>
      </p:sp>
      <p:sp>
        <p:nvSpPr>
          <p:cNvPr id="3" name="Content Placeholder 2"/>
          <p:cNvSpPr>
            <a:spLocks noGrp="1"/>
          </p:cNvSpPr>
          <p:nvPr>
            <p:ph sz="quarter" idx="1"/>
          </p:nvPr>
        </p:nvSpPr>
        <p:spPr/>
        <p:txBody>
          <a:bodyPr>
            <a:normAutofit fontScale="85000" lnSpcReduction="20000"/>
          </a:bodyPr>
          <a:lstStyle/>
          <a:p>
            <a:pPr fontAlgn="base"/>
            <a:r>
              <a:rPr lang="en-US" b="1" u="sng" dirty="0"/>
              <a:t>Step-04</a:t>
            </a:r>
            <a:r>
              <a:rPr lang="en-US" b="1" u="sng" dirty="0" smtClean="0"/>
              <a:t>:</a:t>
            </a:r>
            <a:r>
              <a:rPr lang="en-US" dirty="0"/>
              <a:t> </a:t>
            </a:r>
          </a:p>
          <a:p>
            <a:pPr marL="0" indent="0" fontAlgn="base">
              <a:buNone/>
            </a:pPr>
            <a:r>
              <a:rPr lang="en-US" dirty="0"/>
              <a:t>If the given </a:t>
            </a:r>
            <a:r>
              <a:rPr lang="en-US" dirty="0" err="1"/>
              <a:t>centre</a:t>
            </a:r>
            <a:r>
              <a:rPr lang="en-US" dirty="0"/>
              <a:t> point (X</a:t>
            </a:r>
            <a:r>
              <a:rPr lang="en-US" baseline="-25000" dirty="0"/>
              <a:t>0</a:t>
            </a:r>
            <a:r>
              <a:rPr lang="en-US" dirty="0"/>
              <a:t>, Y</a:t>
            </a:r>
            <a:r>
              <a:rPr lang="en-US" baseline="-25000" dirty="0"/>
              <a:t>0</a:t>
            </a:r>
            <a:r>
              <a:rPr lang="en-US" dirty="0"/>
              <a:t>) is not (0, 0), then do the following and plot the point-</a:t>
            </a:r>
          </a:p>
          <a:p>
            <a:pPr marL="0" indent="0" algn="ctr" fontAlgn="base">
              <a:buNone/>
            </a:pPr>
            <a:r>
              <a:rPr lang="en-US" dirty="0" err="1">
                <a:solidFill>
                  <a:srgbClr val="FF0000"/>
                </a:solidFill>
              </a:rPr>
              <a:t>X</a:t>
            </a:r>
            <a:r>
              <a:rPr lang="en-US" baseline="-25000" dirty="0" err="1">
                <a:solidFill>
                  <a:srgbClr val="FF0000"/>
                </a:solidFill>
              </a:rPr>
              <a:t>plot</a:t>
            </a:r>
            <a:r>
              <a:rPr lang="en-US" dirty="0">
                <a:solidFill>
                  <a:srgbClr val="FF0000"/>
                </a:solidFill>
              </a:rPr>
              <a:t> = </a:t>
            </a:r>
            <a:r>
              <a:rPr lang="en-US" dirty="0" err="1">
                <a:solidFill>
                  <a:srgbClr val="FF0000"/>
                </a:solidFill>
              </a:rPr>
              <a:t>X</a:t>
            </a:r>
            <a:r>
              <a:rPr lang="en-US" baseline="-25000" dirty="0" err="1">
                <a:solidFill>
                  <a:srgbClr val="FF0000"/>
                </a:solidFill>
              </a:rPr>
              <a:t>c</a:t>
            </a:r>
            <a:r>
              <a:rPr lang="en-US" dirty="0">
                <a:solidFill>
                  <a:srgbClr val="FF0000"/>
                </a:solidFill>
              </a:rPr>
              <a:t> + X</a:t>
            </a:r>
            <a:r>
              <a:rPr lang="en-US" baseline="-25000" dirty="0">
                <a:solidFill>
                  <a:srgbClr val="FF0000"/>
                </a:solidFill>
              </a:rPr>
              <a:t>0</a:t>
            </a:r>
            <a:endParaRPr lang="en-US" dirty="0">
              <a:solidFill>
                <a:srgbClr val="FF0000"/>
              </a:solidFill>
            </a:endParaRPr>
          </a:p>
          <a:p>
            <a:pPr marL="0" indent="0" algn="ctr" fontAlgn="base">
              <a:buNone/>
            </a:pPr>
            <a:r>
              <a:rPr lang="en-US" dirty="0" err="1">
                <a:solidFill>
                  <a:srgbClr val="FF0000"/>
                </a:solidFill>
              </a:rPr>
              <a:t>Y</a:t>
            </a:r>
            <a:r>
              <a:rPr lang="en-US" baseline="-25000" dirty="0" err="1">
                <a:solidFill>
                  <a:srgbClr val="FF0000"/>
                </a:solidFill>
              </a:rPr>
              <a:t>plot</a:t>
            </a:r>
            <a:r>
              <a:rPr lang="en-US" dirty="0">
                <a:solidFill>
                  <a:srgbClr val="FF0000"/>
                </a:solidFill>
              </a:rPr>
              <a:t> = </a:t>
            </a:r>
            <a:r>
              <a:rPr lang="en-US" dirty="0" err="1">
                <a:solidFill>
                  <a:srgbClr val="FF0000"/>
                </a:solidFill>
              </a:rPr>
              <a:t>Y</a:t>
            </a:r>
            <a:r>
              <a:rPr lang="en-US" baseline="-25000" dirty="0" err="1">
                <a:solidFill>
                  <a:srgbClr val="FF0000"/>
                </a:solidFill>
              </a:rPr>
              <a:t>c</a:t>
            </a:r>
            <a:r>
              <a:rPr lang="en-US" dirty="0">
                <a:solidFill>
                  <a:srgbClr val="FF0000"/>
                </a:solidFill>
              </a:rPr>
              <a:t> + Y</a:t>
            </a:r>
            <a:r>
              <a:rPr lang="en-US" baseline="-25000" dirty="0">
                <a:solidFill>
                  <a:srgbClr val="FF0000"/>
                </a:solidFill>
              </a:rPr>
              <a:t>0</a:t>
            </a:r>
            <a:endParaRPr lang="en-US" dirty="0">
              <a:solidFill>
                <a:srgbClr val="FF0000"/>
              </a:solidFill>
            </a:endParaRPr>
          </a:p>
          <a:p>
            <a:pPr marL="0" indent="0" algn="ctr" fontAlgn="base">
              <a:buNone/>
            </a:pPr>
            <a:r>
              <a:rPr lang="en-US" dirty="0">
                <a:solidFill>
                  <a:srgbClr val="FF0000"/>
                </a:solidFill>
              </a:rPr>
              <a:t> </a:t>
            </a:r>
          </a:p>
          <a:p>
            <a:pPr marL="0" indent="0" fontAlgn="base">
              <a:buNone/>
            </a:pPr>
            <a:r>
              <a:rPr lang="en-US" dirty="0"/>
              <a:t>Here, (</a:t>
            </a:r>
            <a:r>
              <a:rPr lang="en-US" dirty="0" err="1"/>
              <a:t>X</a:t>
            </a:r>
            <a:r>
              <a:rPr lang="en-US" baseline="-25000" dirty="0" err="1"/>
              <a:t>c</a:t>
            </a:r>
            <a:r>
              <a:rPr lang="en-US" dirty="0"/>
              <a:t>, </a:t>
            </a:r>
            <a:r>
              <a:rPr lang="en-US" dirty="0" err="1"/>
              <a:t>Y</a:t>
            </a:r>
            <a:r>
              <a:rPr lang="en-US" baseline="-25000" dirty="0" err="1"/>
              <a:t>c</a:t>
            </a:r>
            <a:r>
              <a:rPr lang="en-US" dirty="0"/>
              <a:t>) denotes the current value of X and Y coordinates.</a:t>
            </a:r>
          </a:p>
          <a:p>
            <a:pPr marL="0" indent="0" fontAlgn="base">
              <a:buNone/>
            </a:pPr>
            <a:r>
              <a:rPr lang="en-US" dirty="0"/>
              <a:t> </a:t>
            </a:r>
          </a:p>
          <a:p>
            <a:pPr fontAlgn="base"/>
            <a:r>
              <a:rPr lang="en-US" b="1" u="sng" dirty="0"/>
              <a:t>Step-05</a:t>
            </a:r>
            <a:r>
              <a:rPr lang="en-US" b="1" u="sng" dirty="0" smtClean="0"/>
              <a:t>:</a:t>
            </a:r>
            <a:r>
              <a:rPr lang="en-US" dirty="0"/>
              <a:t> </a:t>
            </a:r>
          </a:p>
          <a:p>
            <a:pPr marL="0" indent="0" fontAlgn="base">
              <a:buNone/>
            </a:pPr>
            <a:r>
              <a:rPr lang="en-US" dirty="0"/>
              <a:t>Keep repeating Step-03 and Step-04 until </a:t>
            </a:r>
            <a:r>
              <a:rPr lang="en-US" dirty="0" err="1"/>
              <a:t>X</a:t>
            </a:r>
            <a:r>
              <a:rPr lang="en-US" baseline="-25000" dirty="0" err="1"/>
              <a:t>plot</a:t>
            </a:r>
            <a:r>
              <a:rPr lang="en-US" dirty="0"/>
              <a:t> =&gt; </a:t>
            </a:r>
            <a:r>
              <a:rPr lang="en-US" dirty="0" err="1"/>
              <a:t>Y</a:t>
            </a:r>
            <a:r>
              <a:rPr lang="en-US" baseline="-25000" dirty="0" err="1"/>
              <a:t>plot</a:t>
            </a:r>
            <a:r>
              <a:rPr lang="en-US" dirty="0"/>
              <a:t>.</a:t>
            </a:r>
          </a:p>
          <a:p>
            <a:pPr marL="0" indent="0" fontAlgn="base">
              <a:buNone/>
            </a:pPr>
            <a:endParaRPr lang="en-US" dirty="0"/>
          </a:p>
          <a:p>
            <a:pPr fontAlgn="base"/>
            <a:r>
              <a:rPr lang="en-US" b="1" u="sng" dirty="0"/>
              <a:t>Step-06:</a:t>
            </a:r>
            <a:endParaRPr lang="en-US" b="1" dirty="0"/>
          </a:p>
          <a:p>
            <a:pPr marL="0" indent="0" fontAlgn="base">
              <a:buNone/>
            </a:pPr>
            <a:r>
              <a:rPr lang="en-US" dirty="0"/>
              <a:t> </a:t>
            </a:r>
          </a:p>
          <a:p>
            <a:pPr fontAlgn="base"/>
            <a:r>
              <a:rPr lang="en-US" dirty="0"/>
              <a:t>Step-05 generates all the points for one octant.</a:t>
            </a:r>
          </a:p>
          <a:p>
            <a:endParaRPr lang="en-US" dirty="0"/>
          </a:p>
        </p:txBody>
      </p:sp>
    </p:spTree>
    <p:extLst>
      <p:ext uri="{BB962C8B-B14F-4D97-AF65-F5344CB8AC3E}">
        <p14:creationId xmlns:p14="http://schemas.microsoft.com/office/powerpoint/2010/main" val="56087351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sz="quarter" idx="1"/>
          </p:nvPr>
        </p:nvSpPr>
        <p:spPr/>
        <p:txBody>
          <a:bodyPr/>
          <a:lstStyle/>
          <a:p>
            <a:pPr marL="0" indent="0" fontAlgn="base">
              <a:buNone/>
            </a:pPr>
            <a:r>
              <a:rPr lang="en-US" b="1" u="sng" dirty="0"/>
              <a:t>Problem-01:</a:t>
            </a:r>
            <a:endParaRPr lang="en-US" b="1" dirty="0"/>
          </a:p>
          <a:p>
            <a:pPr marL="0" indent="0" fontAlgn="base">
              <a:buNone/>
            </a:pPr>
            <a:r>
              <a:rPr lang="en-US" dirty="0" smtClean="0"/>
              <a:t>Given </a:t>
            </a:r>
            <a:r>
              <a:rPr lang="en-US" dirty="0"/>
              <a:t>the </a:t>
            </a:r>
            <a:r>
              <a:rPr lang="en-US" dirty="0" err="1"/>
              <a:t>centre</a:t>
            </a:r>
            <a:r>
              <a:rPr lang="en-US" dirty="0"/>
              <a:t> point coordinates (0, 0) and radius as 8, generate all the points to form a circle</a:t>
            </a:r>
            <a:r>
              <a:rPr lang="en-US" dirty="0" smtClean="0"/>
              <a:t>.</a:t>
            </a:r>
          </a:p>
          <a:p>
            <a:pPr marL="0" indent="0" fontAlgn="base">
              <a:buNone/>
            </a:pPr>
            <a:endParaRPr lang="en-US" dirty="0"/>
          </a:p>
          <a:p>
            <a:pPr fontAlgn="base"/>
            <a:r>
              <a:rPr lang="en-US" b="1" u="sng" dirty="0"/>
              <a:t>Solution-</a:t>
            </a:r>
            <a:endParaRPr lang="en-US" b="1" dirty="0"/>
          </a:p>
          <a:p>
            <a:pPr marL="0" indent="0" fontAlgn="base">
              <a:buNone/>
            </a:pPr>
            <a:r>
              <a:rPr lang="en-US" dirty="0" smtClean="0"/>
              <a:t>Given-</a:t>
            </a:r>
            <a:endParaRPr lang="en-US" dirty="0"/>
          </a:p>
          <a:p>
            <a:pPr marL="0" indent="0" algn="ctr" fontAlgn="base">
              <a:buNone/>
            </a:pPr>
            <a:r>
              <a:rPr lang="en-US" dirty="0"/>
              <a:t>Centre Coordinates of Circle (X</a:t>
            </a:r>
            <a:r>
              <a:rPr lang="en-US" baseline="-25000" dirty="0"/>
              <a:t>0</a:t>
            </a:r>
            <a:r>
              <a:rPr lang="en-US" dirty="0"/>
              <a:t>, Y</a:t>
            </a:r>
            <a:r>
              <a:rPr lang="en-US" baseline="-25000" dirty="0"/>
              <a:t>0</a:t>
            </a:r>
            <a:r>
              <a:rPr lang="en-US" dirty="0"/>
              <a:t>) = (0, 0)</a:t>
            </a:r>
          </a:p>
          <a:p>
            <a:pPr marL="0" indent="0" algn="ctr" fontAlgn="base">
              <a:buNone/>
            </a:pPr>
            <a:r>
              <a:rPr lang="en-US" dirty="0"/>
              <a:t>Radius of Circle = 8</a:t>
            </a:r>
          </a:p>
          <a:p>
            <a:pPr algn="ctr"/>
            <a:endParaRPr lang="en-US" dirty="0"/>
          </a:p>
        </p:txBody>
      </p:sp>
    </p:spTree>
    <p:extLst>
      <p:ext uri="{BB962C8B-B14F-4D97-AF65-F5344CB8AC3E}">
        <p14:creationId xmlns:p14="http://schemas.microsoft.com/office/powerpoint/2010/main" val="56087351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sz="quarter" idx="1"/>
          </p:nvPr>
        </p:nvSpPr>
        <p:spPr/>
        <p:txBody>
          <a:bodyPr>
            <a:normAutofit/>
          </a:bodyPr>
          <a:lstStyle/>
          <a:p>
            <a:pPr fontAlgn="base"/>
            <a:r>
              <a:rPr lang="en-US" b="1" u="sng" dirty="0"/>
              <a:t>Step-01:</a:t>
            </a:r>
            <a:endParaRPr lang="en-US" b="1" dirty="0"/>
          </a:p>
          <a:p>
            <a:pPr marL="0" indent="0" fontAlgn="base">
              <a:buNone/>
            </a:pPr>
            <a:r>
              <a:rPr lang="en-US" dirty="0" smtClean="0"/>
              <a:t>Assign </a:t>
            </a:r>
            <a:r>
              <a:rPr lang="en-US" dirty="0"/>
              <a:t>the starting point coordinates (X</a:t>
            </a:r>
            <a:r>
              <a:rPr lang="en-US" baseline="-25000" dirty="0"/>
              <a:t>0</a:t>
            </a:r>
            <a:r>
              <a:rPr lang="en-US" dirty="0"/>
              <a:t>, Y</a:t>
            </a:r>
            <a:r>
              <a:rPr lang="en-US" baseline="-25000" dirty="0"/>
              <a:t>0</a:t>
            </a:r>
            <a:r>
              <a:rPr lang="en-US" dirty="0"/>
              <a:t>) as-</a:t>
            </a:r>
          </a:p>
          <a:p>
            <a:pPr marL="0" indent="0" algn="ctr" fontAlgn="base">
              <a:buNone/>
            </a:pPr>
            <a:r>
              <a:rPr lang="en-US" dirty="0">
                <a:solidFill>
                  <a:srgbClr val="FF0000"/>
                </a:solidFill>
              </a:rPr>
              <a:t>X</a:t>
            </a:r>
            <a:r>
              <a:rPr lang="en-US" baseline="-25000" dirty="0">
                <a:solidFill>
                  <a:srgbClr val="FF0000"/>
                </a:solidFill>
              </a:rPr>
              <a:t>0</a:t>
            </a:r>
            <a:r>
              <a:rPr lang="en-US" dirty="0">
                <a:solidFill>
                  <a:srgbClr val="FF0000"/>
                </a:solidFill>
              </a:rPr>
              <a:t> = 0</a:t>
            </a:r>
          </a:p>
          <a:p>
            <a:pPr marL="0" indent="0" algn="ctr" fontAlgn="base">
              <a:buNone/>
            </a:pPr>
            <a:r>
              <a:rPr lang="en-US" dirty="0">
                <a:solidFill>
                  <a:srgbClr val="FF0000"/>
                </a:solidFill>
              </a:rPr>
              <a:t>Y</a:t>
            </a:r>
            <a:r>
              <a:rPr lang="en-US" baseline="-25000" dirty="0">
                <a:solidFill>
                  <a:srgbClr val="FF0000"/>
                </a:solidFill>
              </a:rPr>
              <a:t>0</a:t>
            </a:r>
            <a:r>
              <a:rPr lang="en-US" dirty="0">
                <a:solidFill>
                  <a:srgbClr val="FF0000"/>
                </a:solidFill>
              </a:rPr>
              <a:t> = R = 8</a:t>
            </a:r>
          </a:p>
          <a:p>
            <a:pPr marL="0" indent="0" algn="ctr" fontAlgn="base">
              <a:buNone/>
            </a:pPr>
            <a:r>
              <a:rPr lang="en-US" dirty="0">
                <a:solidFill>
                  <a:srgbClr val="FF0000"/>
                </a:solidFill>
              </a:rPr>
              <a:t> </a:t>
            </a:r>
          </a:p>
          <a:p>
            <a:pPr fontAlgn="base"/>
            <a:r>
              <a:rPr lang="en-US" b="1" u="sng" dirty="0"/>
              <a:t>Step-02:</a:t>
            </a:r>
            <a:endParaRPr lang="en-US" b="1" dirty="0"/>
          </a:p>
          <a:p>
            <a:pPr marL="0" indent="0" fontAlgn="base">
              <a:buNone/>
            </a:pPr>
            <a:r>
              <a:rPr lang="en-US" dirty="0" smtClean="0"/>
              <a:t>Calculate </a:t>
            </a:r>
            <a:r>
              <a:rPr lang="en-US" dirty="0"/>
              <a:t>the value of initial decision parameter P</a:t>
            </a:r>
            <a:r>
              <a:rPr lang="en-US" baseline="-25000" dirty="0"/>
              <a:t>0</a:t>
            </a:r>
            <a:r>
              <a:rPr lang="en-US" dirty="0"/>
              <a:t> as-</a:t>
            </a:r>
          </a:p>
          <a:p>
            <a:pPr marL="0" indent="0" algn="ctr" fontAlgn="base">
              <a:buNone/>
            </a:pPr>
            <a:r>
              <a:rPr lang="en-US" dirty="0">
                <a:solidFill>
                  <a:srgbClr val="FF0000"/>
                </a:solidFill>
              </a:rPr>
              <a:t>P</a:t>
            </a:r>
            <a:r>
              <a:rPr lang="en-US" baseline="-25000" dirty="0">
                <a:solidFill>
                  <a:srgbClr val="FF0000"/>
                </a:solidFill>
              </a:rPr>
              <a:t>0</a:t>
            </a:r>
            <a:r>
              <a:rPr lang="en-US" dirty="0">
                <a:solidFill>
                  <a:srgbClr val="FF0000"/>
                </a:solidFill>
              </a:rPr>
              <a:t> = 3 – 2 x R</a:t>
            </a:r>
          </a:p>
          <a:p>
            <a:pPr marL="0" indent="0" algn="ctr" fontAlgn="base">
              <a:buNone/>
            </a:pPr>
            <a:r>
              <a:rPr lang="en-US" dirty="0">
                <a:solidFill>
                  <a:srgbClr val="FF0000"/>
                </a:solidFill>
              </a:rPr>
              <a:t>P</a:t>
            </a:r>
            <a:r>
              <a:rPr lang="en-US" baseline="-25000" dirty="0">
                <a:solidFill>
                  <a:srgbClr val="FF0000"/>
                </a:solidFill>
              </a:rPr>
              <a:t>0</a:t>
            </a:r>
            <a:r>
              <a:rPr lang="en-US" dirty="0">
                <a:solidFill>
                  <a:srgbClr val="FF0000"/>
                </a:solidFill>
              </a:rPr>
              <a:t> = 3 – 2 x 8</a:t>
            </a:r>
          </a:p>
          <a:p>
            <a:pPr marL="0" indent="0" algn="ctr" fontAlgn="base">
              <a:buNone/>
            </a:pPr>
            <a:r>
              <a:rPr lang="en-US" dirty="0">
                <a:solidFill>
                  <a:srgbClr val="FF0000"/>
                </a:solidFill>
              </a:rPr>
              <a:t>P</a:t>
            </a:r>
            <a:r>
              <a:rPr lang="en-US" baseline="-25000" dirty="0">
                <a:solidFill>
                  <a:srgbClr val="FF0000"/>
                </a:solidFill>
              </a:rPr>
              <a:t>0</a:t>
            </a:r>
            <a:r>
              <a:rPr lang="en-US" dirty="0">
                <a:solidFill>
                  <a:srgbClr val="FF0000"/>
                </a:solidFill>
              </a:rPr>
              <a:t> = -13</a:t>
            </a:r>
          </a:p>
          <a:p>
            <a:pPr marL="0" indent="0">
              <a:buNone/>
            </a:pPr>
            <a:endParaRPr lang="en-US" dirty="0"/>
          </a:p>
        </p:txBody>
      </p:sp>
    </p:spTree>
    <p:extLst>
      <p:ext uri="{BB962C8B-B14F-4D97-AF65-F5344CB8AC3E}">
        <p14:creationId xmlns:p14="http://schemas.microsoft.com/office/powerpoint/2010/main" val="56087351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sz="quarter" idx="1"/>
          </p:nvPr>
        </p:nvSpPr>
        <p:spPr/>
        <p:txBody>
          <a:bodyPr>
            <a:normAutofit/>
          </a:bodyPr>
          <a:lstStyle/>
          <a:p>
            <a:pPr fontAlgn="base"/>
            <a:r>
              <a:rPr lang="en-US" b="1" u="sng" dirty="0"/>
              <a:t>Step-03:</a:t>
            </a:r>
            <a:endParaRPr lang="en-US" b="1" dirty="0"/>
          </a:p>
          <a:p>
            <a:pPr marL="0" indent="0" fontAlgn="base">
              <a:buNone/>
            </a:pPr>
            <a:r>
              <a:rPr lang="en-US" dirty="0" smtClean="0"/>
              <a:t>1. As </a:t>
            </a:r>
            <a:r>
              <a:rPr lang="en-US" dirty="0" err="1"/>
              <a:t>P</a:t>
            </a:r>
            <a:r>
              <a:rPr lang="en-US" baseline="-25000" dirty="0" err="1"/>
              <a:t>initial</a:t>
            </a:r>
            <a:r>
              <a:rPr lang="en-US" dirty="0"/>
              <a:t> &lt; 0, so case-01 is satisfied.</a:t>
            </a:r>
          </a:p>
          <a:p>
            <a:pPr marL="0" indent="0" fontAlgn="base">
              <a:buNone/>
            </a:pPr>
            <a:r>
              <a:rPr lang="en-US" dirty="0" smtClean="0"/>
              <a:t>Thus</a:t>
            </a:r>
            <a:r>
              <a:rPr lang="en-US" dirty="0"/>
              <a:t>,</a:t>
            </a:r>
          </a:p>
          <a:p>
            <a:pPr marL="0" indent="0" algn="ctr" fontAlgn="base">
              <a:buNone/>
            </a:pPr>
            <a:r>
              <a:rPr lang="en-US" dirty="0">
                <a:solidFill>
                  <a:srgbClr val="FF0000"/>
                </a:solidFill>
              </a:rPr>
              <a:t>X</a:t>
            </a:r>
            <a:r>
              <a:rPr lang="en-US" baseline="-25000" dirty="0">
                <a:solidFill>
                  <a:srgbClr val="FF0000"/>
                </a:solidFill>
              </a:rPr>
              <a:t>k+1</a:t>
            </a:r>
            <a:r>
              <a:rPr lang="en-US" dirty="0">
                <a:solidFill>
                  <a:srgbClr val="FF0000"/>
                </a:solidFill>
              </a:rPr>
              <a:t> = </a:t>
            </a:r>
            <a:r>
              <a:rPr lang="en-US" dirty="0" err="1">
                <a:solidFill>
                  <a:srgbClr val="FF0000"/>
                </a:solidFill>
              </a:rPr>
              <a:t>X</a:t>
            </a:r>
            <a:r>
              <a:rPr lang="en-US" baseline="-25000" dirty="0" err="1">
                <a:solidFill>
                  <a:srgbClr val="FF0000"/>
                </a:solidFill>
              </a:rPr>
              <a:t>k</a:t>
            </a:r>
            <a:r>
              <a:rPr lang="en-US" dirty="0">
                <a:solidFill>
                  <a:srgbClr val="FF0000"/>
                </a:solidFill>
              </a:rPr>
              <a:t> + 1 = 0 + 1 = </a:t>
            </a:r>
            <a:r>
              <a:rPr lang="en-US" dirty="0">
                <a:solidFill>
                  <a:srgbClr val="00B050"/>
                </a:solidFill>
              </a:rPr>
              <a:t>1</a:t>
            </a:r>
          </a:p>
          <a:p>
            <a:pPr marL="0" indent="0" algn="ctr" fontAlgn="base">
              <a:buNone/>
            </a:pPr>
            <a:r>
              <a:rPr lang="en-US" dirty="0">
                <a:solidFill>
                  <a:srgbClr val="FF0000"/>
                </a:solidFill>
              </a:rPr>
              <a:t>Y</a:t>
            </a:r>
            <a:r>
              <a:rPr lang="en-US" baseline="-25000" dirty="0">
                <a:solidFill>
                  <a:srgbClr val="FF0000"/>
                </a:solidFill>
              </a:rPr>
              <a:t>k+1</a:t>
            </a:r>
            <a:r>
              <a:rPr lang="en-US" dirty="0">
                <a:solidFill>
                  <a:srgbClr val="FF0000"/>
                </a:solidFill>
              </a:rPr>
              <a:t> = </a:t>
            </a:r>
            <a:r>
              <a:rPr lang="en-US" dirty="0" err="1">
                <a:solidFill>
                  <a:srgbClr val="FF0000"/>
                </a:solidFill>
              </a:rPr>
              <a:t>Y</a:t>
            </a:r>
            <a:r>
              <a:rPr lang="en-US" baseline="-25000" dirty="0" err="1">
                <a:solidFill>
                  <a:srgbClr val="FF0000"/>
                </a:solidFill>
              </a:rPr>
              <a:t>k</a:t>
            </a:r>
            <a:r>
              <a:rPr lang="en-US" dirty="0">
                <a:solidFill>
                  <a:srgbClr val="FF0000"/>
                </a:solidFill>
              </a:rPr>
              <a:t> =</a:t>
            </a:r>
            <a:r>
              <a:rPr lang="en-US" dirty="0">
                <a:solidFill>
                  <a:srgbClr val="00B050"/>
                </a:solidFill>
              </a:rPr>
              <a:t> 8</a:t>
            </a:r>
          </a:p>
          <a:p>
            <a:pPr marL="0" indent="0" algn="ctr" fontAlgn="base">
              <a:buNone/>
            </a:pPr>
            <a:r>
              <a:rPr lang="en-US" dirty="0">
                <a:solidFill>
                  <a:srgbClr val="FF0000"/>
                </a:solidFill>
              </a:rPr>
              <a:t>P</a:t>
            </a:r>
            <a:r>
              <a:rPr lang="en-US" baseline="-25000" dirty="0">
                <a:solidFill>
                  <a:srgbClr val="FF0000"/>
                </a:solidFill>
              </a:rPr>
              <a:t>k+1 </a:t>
            </a:r>
            <a:r>
              <a:rPr lang="en-US" dirty="0">
                <a:solidFill>
                  <a:srgbClr val="FF0000"/>
                </a:solidFill>
              </a:rPr>
              <a:t>= </a:t>
            </a:r>
            <a:r>
              <a:rPr lang="en-US" dirty="0" err="1">
                <a:solidFill>
                  <a:srgbClr val="FF0000"/>
                </a:solidFill>
              </a:rPr>
              <a:t>P</a:t>
            </a:r>
            <a:r>
              <a:rPr lang="en-US" baseline="-25000" dirty="0" err="1">
                <a:solidFill>
                  <a:srgbClr val="FF0000"/>
                </a:solidFill>
              </a:rPr>
              <a:t>k</a:t>
            </a:r>
            <a:r>
              <a:rPr lang="en-US" dirty="0">
                <a:solidFill>
                  <a:srgbClr val="FF0000"/>
                </a:solidFill>
              </a:rPr>
              <a:t> + 4 x X</a:t>
            </a:r>
            <a:r>
              <a:rPr lang="en-US" baseline="-25000" dirty="0">
                <a:solidFill>
                  <a:srgbClr val="FF0000"/>
                </a:solidFill>
              </a:rPr>
              <a:t>k+1</a:t>
            </a:r>
            <a:r>
              <a:rPr lang="en-US" dirty="0">
                <a:solidFill>
                  <a:srgbClr val="FF0000"/>
                </a:solidFill>
              </a:rPr>
              <a:t> + 6 = -13 + (4 x 1) + 6 = </a:t>
            </a:r>
            <a:r>
              <a:rPr lang="en-US" dirty="0">
                <a:solidFill>
                  <a:srgbClr val="00B050"/>
                </a:solidFill>
              </a:rPr>
              <a:t>-</a:t>
            </a:r>
            <a:r>
              <a:rPr lang="en-US" dirty="0" smtClean="0">
                <a:solidFill>
                  <a:srgbClr val="00B050"/>
                </a:solidFill>
              </a:rPr>
              <a:t>3</a:t>
            </a:r>
          </a:p>
          <a:p>
            <a:pPr marL="0" indent="0" algn="ctr" fontAlgn="base">
              <a:buNone/>
            </a:pPr>
            <a:r>
              <a:rPr lang="en-US" dirty="0" smtClean="0">
                <a:solidFill>
                  <a:srgbClr val="00B050"/>
                </a:solidFill>
              </a:rPr>
              <a:t>So the next points x</a:t>
            </a:r>
            <a:r>
              <a:rPr lang="en-US" dirty="0">
                <a:solidFill>
                  <a:srgbClr val="FF0000"/>
                </a:solidFill>
              </a:rPr>
              <a:t> </a:t>
            </a:r>
            <a:r>
              <a:rPr lang="en-US" dirty="0" err="1" smtClean="0">
                <a:solidFill>
                  <a:srgbClr val="FF0000"/>
                </a:solidFill>
              </a:rPr>
              <a:t>X</a:t>
            </a:r>
            <a:r>
              <a:rPr lang="en-US" baseline="-25000" dirty="0" err="1" smtClean="0">
                <a:solidFill>
                  <a:srgbClr val="FF0000"/>
                </a:solidFill>
              </a:rPr>
              <a:t>k</a:t>
            </a:r>
            <a:r>
              <a:rPr lang="en-US" baseline="-25000" dirty="0" smtClean="0">
                <a:solidFill>
                  <a:srgbClr val="FF0000"/>
                </a:solidFill>
              </a:rPr>
              <a:t> </a:t>
            </a:r>
            <a:r>
              <a:rPr lang="en-US" dirty="0" smtClean="0">
                <a:solidFill>
                  <a:srgbClr val="FF0000"/>
                </a:solidFill>
              </a:rPr>
              <a:t>  is 1, </a:t>
            </a:r>
            <a:r>
              <a:rPr lang="en-US" dirty="0" err="1" smtClean="0">
                <a:solidFill>
                  <a:srgbClr val="FF0000"/>
                </a:solidFill>
              </a:rPr>
              <a:t>Y</a:t>
            </a:r>
            <a:r>
              <a:rPr lang="en-US" baseline="-25000" dirty="0" err="1" smtClean="0">
                <a:solidFill>
                  <a:srgbClr val="FF0000"/>
                </a:solidFill>
              </a:rPr>
              <a:t>k</a:t>
            </a:r>
            <a:r>
              <a:rPr lang="en-US" baseline="-25000" dirty="0" smtClean="0">
                <a:solidFill>
                  <a:srgbClr val="FF0000"/>
                </a:solidFill>
              </a:rPr>
              <a:t>  </a:t>
            </a:r>
            <a:r>
              <a:rPr lang="en-US" dirty="0" smtClean="0">
                <a:solidFill>
                  <a:srgbClr val="FF0000"/>
                </a:solidFill>
              </a:rPr>
              <a:t>  is 8 and  </a:t>
            </a:r>
            <a:r>
              <a:rPr lang="en-US" dirty="0" err="1">
                <a:solidFill>
                  <a:srgbClr val="FF0000"/>
                </a:solidFill>
              </a:rPr>
              <a:t>P</a:t>
            </a:r>
            <a:r>
              <a:rPr lang="en-US" baseline="-25000" dirty="0" err="1">
                <a:solidFill>
                  <a:srgbClr val="FF0000"/>
                </a:solidFill>
              </a:rPr>
              <a:t>k</a:t>
            </a:r>
            <a:r>
              <a:rPr lang="en-US" dirty="0">
                <a:solidFill>
                  <a:srgbClr val="FF0000"/>
                </a:solidFill>
              </a:rPr>
              <a:t> </a:t>
            </a:r>
            <a:r>
              <a:rPr lang="en-US" dirty="0" smtClean="0">
                <a:solidFill>
                  <a:srgbClr val="FF0000"/>
                </a:solidFill>
              </a:rPr>
              <a:t>   is -3</a:t>
            </a:r>
            <a:endParaRPr lang="en-US" dirty="0"/>
          </a:p>
          <a:p>
            <a:pPr fontAlgn="base"/>
            <a:r>
              <a:rPr lang="en-US" b="1" u="sng" dirty="0" smtClean="0"/>
              <a:t>Step-04:</a:t>
            </a:r>
          </a:p>
          <a:p>
            <a:pPr marL="0" indent="0" fontAlgn="base">
              <a:buNone/>
            </a:pPr>
            <a:r>
              <a:rPr lang="en-US" dirty="0" smtClean="0"/>
              <a:t>This </a:t>
            </a:r>
            <a:r>
              <a:rPr lang="en-US" dirty="0"/>
              <a:t>step is not applicable here as the given </a:t>
            </a:r>
            <a:r>
              <a:rPr lang="en-US" dirty="0" err="1"/>
              <a:t>centre</a:t>
            </a:r>
            <a:r>
              <a:rPr lang="en-US" dirty="0"/>
              <a:t> point coordinates is (0, 0).</a:t>
            </a:r>
          </a:p>
          <a:p>
            <a:endParaRPr lang="en-US" dirty="0"/>
          </a:p>
        </p:txBody>
      </p:sp>
    </p:spTree>
    <p:extLst>
      <p:ext uri="{BB962C8B-B14F-4D97-AF65-F5344CB8AC3E}">
        <p14:creationId xmlns:p14="http://schemas.microsoft.com/office/powerpoint/2010/main" val="56087351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sz="quarter" idx="1"/>
          </p:nvPr>
        </p:nvSpPr>
        <p:spPr/>
        <p:txBody>
          <a:bodyPr/>
          <a:lstStyle/>
          <a:p>
            <a:pPr marL="0" indent="0" fontAlgn="base">
              <a:buNone/>
            </a:pPr>
            <a:r>
              <a:rPr lang="en-US" dirty="0"/>
              <a:t>As </a:t>
            </a:r>
            <a:r>
              <a:rPr lang="en-US" dirty="0" err="1" smtClean="0"/>
              <a:t>P</a:t>
            </a:r>
            <a:r>
              <a:rPr lang="en-US" baseline="-25000" dirty="0" err="1" smtClean="0"/>
              <a:t>initial</a:t>
            </a:r>
            <a:r>
              <a:rPr lang="en-US" baseline="-25000" dirty="0"/>
              <a:t> </a:t>
            </a:r>
            <a:r>
              <a:rPr lang="en-US" dirty="0" smtClean="0"/>
              <a:t> (-3)</a:t>
            </a:r>
            <a:r>
              <a:rPr lang="en-US" dirty="0"/>
              <a:t> &lt; 0, so case-01 is satisfied.</a:t>
            </a:r>
          </a:p>
          <a:p>
            <a:pPr marL="0" indent="0" fontAlgn="base">
              <a:buNone/>
            </a:pPr>
            <a:r>
              <a:rPr lang="en-US" dirty="0"/>
              <a:t>Thus,</a:t>
            </a:r>
          </a:p>
          <a:p>
            <a:pPr marL="0" indent="0" algn="ctr" fontAlgn="base">
              <a:buNone/>
            </a:pPr>
            <a:r>
              <a:rPr lang="en-US" dirty="0">
                <a:solidFill>
                  <a:srgbClr val="FF0000"/>
                </a:solidFill>
              </a:rPr>
              <a:t>X</a:t>
            </a:r>
            <a:r>
              <a:rPr lang="en-US" baseline="-25000" dirty="0">
                <a:solidFill>
                  <a:srgbClr val="FF0000"/>
                </a:solidFill>
              </a:rPr>
              <a:t>k+1</a:t>
            </a:r>
            <a:r>
              <a:rPr lang="en-US" dirty="0">
                <a:solidFill>
                  <a:srgbClr val="FF0000"/>
                </a:solidFill>
              </a:rPr>
              <a:t> = </a:t>
            </a:r>
            <a:r>
              <a:rPr lang="en-US" dirty="0" err="1">
                <a:solidFill>
                  <a:srgbClr val="FF0000"/>
                </a:solidFill>
              </a:rPr>
              <a:t>X</a:t>
            </a:r>
            <a:r>
              <a:rPr lang="en-US" baseline="-25000" dirty="0" err="1">
                <a:solidFill>
                  <a:srgbClr val="FF0000"/>
                </a:solidFill>
              </a:rPr>
              <a:t>k</a:t>
            </a:r>
            <a:r>
              <a:rPr lang="en-US" dirty="0">
                <a:solidFill>
                  <a:srgbClr val="FF0000"/>
                </a:solidFill>
              </a:rPr>
              <a:t> + 1 = </a:t>
            </a:r>
            <a:r>
              <a:rPr lang="en-US" dirty="0" smtClean="0">
                <a:solidFill>
                  <a:srgbClr val="FF0000"/>
                </a:solidFill>
              </a:rPr>
              <a:t>1+ </a:t>
            </a:r>
            <a:r>
              <a:rPr lang="en-US" dirty="0">
                <a:solidFill>
                  <a:srgbClr val="FF0000"/>
                </a:solidFill>
              </a:rPr>
              <a:t>1 = </a:t>
            </a:r>
            <a:r>
              <a:rPr lang="en-US" dirty="0" smtClean="0">
                <a:solidFill>
                  <a:srgbClr val="00B050"/>
                </a:solidFill>
              </a:rPr>
              <a:t>2</a:t>
            </a:r>
            <a:endParaRPr lang="en-US" dirty="0">
              <a:solidFill>
                <a:srgbClr val="00B050"/>
              </a:solidFill>
            </a:endParaRPr>
          </a:p>
          <a:p>
            <a:pPr marL="0" indent="0" algn="ctr" fontAlgn="base">
              <a:buNone/>
            </a:pPr>
            <a:r>
              <a:rPr lang="en-US" dirty="0">
                <a:solidFill>
                  <a:srgbClr val="FF0000"/>
                </a:solidFill>
              </a:rPr>
              <a:t>Y</a:t>
            </a:r>
            <a:r>
              <a:rPr lang="en-US" baseline="-25000" dirty="0">
                <a:solidFill>
                  <a:srgbClr val="FF0000"/>
                </a:solidFill>
              </a:rPr>
              <a:t>k+1</a:t>
            </a:r>
            <a:r>
              <a:rPr lang="en-US" dirty="0">
                <a:solidFill>
                  <a:srgbClr val="FF0000"/>
                </a:solidFill>
              </a:rPr>
              <a:t> = </a:t>
            </a:r>
            <a:r>
              <a:rPr lang="en-US" dirty="0" err="1">
                <a:solidFill>
                  <a:srgbClr val="FF0000"/>
                </a:solidFill>
              </a:rPr>
              <a:t>Y</a:t>
            </a:r>
            <a:r>
              <a:rPr lang="en-US" baseline="-25000" dirty="0" err="1">
                <a:solidFill>
                  <a:srgbClr val="FF0000"/>
                </a:solidFill>
              </a:rPr>
              <a:t>k</a:t>
            </a:r>
            <a:r>
              <a:rPr lang="en-US" dirty="0">
                <a:solidFill>
                  <a:srgbClr val="FF0000"/>
                </a:solidFill>
              </a:rPr>
              <a:t> =</a:t>
            </a:r>
            <a:r>
              <a:rPr lang="en-US" dirty="0">
                <a:solidFill>
                  <a:srgbClr val="00B050"/>
                </a:solidFill>
              </a:rPr>
              <a:t> 8</a:t>
            </a:r>
          </a:p>
          <a:p>
            <a:pPr marL="0" indent="0" algn="ctr" fontAlgn="base">
              <a:buNone/>
            </a:pPr>
            <a:r>
              <a:rPr lang="en-US" dirty="0">
                <a:solidFill>
                  <a:srgbClr val="FF0000"/>
                </a:solidFill>
              </a:rPr>
              <a:t>P</a:t>
            </a:r>
            <a:r>
              <a:rPr lang="en-US" baseline="-25000" dirty="0">
                <a:solidFill>
                  <a:srgbClr val="FF0000"/>
                </a:solidFill>
              </a:rPr>
              <a:t>k+1 </a:t>
            </a:r>
            <a:r>
              <a:rPr lang="en-US" dirty="0">
                <a:solidFill>
                  <a:srgbClr val="FF0000"/>
                </a:solidFill>
              </a:rPr>
              <a:t>= </a:t>
            </a:r>
            <a:r>
              <a:rPr lang="en-US" dirty="0" err="1">
                <a:solidFill>
                  <a:srgbClr val="FF0000"/>
                </a:solidFill>
              </a:rPr>
              <a:t>P</a:t>
            </a:r>
            <a:r>
              <a:rPr lang="en-US" baseline="-25000" dirty="0" err="1">
                <a:solidFill>
                  <a:srgbClr val="FF0000"/>
                </a:solidFill>
              </a:rPr>
              <a:t>k</a:t>
            </a:r>
            <a:r>
              <a:rPr lang="en-US" dirty="0">
                <a:solidFill>
                  <a:srgbClr val="FF0000"/>
                </a:solidFill>
              </a:rPr>
              <a:t> + 4 x X</a:t>
            </a:r>
            <a:r>
              <a:rPr lang="en-US" baseline="-25000" dirty="0">
                <a:solidFill>
                  <a:srgbClr val="FF0000"/>
                </a:solidFill>
              </a:rPr>
              <a:t>k+1</a:t>
            </a:r>
            <a:r>
              <a:rPr lang="en-US" dirty="0">
                <a:solidFill>
                  <a:srgbClr val="FF0000"/>
                </a:solidFill>
              </a:rPr>
              <a:t> + 6 = </a:t>
            </a:r>
            <a:r>
              <a:rPr lang="en-US" dirty="0" smtClean="0">
                <a:solidFill>
                  <a:srgbClr val="FF0000"/>
                </a:solidFill>
              </a:rPr>
              <a:t>-</a:t>
            </a:r>
            <a:r>
              <a:rPr lang="en-US" dirty="0">
                <a:solidFill>
                  <a:srgbClr val="FF0000"/>
                </a:solidFill>
              </a:rPr>
              <a:t>3</a:t>
            </a:r>
            <a:r>
              <a:rPr lang="en-US" dirty="0" smtClean="0">
                <a:solidFill>
                  <a:srgbClr val="FF0000"/>
                </a:solidFill>
              </a:rPr>
              <a:t>+ </a:t>
            </a:r>
            <a:r>
              <a:rPr lang="en-US" dirty="0">
                <a:solidFill>
                  <a:srgbClr val="FF0000"/>
                </a:solidFill>
              </a:rPr>
              <a:t>(4 x </a:t>
            </a:r>
            <a:r>
              <a:rPr lang="en-US" dirty="0" smtClean="0">
                <a:solidFill>
                  <a:srgbClr val="FF0000"/>
                </a:solidFill>
              </a:rPr>
              <a:t>2) </a:t>
            </a:r>
            <a:r>
              <a:rPr lang="en-US" dirty="0">
                <a:solidFill>
                  <a:srgbClr val="FF0000"/>
                </a:solidFill>
              </a:rPr>
              <a:t>+ 6 = </a:t>
            </a:r>
            <a:r>
              <a:rPr lang="en-US" dirty="0" smtClean="0">
                <a:solidFill>
                  <a:srgbClr val="00B050"/>
                </a:solidFill>
              </a:rPr>
              <a:t>11</a:t>
            </a:r>
            <a:endParaRPr lang="en-US" dirty="0">
              <a:solidFill>
                <a:srgbClr val="00B050"/>
              </a:solidFill>
            </a:endParaRPr>
          </a:p>
          <a:p>
            <a:pPr marL="0" indent="0" algn="ctr" fontAlgn="base">
              <a:buNone/>
            </a:pPr>
            <a:r>
              <a:rPr lang="en-US" dirty="0">
                <a:solidFill>
                  <a:srgbClr val="00B050"/>
                </a:solidFill>
              </a:rPr>
              <a:t>So the next points x</a:t>
            </a:r>
            <a:r>
              <a:rPr lang="en-US" dirty="0">
                <a:solidFill>
                  <a:srgbClr val="FF0000"/>
                </a:solidFill>
              </a:rPr>
              <a:t> </a:t>
            </a:r>
            <a:r>
              <a:rPr lang="en-US" dirty="0" err="1">
                <a:solidFill>
                  <a:srgbClr val="FF0000"/>
                </a:solidFill>
              </a:rPr>
              <a:t>X</a:t>
            </a:r>
            <a:r>
              <a:rPr lang="en-US" baseline="-25000" dirty="0" err="1">
                <a:solidFill>
                  <a:srgbClr val="FF0000"/>
                </a:solidFill>
              </a:rPr>
              <a:t>k</a:t>
            </a:r>
            <a:r>
              <a:rPr lang="en-US" baseline="-25000" dirty="0">
                <a:solidFill>
                  <a:srgbClr val="FF0000"/>
                </a:solidFill>
              </a:rPr>
              <a:t> </a:t>
            </a:r>
            <a:r>
              <a:rPr lang="en-US" dirty="0">
                <a:solidFill>
                  <a:srgbClr val="FF0000"/>
                </a:solidFill>
              </a:rPr>
              <a:t>  is </a:t>
            </a:r>
            <a:r>
              <a:rPr lang="en-US" dirty="0" smtClean="0">
                <a:solidFill>
                  <a:srgbClr val="FF0000"/>
                </a:solidFill>
              </a:rPr>
              <a:t>2, </a:t>
            </a:r>
            <a:r>
              <a:rPr lang="en-US" dirty="0" err="1">
                <a:solidFill>
                  <a:srgbClr val="FF0000"/>
                </a:solidFill>
              </a:rPr>
              <a:t>Y</a:t>
            </a:r>
            <a:r>
              <a:rPr lang="en-US" baseline="-25000" dirty="0" err="1">
                <a:solidFill>
                  <a:srgbClr val="FF0000"/>
                </a:solidFill>
              </a:rPr>
              <a:t>k</a:t>
            </a:r>
            <a:r>
              <a:rPr lang="en-US" baseline="-25000" dirty="0">
                <a:solidFill>
                  <a:srgbClr val="FF0000"/>
                </a:solidFill>
              </a:rPr>
              <a:t>  </a:t>
            </a:r>
            <a:r>
              <a:rPr lang="en-US" dirty="0">
                <a:solidFill>
                  <a:srgbClr val="FF0000"/>
                </a:solidFill>
              </a:rPr>
              <a:t>  is 8 and  </a:t>
            </a:r>
            <a:r>
              <a:rPr lang="en-US" dirty="0" err="1">
                <a:solidFill>
                  <a:srgbClr val="FF0000"/>
                </a:solidFill>
              </a:rPr>
              <a:t>P</a:t>
            </a:r>
            <a:r>
              <a:rPr lang="en-US" baseline="-25000" dirty="0" err="1">
                <a:solidFill>
                  <a:srgbClr val="FF0000"/>
                </a:solidFill>
              </a:rPr>
              <a:t>k</a:t>
            </a:r>
            <a:r>
              <a:rPr lang="en-US" dirty="0">
                <a:solidFill>
                  <a:srgbClr val="FF0000"/>
                </a:solidFill>
              </a:rPr>
              <a:t>    is  </a:t>
            </a:r>
            <a:r>
              <a:rPr lang="en-US" dirty="0" smtClean="0">
                <a:solidFill>
                  <a:srgbClr val="FF0000"/>
                </a:solidFill>
              </a:rPr>
              <a:t>11</a:t>
            </a:r>
            <a:endParaRPr lang="en-US" dirty="0"/>
          </a:p>
          <a:p>
            <a:pPr marL="0" indent="0" algn="ctr" fontAlgn="base">
              <a:buNone/>
            </a:pPr>
            <a:endParaRPr lang="en-US" dirty="0"/>
          </a:p>
          <a:p>
            <a:endParaRPr lang="en-US" dirty="0"/>
          </a:p>
        </p:txBody>
      </p:sp>
    </p:spTree>
    <p:extLst>
      <p:ext uri="{BB962C8B-B14F-4D97-AF65-F5344CB8AC3E}">
        <p14:creationId xmlns:p14="http://schemas.microsoft.com/office/powerpoint/2010/main" val="227768632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sz="quarter" idx="1"/>
          </p:nvPr>
        </p:nvSpPr>
        <p:spPr/>
        <p:txBody>
          <a:bodyPr/>
          <a:lstStyle/>
          <a:p>
            <a:pPr marL="0" indent="0" fontAlgn="base">
              <a:buNone/>
            </a:pPr>
            <a:r>
              <a:rPr lang="en-US" dirty="0"/>
              <a:t>As </a:t>
            </a:r>
            <a:r>
              <a:rPr lang="en-US" dirty="0" err="1" smtClean="0"/>
              <a:t>P</a:t>
            </a:r>
            <a:r>
              <a:rPr lang="en-US" baseline="-25000" dirty="0" err="1" smtClean="0"/>
              <a:t>initial</a:t>
            </a:r>
            <a:r>
              <a:rPr lang="en-US" baseline="-25000" dirty="0" smtClean="0"/>
              <a:t>  </a:t>
            </a:r>
            <a:r>
              <a:rPr lang="en-US" dirty="0" smtClean="0"/>
              <a:t>  (11)</a:t>
            </a:r>
            <a:r>
              <a:rPr lang="en-US" dirty="0"/>
              <a:t> </a:t>
            </a:r>
            <a:r>
              <a:rPr lang="en-US" dirty="0" smtClean="0"/>
              <a:t>&gt;= </a:t>
            </a:r>
            <a:r>
              <a:rPr lang="en-US" dirty="0"/>
              <a:t>0, so </a:t>
            </a:r>
            <a:r>
              <a:rPr lang="en-US" dirty="0" smtClean="0"/>
              <a:t>case-02 is </a:t>
            </a:r>
            <a:r>
              <a:rPr lang="en-US" dirty="0"/>
              <a:t>satisfied.</a:t>
            </a:r>
          </a:p>
          <a:p>
            <a:pPr marL="0" indent="0" fontAlgn="base">
              <a:buNone/>
            </a:pPr>
            <a:r>
              <a:rPr lang="en-US" dirty="0"/>
              <a:t>Thus</a:t>
            </a:r>
            <a:r>
              <a:rPr lang="en-US" dirty="0" smtClean="0"/>
              <a:t>,</a:t>
            </a:r>
          </a:p>
          <a:p>
            <a:pPr marL="0" indent="0" algn="ctr" fontAlgn="base">
              <a:buNone/>
            </a:pPr>
            <a:r>
              <a:rPr lang="en-US" dirty="0">
                <a:solidFill>
                  <a:srgbClr val="FF0000"/>
                </a:solidFill>
              </a:rPr>
              <a:t>X</a:t>
            </a:r>
            <a:r>
              <a:rPr lang="en-US" baseline="-25000" dirty="0">
                <a:solidFill>
                  <a:srgbClr val="FF0000"/>
                </a:solidFill>
              </a:rPr>
              <a:t>k+1</a:t>
            </a:r>
            <a:r>
              <a:rPr lang="en-US" dirty="0">
                <a:solidFill>
                  <a:srgbClr val="FF0000"/>
                </a:solidFill>
              </a:rPr>
              <a:t> = </a:t>
            </a:r>
            <a:r>
              <a:rPr lang="en-US" dirty="0" err="1">
                <a:solidFill>
                  <a:srgbClr val="FF0000"/>
                </a:solidFill>
              </a:rPr>
              <a:t>X</a:t>
            </a:r>
            <a:r>
              <a:rPr lang="en-US" baseline="-25000" dirty="0" err="1">
                <a:solidFill>
                  <a:srgbClr val="FF0000"/>
                </a:solidFill>
              </a:rPr>
              <a:t>k</a:t>
            </a:r>
            <a:r>
              <a:rPr lang="en-US" dirty="0">
                <a:solidFill>
                  <a:srgbClr val="FF0000"/>
                </a:solidFill>
              </a:rPr>
              <a:t> + 1 = </a:t>
            </a:r>
            <a:r>
              <a:rPr lang="en-US" dirty="0" smtClean="0">
                <a:solidFill>
                  <a:srgbClr val="FF0000"/>
                </a:solidFill>
              </a:rPr>
              <a:t>2 </a:t>
            </a:r>
            <a:r>
              <a:rPr lang="en-US" dirty="0">
                <a:solidFill>
                  <a:srgbClr val="FF0000"/>
                </a:solidFill>
              </a:rPr>
              <a:t>+ 1 = </a:t>
            </a:r>
            <a:r>
              <a:rPr lang="en-US" dirty="0" smtClean="0">
                <a:solidFill>
                  <a:srgbClr val="00B050"/>
                </a:solidFill>
              </a:rPr>
              <a:t>3</a:t>
            </a:r>
            <a:endParaRPr lang="en-US" dirty="0">
              <a:solidFill>
                <a:srgbClr val="00B050"/>
              </a:solidFill>
            </a:endParaRPr>
          </a:p>
          <a:p>
            <a:pPr marL="0" indent="0" algn="ctr" fontAlgn="base">
              <a:buNone/>
            </a:pPr>
            <a:r>
              <a:rPr lang="en-US" dirty="0">
                <a:solidFill>
                  <a:srgbClr val="FF0000"/>
                </a:solidFill>
              </a:rPr>
              <a:t>Y</a:t>
            </a:r>
            <a:r>
              <a:rPr lang="en-US" baseline="-25000" dirty="0">
                <a:solidFill>
                  <a:srgbClr val="FF0000"/>
                </a:solidFill>
              </a:rPr>
              <a:t>k+1</a:t>
            </a:r>
            <a:r>
              <a:rPr lang="en-US" dirty="0">
                <a:solidFill>
                  <a:srgbClr val="FF0000"/>
                </a:solidFill>
              </a:rPr>
              <a:t> = </a:t>
            </a:r>
            <a:r>
              <a:rPr lang="en-US" dirty="0" err="1" smtClean="0">
                <a:solidFill>
                  <a:srgbClr val="FF0000"/>
                </a:solidFill>
              </a:rPr>
              <a:t>Y</a:t>
            </a:r>
            <a:r>
              <a:rPr lang="en-US" baseline="-25000" dirty="0" err="1" smtClean="0">
                <a:solidFill>
                  <a:srgbClr val="FF0000"/>
                </a:solidFill>
              </a:rPr>
              <a:t>k</a:t>
            </a:r>
            <a:r>
              <a:rPr lang="en-US" baseline="-25000" dirty="0" smtClean="0">
                <a:solidFill>
                  <a:srgbClr val="FF0000"/>
                </a:solidFill>
              </a:rPr>
              <a:t> </a:t>
            </a:r>
            <a:r>
              <a:rPr lang="en-US" dirty="0" smtClean="0">
                <a:solidFill>
                  <a:srgbClr val="FF0000"/>
                </a:solidFill>
              </a:rPr>
              <a:t> -1</a:t>
            </a:r>
            <a:r>
              <a:rPr lang="en-US" dirty="0">
                <a:solidFill>
                  <a:srgbClr val="FF0000"/>
                </a:solidFill>
              </a:rPr>
              <a:t> </a:t>
            </a:r>
            <a:r>
              <a:rPr lang="en-US" dirty="0" smtClean="0">
                <a:solidFill>
                  <a:srgbClr val="FF0000"/>
                </a:solidFill>
              </a:rPr>
              <a:t>= 8-1</a:t>
            </a:r>
            <a:r>
              <a:rPr lang="en-US" dirty="0" smtClean="0">
                <a:solidFill>
                  <a:srgbClr val="00B050"/>
                </a:solidFill>
              </a:rPr>
              <a:t> = 7</a:t>
            </a:r>
            <a:endParaRPr lang="en-US" dirty="0">
              <a:solidFill>
                <a:srgbClr val="00B050"/>
              </a:solidFill>
            </a:endParaRPr>
          </a:p>
          <a:p>
            <a:pPr marL="0" indent="0" algn="ctr" fontAlgn="base">
              <a:buNone/>
            </a:pPr>
            <a:r>
              <a:rPr lang="en-US" dirty="0">
                <a:solidFill>
                  <a:srgbClr val="FF0000"/>
                </a:solidFill>
              </a:rPr>
              <a:t>P</a:t>
            </a:r>
            <a:r>
              <a:rPr lang="en-US" baseline="-25000" dirty="0">
                <a:solidFill>
                  <a:srgbClr val="FF0000"/>
                </a:solidFill>
              </a:rPr>
              <a:t>k+1 </a:t>
            </a:r>
            <a:r>
              <a:rPr lang="en-US" dirty="0">
                <a:solidFill>
                  <a:srgbClr val="FF0000"/>
                </a:solidFill>
              </a:rPr>
              <a:t>= </a:t>
            </a:r>
            <a:r>
              <a:rPr lang="en-US" dirty="0" err="1">
                <a:solidFill>
                  <a:srgbClr val="FF0000"/>
                </a:solidFill>
              </a:rPr>
              <a:t>P</a:t>
            </a:r>
            <a:r>
              <a:rPr lang="en-US" baseline="-25000" dirty="0" err="1">
                <a:solidFill>
                  <a:srgbClr val="FF0000"/>
                </a:solidFill>
              </a:rPr>
              <a:t>k</a:t>
            </a:r>
            <a:r>
              <a:rPr lang="en-US" dirty="0">
                <a:solidFill>
                  <a:srgbClr val="FF0000"/>
                </a:solidFill>
              </a:rPr>
              <a:t> + 4 x </a:t>
            </a:r>
            <a:r>
              <a:rPr lang="en-US" dirty="0" smtClean="0">
                <a:solidFill>
                  <a:srgbClr val="FF0000"/>
                </a:solidFill>
              </a:rPr>
              <a:t>(X</a:t>
            </a:r>
            <a:r>
              <a:rPr lang="en-US" baseline="-25000" dirty="0" smtClean="0">
                <a:solidFill>
                  <a:srgbClr val="FF0000"/>
                </a:solidFill>
              </a:rPr>
              <a:t>k+1</a:t>
            </a:r>
            <a:r>
              <a:rPr lang="en-US" dirty="0">
                <a:solidFill>
                  <a:srgbClr val="FF0000"/>
                </a:solidFill>
              </a:rPr>
              <a:t> </a:t>
            </a:r>
            <a:r>
              <a:rPr lang="en-US" dirty="0" smtClean="0">
                <a:solidFill>
                  <a:srgbClr val="FF0000"/>
                </a:solidFill>
              </a:rPr>
              <a:t>-</a:t>
            </a:r>
            <a:r>
              <a:rPr lang="en-US" dirty="0">
                <a:solidFill>
                  <a:srgbClr val="FF0000"/>
                </a:solidFill>
              </a:rPr>
              <a:t> Y</a:t>
            </a:r>
            <a:r>
              <a:rPr lang="en-US" baseline="-25000" dirty="0">
                <a:solidFill>
                  <a:srgbClr val="FF0000"/>
                </a:solidFill>
              </a:rPr>
              <a:t>k+1  </a:t>
            </a:r>
            <a:r>
              <a:rPr lang="en-US" dirty="0" smtClean="0">
                <a:solidFill>
                  <a:srgbClr val="FF0000"/>
                </a:solidFill>
              </a:rPr>
              <a:t>) + 10 = 11 </a:t>
            </a:r>
            <a:r>
              <a:rPr lang="en-US" dirty="0">
                <a:solidFill>
                  <a:srgbClr val="FF0000"/>
                </a:solidFill>
              </a:rPr>
              <a:t>+ </a:t>
            </a:r>
            <a:r>
              <a:rPr lang="en-US" dirty="0" smtClean="0">
                <a:solidFill>
                  <a:srgbClr val="FF0000"/>
                </a:solidFill>
              </a:rPr>
              <a:t>4 (3-7) </a:t>
            </a:r>
            <a:r>
              <a:rPr lang="en-US" dirty="0">
                <a:solidFill>
                  <a:srgbClr val="FF0000"/>
                </a:solidFill>
              </a:rPr>
              <a:t>+ </a:t>
            </a:r>
            <a:r>
              <a:rPr lang="en-US" dirty="0" smtClean="0">
                <a:solidFill>
                  <a:srgbClr val="FF0000"/>
                </a:solidFill>
              </a:rPr>
              <a:t>10 </a:t>
            </a:r>
          </a:p>
          <a:p>
            <a:pPr marL="0" indent="0" algn="ctr" fontAlgn="base">
              <a:buNone/>
            </a:pPr>
            <a:r>
              <a:rPr lang="en-US" dirty="0" smtClean="0">
                <a:solidFill>
                  <a:srgbClr val="FF0000"/>
                </a:solidFill>
              </a:rPr>
              <a:t>= 11+4*(-4)+10</a:t>
            </a:r>
          </a:p>
          <a:p>
            <a:pPr marL="0" indent="0" algn="ctr" fontAlgn="base">
              <a:buNone/>
            </a:pPr>
            <a:r>
              <a:rPr lang="en-US" dirty="0" smtClean="0">
                <a:solidFill>
                  <a:srgbClr val="FF0000"/>
                </a:solidFill>
              </a:rPr>
              <a:t>=11-16+10</a:t>
            </a:r>
          </a:p>
          <a:p>
            <a:pPr marL="0" indent="0" algn="ctr" fontAlgn="base">
              <a:buNone/>
            </a:pPr>
            <a:r>
              <a:rPr lang="en-US" dirty="0" smtClean="0">
                <a:solidFill>
                  <a:srgbClr val="FF0000"/>
                </a:solidFill>
              </a:rPr>
              <a:t>21-16</a:t>
            </a:r>
            <a:endParaRPr lang="en-US" dirty="0">
              <a:solidFill>
                <a:srgbClr val="FF0000"/>
              </a:solidFill>
            </a:endParaRPr>
          </a:p>
          <a:p>
            <a:pPr marL="0" indent="0" algn="ctr" fontAlgn="base">
              <a:buNone/>
            </a:pPr>
            <a:r>
              <a:rPr lang="en-US" dirty="0" smtClean="0">
                <a:solidFill>
                  <a:srgbClr val="FF0000"/>
                </a:solidFill>
              </a:rPr>
              <a:t>= </a:t>
            </a:r>
            <a:r>
              <a:rPr lang="en-US" dirty="0">
                <a:solidFill>
                  <a:srgbClr val="00B050"/>
                </a:solidFill>
              </a:rPr>
              <a:t>5</a:t>
            </a:r>
          </a:p>
          <a:p>
            <a:pPr marL="0" indent="0" algn="ctr" fontAlgn="base">
              <a:buNone/>
            </a:pPr>
            <a:r>
              <a:rPr lang="en-US" dirty="0">
                <a:solidFill>
                  <a:srgbClr val="00B050"/>
                </a:solidFill>
              </a:rPr>
              <a:t>So the next points x</a:t>
            </a:r>
            <a:r>
              <a:rPr lang="en-US" dirty="0">
                <a:solidFill>
                  <a:srgbClr val="FF0000"/>
                </a:solidFill>
              </a:rPr>
              <a:t> </a:t>
            </a:r>
            <a:r>
              <a:rPr lang="en-US" dirty="0" err="1">
                <a:solidFill>
                  <a:srgbClr val="FF0000"/>
                </a:solidFill>
              </a:rPr>
              <a:t>X</a:t>
            </a:r>
            <a:r>
              <a:rPr lang="en-US" baseline="-25000" dirty="0" err="1">
                <a:solidFill>
                  <a:srgbClr val="FF0000"/>
                </a:solidFill>
              </a:rPr>
              <a:t>k</a:t>
            </a:r>
            <a:r>
              <a:rPr lang="en-US" baseline="-25000" dirty="0">
                <a:solidFill>
                  <a:srgbClr val="FF0000"/>
                </a:solidFill>
              </a:rPr>
              <a:t> </a:t>
            </a:r>
            <a:r>
              <a:rPr lang="en-US" dirty="0">
                <a:solidFill>
                  <a:srgbClr val="FF0000"/>
                </a:solidFill>
              </a:rPr>
              <a:t>  is </a:t>
            </a:r>
            <a:r>
              <a:rPr lang="en-US" dirty="0" smtClean="0">
                <a:solidFill>
                  <a:srgbClr val="FF0000"/>
                </a:solidFill>
              </a:rPr>
              <a:t>3, </a:t>
            </a:r>
            <a:r>
              <a:rPr lang="en-US" dirty="0" err="1">
                <a:solidFill>
                  <a:srgbClr val="FF0000"/>
                </a:solidFill>
              </a:rPr>
              <a:t>Y</a:t>
            </a:r>
            <a:r>
              <a:rPr lang="en-US" baseline="-25000" dirty="0" err="1">
                <a:solidFill>
                  <a:srgbClr val="FF0000"/>
                </a:solidFill>
              </a:rPr>
              <a:t>k</a:t>
            </a:r>
            <a:r>
              <a:rPr lang="en-US" baseline="-25000" dirty="0">
                <a:solidFill>
                  <a:srgbClr val="FF0000"/>
                </a:solidFill>
              </a:rPr>
              <a:t>  </a:t>
            </a:r>
            <a:r>
              <a:rPr lang="en-US" dirty="0">
                <a:solidFill>
                  <a:srgbClr val="FF0000"/>
                </a:solidFill>
              </a:rPr>
              <a:t>  is </a:t>
            </a:r>
            <a:r>
              <a:rPr lang="en-US" dirty="0" smtClean="0">
                <a:solidFill>
                  <a:srgbClr val="FF0000"/>
                </a:solidFill>
              </a:rPr>
              <a:t>7 </a:t>
            </a:r>
            <a:r>
              <a:rPr lang="en-US" dirty="0">
                <a:solidFill>
                  <a:srgbClr val="FF0000"/>
                </a:solidFill>
              </a:rPr>
              <a:t>and  </a:t>
            </a:r>
            <a:r>
              <a:rPr lang="en-US" dirty="0" err="1">
                <a:solidFill>
                  <a:srgbClr val="FF0000"/>
                </a:solidFill>
              </a:rPr>
              <a:t>P</a:t>
            </a:r>
            <a:r>
              <a:rPr lang="en-US" baseline="-25000" dirty="0" err="1">
                <a:solidFill>
                  <a:srgbClr val="FF0000"/>
                </a:solidFill>
              </a:rPr>
              <a:t>k</a:t>
            </a:r>
            <a:r>
              <a:rPr lang="en-US" dirty="0">
                <a:solidFill>
                  <a:srgbClr val="FF0000"/>
                </a:solidFill>
              </a:rPr>
              <a:t>    is 5</a:t>
            </a:r>
            <a:endParaRPr lang="en-US" dirty="0"/>
          </a:p>
          <a:p>
            <a:pPr marL="0" indent="0" algn="ctr" fontAlgn="base">
              <a:buNone/>
            </a:pPr>
            <a:endParaRPr lang="en-US" dirty="0"/>
          </a:p>
          <a:p>
            <a:pPr marL="0" indent="0" fontAlgn="base">
              <a:buNone/>
            </a:pPr>
            <a:endParaRPr lang="en-US" dirty="0"/>
          </a:p>
          <a:p>
            <a:endParaRPr lang="en-US" dirty="0"/>
          </a:p>
        </p:txBody>
      </p:sp>
    </p:spTree>
    <p:extLst>
      <p:ext uri="{BB962C8B-B14F-4D97-AF65-F5344CB8AC3E}">
        <p14:creationId xmlns:p14="http://schemas.microsoft.com/office/powerpoint/2010/main" val="207861626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sz="quarter" idx="1"/>
          </p:nvPr>
        </p:nvSpPr>
        <p:spPr/>
        <p:txBody>
          <a:bodyPr/>
          <a:lstStyle/>
          <a:p>
            <a:pPr marL="0" indent="0" fontAlgn="base">
              <a:buNone/>
            </a:pPr>
            <a:r>
              <a:rPr lang="en-US" dirty="0"/>
              <a:t>As </a:t>
            </a:r>
            <a:r>
              <a:rPr lang="en-US" dirty="0" err="1"/>
              <a:t>P</a:t>
            </a:r>
            <a:r>
              <a:rPr lang="en-US" baseline="-25000" dirty="0" err="1"/>
              <a:t>initial</a:t>
            </a:r>
            <a:r>
              <a:rPr lang="en-US" baseline="-25000" dirty="0"/>
              <a:t>  </a:t>
            </a:r>
            <a:r>
              <a:rPr lang="en-US" dirty="0"/>
              <a:t>  </a:t>
            </a:r>
            <a:r>
              <a:rPr lang="en-US" dirty="0" smtClean="0"/>
              <a:t>(</a:t>
            </a:r>
            <a:r>
              <a:rPr lang="en-US" dirty="0"/>
              <a:t>5</a:t>
            </a:r>
            <a:r>
              <a:rPr lang="en-US" dirty="0" smtClean="0"/>
              <a:t>)</a:t>
            </a:r>
            <a:r>
              <a:rPr lang="en-US" dirty="0"/>
              <a:t> &gt;= 0, so case-02 is satisfied.</a:t>
            </a:r>
          </a:p>
          <a:p>
            <a:pPr marL="0" indent="0" fontAlgn="base">
              <a:buNone/>
            </a:pPr>
            <a:r>
              <a:rPr lang="en-US" dirty="0"/>
              <a:t>Thus,</a:t>
            </a:r>
          </a:p>
          <a:p>
            <a:pPr marL="0" indent="0" algn="ctr" fontAlgn="base">
              <a:buNone/>
            </a:pPr>
            <a:r>
              <a:rPr lang="en-US" dirty="0">
                <a:solidFill>
                  <a:srgbClr val="FF0000"/>
                </a:solidFill>
              </a:rPr>
              <a:t>X</a:t>
            </a:r>
            <a:r>
              <a:rPr lang="en-US" baseline="-25000" dirty="0">
                <a:solidFill>
                  <a:srgbClr val="FF0000"/>
                </a:solidFill>
              </a:rPr>
              <a:t>k+1</a:t>
            </a:r>
            <a:r>
              <a:rPr lang="en-US" dirty="0">
                <a:solidFill>
                  <a:srgbClr val="FF0000"/>
                </a:solidFill>
              </a:rPr>
              <a:t> = </a:t>
            </a:r>
            <a:r>
              <a:rPr lang="en-US" dirty="0" err="1">
                <a:solidFill>
                  <a:srgbClr val="FF0000"/>
                </a:solidFill>
              </a:rPr>
              <a:t>X</a:t>
            </a:r>
            <a:r>
              <a:rPr lang="en-US" baseline="-25000" dirty="0" err="1">
                <a:solidFill>
                  <a:srgbClr val="FF0000"/>
                </a:solidFill>
              </a:rPr>
              <a:t>k</a:t>
            </a:r>
            <a:r>
              <a:rPr lang="en-US" dirty="0">
                <a:solidFill>
                  <a:srgbClr val="FF0000"/>
                </a:solidFill>
              </a:rPr>
              <a:t> + 1 = </a:t>
            </a:r>
            <a:r>
              <a:rPr lang="en-US" dirty="0" smtClean="0">
                <a:solidFill>
                  <a:srgbClr val="FF0000"/>
                </a:solidFill>
              </a:rPr>
              <a:t> 3+1 =  </a:t>
            </a:r>
            <a:r>
              <a:rPr lang="en-US" dirty="0" smtClean="0">
                <a:solidFill>
                  <a:srgbClr val="00B050"/>
                </a:solidFill>
              </a:rPr>
              <a:t>4</a:t>
            </a:r>
          </a:p>
          <a:p>
            <a:pPr marL="0" indent="0" algn="ctr" fontAlgn="base">
              <a:buNone/>
            </a:pPr>
            <a:r>
              <a:rPr lang="en-US" dirty="0" smtClean="0">
                <a:solidFill>
                  <a:srgbClr val="FF0000"/>
                </a:solidFill>
              </a:rPr>
              <a:t>Y</a:t>
            </a:r>
            <a:r>
              <a:rPr lang="en-US" baseline="-25000" dirty="0" smtClean="0">
                <a:solidFill>
                  <a:srgbClr val="FF0000"/>
                </a:solidFill>
              </a:rPr>
              <a:t>k+1</a:t>
            </a:r>
            <a:r>
              <a:rPr lang="en-US" dirty="0">
                <a:solidFill>
                  <a:srgbClr val="FF0000"/>
                </a:solidFill>
              </a:rPr>
              <a:t> = </a:t>
            </a:r>
            <a:r>
              <a:rPr lang="en-US" dirty="0" err="1">
                <a:solidFill>
                  <a:srgbClr val="FF0000"/>
                </a:solidFill>
              </a:rPr>
              <a:t>Y</a:t>
            </a:r>
            <a:r>
              <a:rPr lang="en-US" baseline="-25000" dirty="0" err="1">
                <a:solidFill>
                  <a:srgbClr val="FF0000"/>
                </a:solidFill>
              </a:rPr>
              <a:t>k</a:t>
            </a:r>
            <a:r>
              <a:rPr lang="en-US" baseline="-25000" dirty="0">
                <a:solidFill>
                  <a:srgbClr val="FF0000"/>
                </a:solidFill>
              </a:rPr>
              <a:t> </a:t>
            </a:r>
            <a:r>
              <a:rPr lang="en-US" dirty="0">
                <a:solidFill>
                  <a:srgbClr val="FF0000"/>
                </a:solidFill>
              </a:rPr>
              <a:t> -1 = </a:t>
            </a:r>
            <a:r>
              <a:rPr lang="en-US" dirty="0" smtClean="0">
                <a:solidFill>
                  <a:srgbClr val="FF0000"/>
                </a:solidFill>
              </a:rPr>
              <a:t> 7- 1 = </a:t>
            </a:r>
            <a:r>
              <a:rPr lang="en-US" dirty="0" smtClean="0">
                <a:solidFill>
                  <a:srgbClr val="00B050"/>
                </a:solidFill>
              </a:rPr>
              <a:t>6</a:t>
            </a:r>
          </a:p>
          <a:p>
            <a:pPr marL="0" indent="0" algn="ctr" fontAlgn="base">
              <a:buNone/>
            </a:pPr>
            <a:r>
              <a:rPr lang="en-US" dirty="0" smtClean="0">
                <a:solidFill>
                  <a:srgbClr val="FF0000"/>
                </a:solidFill>
              </a:rPr>
              <a:t>P</a:t>
            </a:r>
            <a:r>
              <a:rPr lang="en-US" baseline="-25000" dirty="0" smtClean="0">
                <a:solidFill>
                  <a:srgbClr val="FF0000"/>
                </a:solidFill>
              </a:rPr>
              <a:t>k+1</a:t>
            </a:r>
            <a:r>
              <a:rPr lang="en-US" baseline="-25000" dirty="0">
                <a:solidFill>
                  <a:srgbClr val="FF0000"/>
                </a:solidFill>
              </a:rPr>
              <a:t> </a:t>
            </a:r>
            <a:r>
              <a:rPr lang="en-US" dirty="0">
                <a:solidFill>
                  <a:srgbClr val="FF0000"/>
                </a:solidFill>
              </a:rPr>
              <a:t>= </a:t>
            </a:r>
            <a:r>
              <a:rPr lang="en-US" dirty="0" err="1">
                <a:solidFill>
                  <a:srgbClr val="FF0000"/>
                </a:solidFill>
              </a:rPr>
              <a:t>P</a:t>
            </a:r>
            <a:r>
              <a:rPr lang="en-US" baseline="-25000" dirty="0" err="1">
                <a:solidFill>
                  <a:srgbClr val="FF0000"/>
                </a:solidFill>
              </a:rPr>
              <a:t>k</a:t>
            </a:r>
            <a:r>
              <a:rPr lang="en-US" dirty="0">
                <a:solidFill>
                  <a:srgbClr val="FF0000"/>
                </a:solidFill>
              </a:rPr>
              <a:t> + 4 x (X</a:t>
            </a:r>
            <a:r>
              <a:rPr lang="en-US" baseline="-25000" dirty="0">
                <a:solidFill>
                  <a:srgbClr val="FF0000"/>
                </a:solidFill>
              </a:rPr>
              <a:t>k+1</a:t>
            </a:r>
            <a:r>
              <a:rPr lang="en-US" dirty="0">
                <a:solidFill>
                  <a:srgbClr val="FF0000"/>
                </a:solidFill>
              </a:rPr>
              <a:t> - Y</a:t>
            </a:r>
            <a:r>
              <a:rPr lang="en-US" baseline="-25000" dirty="0">
                <a:solidFill>
                  <a:srgbClr val="FF0000"/>
                </a:solidFill>
              </a:rPr>
              <a:t>k+1  </a:t>
            </a:r>
            <a:r>
              <a:rPr lang="en-US" dirty="0">
                <a:solidFill>
                  <a:srgbClr val="FF0000"/>
                </a:solidFill>
              </a:rPr>
              <a:t>) + 10 </a:t>
            </a:r>
            <a:r>
              <a:rPr lang="en-US" dirty="0" smtClean="0">
                <a:solidFill>
                  <a:srgbClr val="FF0000"/>
                </a:solidFill>
              </a:rPr>
              <a:t>= 5+4(4-6)+10</a:t>
            </a:r>
          </a:p>
          <a:p>
            <a:pPr marL="0" indent="0" algn="ctr" fontAlgn="base">
              <a:buNone/>
            </a:pPr>
            <a:r>
              <a:rPr lang="en-US" dirty="0" smtClean="0">
                <a:solidFill>
                  <a:srgbClr val="FF0000"/>
                </a:solidFill>
              </a:rPr>
              <a:t>5+(4*-2)+10</a:t>
            </a:r>
          </a:p>
          <a:p>
            <a:pPr marL="0" indent="0" algn="ctr" fontAlgn="base">
              <a:buNone/>
            </a:pPr>
            <a:r>
              <a:rPr lang="en-US" dirty="0" smtClean="0">
                <a:solidFill>
                  <a:srgbClr val="FF0000"/>
                </a:solidFill>
              </a:rPr>
              <a:t>15-8</a:t>
            </a:r>
          </a:p>
          <a:p>
            <a:pPr marL="0" indent="0" algn="ctr" fontAlgn="base">
              <a:buNone/>
            </a:pPr>
            <a:r>
              <a:rPr lang="en-US" dirty="0">
                <a:solidFill>
                  <a:srgbClr val="FF0000"/>
                </a:solidFill>
              </a:rPr>
              <a:t>7</a:t>
            </a:r>
            <a:r>
              <a:rPr lang="en-US" dirty="0" smtClean="0">
                <a:solidFill>
                  <a:srgbClr val="FF0000"/>
                </a:solidFill>
              </a:rPr>
              <a:t> </a:t>
            </a:r>
          </a:p>
          <a:p>
            <a:pPr marL="0" indent="0" algn="ctr" fontAlgn="base">
              <a:buNone/>
            </a:pPr>
            <a:endParaRPr lang="en-US" dirty="0">
              <a:solidFill>
                <a:srgbClr val="FF0000"/>
              </a:solidFill>
            </a:endParaRPr>
          </a:p>
          <a:p>
            <a:pPr marL="0" indent="0" algn="ctr" fontAlgn="base">
              <a:buNone/>
            </a:pPr>
            <a:r>
              <a:rPr lang="en-US" dirty="0" smtClean="0">
                <a:solidFill>
                  <a:srgbClr val="00B050"/>
                </a:solidFill>
              </a:rPr>
              <a:t>So </a:t>
            </a:r>
            <a:r>
              <a:rPr lang="en-US" dirty="0">
                <a:solidFill>
                  <a:srgbClr val="00B050"/>
                </a:solidFill>
              </a:rPr>
              <a:t>the next points x</a:t>
            </a:r>
            <a:r>
              <a:rPr lang="en-US" dirty="0">
                <a:solidFill>
                  <a:srgbClr val="FF0000"/>
                </a:solidFill>
              </a:rPr>
              <a:t> </a:t>
            </a:r>
            <a:r>
              <a:rPr lang="en-US" dirty="0" err="1">
                <a:solidFill>
                  <a:srgbClr val="FF0000"/>
                </a:solidFill>
              </a:rPr>
              <a:t>X</a:t>
            </a:r>
            <a:r>
              <a:rPr lang="en-US" baseline="-25000" dirty="0" err="1">
                <a:solidFill>
                  <a:srgbClr val="FF0000"/>
                </a:solidFill>
              </a:rPr>
              <a:t>k</a:t>
            </a:r>
            <a:r>
              <a:rPr lang="en-US" baseline="-25000" dirty="0">
                <a:solidFill>
                  <a:srgbClr val="FF0000"/>
                </a:solidFill>
              </a:rPr>
              <a:t> </a:t>
            </a:r>
            <a:r>
              <a:rPr lang="en-US" dirty="0">
                <a:solidFill>
                  <a:srgbClr val="FF0000"/>
                </a:solidFill>
              </a:rPr>
              <a:t>  is </a:t>
            </a:r>
            <a:r>
              <a:rPr lang="en-US" dirty="0" smtClean="0">
                <a:solidFill>
                  <a:srgbClr val="FF0000"/>
                </a:solidFill>
              </a:rPr>
              <a:t>4, </a:t>
            </a:r>
            <a:r>
              <a:rPr lang="en-US" dirty="0" err="1">
                <a:solidFill>
                  <a:srgbClr val="FF0000"/>
                </a:solidFill>
              </a:rPr>
              <a:t>Y</a:t>
            </a:r>
            <a:r>
              <a:rPr lang="en-US" baseline="-25000" dirty="0" err="1">
                <a:solidFill>
                  <a:srgbClr val="FF0000"/>
                </a:solidFill>
              </a:rPr>
              <a:t>k</a:t>
            </a:r>
            <a:r>
              <a:rPr lang="en-US" baseline="-25000" dirty="0">
                <a:solidFill>
                  <a:srgbClr val="FF0000"/>
                </a:solidFill>
              </a:rPr>
              <a:t>  </a:t>
            </a:r>
            <a:r>
              <a:rPr lang="en-US" dirty="0">
                <a:solidFill>
                  <a:srgbClr val="FF0000"/>
                </a:solidFill>
              </a:rPr>
              <a:t>  is 6</a:t>
            </a:r>
            <a:r>
              <a:rPr lang="en-US" dirty="0" smtClean="0">
                <a:solidFill>
                  <a:srgbClr val="FF0000"/>
                </a:solidFill>
              </a:rPr>
              <a:t> </a:t>
            </a:r>
            <a:r>
              <a:rPr lang="en-US" dirty="0">
                <a:solidFill>
                  <a:srgbClr val="FF0000"/>
                </a:solidFill>
              </a:rPr>
              <a:t>and  </a:t>
            </a:r>
            <a:r>
              <a:rPr lang="en-US" dirty="0" err="1">
                <a:solidFill>
                  <a:srgbClr val="FF0000"/>
                </a:solidFill>
              </a:rPr>
              <a:t>P</a:t>
            </a:r>
            <a:r>
              <a:rPr lang="en-US" baseline="-25000" dirty="0" err="1">
                <a:solidFill>
                  <a:srgbClr val="FF0000"/>
                </a:solidFill>
              </a:rPr>
              <a:t>k</a:t>
            </a:r>
            <a:r>
              <a:rPr lang="en-US" dirty="0">
                <a:solidFill>
                  <a:srgbClr val="FF0000"/>
                </a:solidFill>
              </a:rPr>
              <a:t>    is </a:t>
            </a:r>
            <a:r>
              <a:rPr lang="en-US" dirty="0" smtClean="0">
                <a:solidFill>
                  <a:srgbClr val="FF0000"/>
                </a:solidFill>
              </a:rPr>
              <a:t>7</a:t>
            </a:r>
            <a:endParaRPr lang="en-US" dirty="0"/>
          </a:p>
          <a:p>
            <a:endParaRPr lang="en-US" dirty="0"/>
          </a:p>
        </p:txBody>
      </p:sp>
    </p:spTree>
    <p:extLst>
      <p:ext uri="{BB962C8B-B14F-4D97-AF65-F5344CB8AC3E}">
        <p14:creationId xmlns:p14="http://schemas.microsoft.com/office/powerpoint/2010/main" val="48220898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sz="quarter" idx="1"/>
          </p:nvPr>
        </p:nvSpPr>
        <p:spPr/>
        <p:txBody>
          <a:bodyPr/>
          <a:lstStyle/>
          <a:p>
            <a:pPr marL="0" indent="0" fontAlgn="base">
              <a:buNone/>
            </a:pPr>
            <a:r>
              <a:rPr lang="en-US" dirty="0"/>
              <a:t>As </a:t>
            </a:r>
            <a:r>
              <a:rPr lang="en-US" dirty="0" err="1"/>
              <a:t>P</a:t>
            </a:r>
            <a:r>
              <a:rPr lang="en-US" baseline="-25000" dirty="0" err="1"/>
              <a:t>initial</a:t>
            </a:r>
            <a:r>
              <a:rPr lang="en-US" baseline="-25000" dirty="0"/>
              <a:t>  </a:t>
            </a:r>
            <a:r>
              <a:rPr lang="en-US" dirty="0"/>
              <a:t>  </a:t>
            </a:r>
            <a:r>
              <a:rPr lang="en-US" dirty="0" smtClean="0"/>
              <a:t>(7)</a:t>
            </a:r>
            <a:r>
              <a:rPr lang="en-US" dirty="0"/>
              <a:t> &gt;= 0, so case-02 is satisfied.</a:t>
            </a:r>
          </a:p>
          <a:p>
            <a:pPr marL="0" indent="0" fontAlgn="base">
              <a:buNone/>
            </a:pPr>
            <a:r>
              <a:rPr lang="en-US" dirty="0"/>
              <a:t>Thus,</a:t>
            </a:r>
          </a:p>
          <a:p>
            <a:pPr marL="0" indent="0" algn="ctr" fontAlgn="base">
              <a:buNone/>
            </a:pPr>
            <a:r>
              <a:rPr lang="en-US" dirty="0">
                <a:solidFill>
                  <a:srgbClr val="FF0000"/>
                </a:solidFill>
              </a:rPr>
              <a:t>X</a:t>
            </a:r>
            <a:r>
              <a:rPr lang="en-US" baseline="-25000" dirty="0">
                <a:solidFill>
                  <a:srgbClr val="FF0000"/>
                </a:solidFill>
              </a:rPr>
              <a:t>k+1</a:t>
            </a:r>
            <a:r>
              <a:rPr lang="en-US" dirty="0">
                <a:solidFill>
                  <a:srgbClr val="FF0000"/>
                </a:solidFill>
              </a:rPr>
              <a:t> = </a:t>
            </a:r>
            <a:r>
              <a:rPr lang="en-US" dirty="0" err="1">
                <a:solidFill>
                  <a:srgbClr val="FF0000"/>
                </a:solidFill>
              </a:rPr>
              <a:t>X</a:t>
            </a:r>
            <a:r>
              <a:rPr lang="en-US" baseline="-25000" dirty="0" err="1">
                <a:solidFill>
                  <a:srgbClr val="FF0000"/>
                </a:solidFill>
              </a:rPr>
              <a:t>k</a:t>
            </a:r>
            <a:r>
              <a:rPr lang="en-US" dirty="0">
                <a:solidFill>
                  <a:srgbClr val="FF0000"/>
                </a:solidFill>
              </a:rPr>
              <a:t> + 1 =  </a:t>
            </a:r>
            <a:r>
              <a:rPr lang="en-US" dirty="0" smtClean="0">
                <a:solidFill>
                  <a:srgbClr val="FF0000"/>
                </a:solidFill>
              </a:rPr>
              <a:t>4+1 </a:t>
            </a:r>
            <a:r>
              <a:rPr lang="en-US" dirty="0">
                <a:solidFill>
                  <a:srgbClr val="FF0000"/>
                </a:solidFill>
              </a:rPr>
              <a:t>=  </a:t>
            </a:r>
            <a:r>
              <a:rPr lang="en-US" dirty="0" smtClean="0">
                <a:solidFill>
                  <a:srgbClr val="00B050"/>
                </a:solidFill>
              </a:rPr>
              <a:t>5</a:t>
            </a:r>
            <a:endParaRPr lang="en-US" dirty="0">
              <a:solidFill>
                <a:srgbClr val="00B050"/>
              </a:solidFill>
            </a:endParaRPr>
          </a:p>
          <a:p>
            <a:pPr marL="0" indent="0" algn="ctr" fontAlgn="base">
              <a:buNone/>
            </a:pPr>
            <a:r>
              <a:rPr lang="en-US" dirty="0">
                <a:solidFill>
                  <a:srgbClr val="FF0000"/>
                </a:solidFill>
              </a:rPr>
              <a:t>Y</a:t>
            </a:r>
            <a:r>
              <a:rPr lang="en-US" baseline="-25000" dirty="0">
                <a:solidFill>
                  <a:srgbClr val="FF0000"/>
                </a:solidFill>
              </a:rPr>
              <a:t>k+1</a:t>
            </a:r>
            <a:r>
              <a:rPr lang="en-US" dirty="0">
                <a:solidFill>
                  <a:srgbClr val="FF0000"/>
                </a:solidFill>
              </a:rPr>
              <a:t> = </a:t>
            </a:r>
            <a:r>
              <a:rPr lang="en-US" dirty="0" err="1">
                <a:solidFill>
                  <a:srgbClr val="FF0000"/>
                </a:solidFill>
              </a:rPr>
              <a:t>Y</a:t>
            </a:r>
            <a:r>
              <a:rPr lang="en-US" baseline="-25000" dirty="0" err="1">
                <a:solidFill>
                  <a:srgbClr val="FF0000"/>
                </a:solidFill>
              </a:rPr>
              <a:t>k</a:t>
            </a:r>
            <a:r>
              <a:rPr lang="en-US" baseline="-25000" dirty="0">
                <a:solidFill>
                  <a:srgbClr val="FF0000"/>
                </a:solidFill>
              </a:rPr>
              <a:t> </a:t>
            </a:r>
            <a:r>
              <a:rPr lang="en-US" dirty="0">
                <a:solidFill>
                  <a:srgbClr val="FF0000"/>
                </a:solidFill>
              </a:rPr>
              <a:t> -1 </a:t>
            </a:r>
            <a:r>
              <a:rPr lang="en-US" dirty="0" smtClean="0">
                <a:solidFill>
                  <a:srgbClr val="FF0000"/>
                </a:solidFill>
              </a:rPr>
              <a:t>= 6-1 =  </a:t>
            </a:r>
            <a:r>
              <a:rPr lang="en-US" dirty="0" smtClean="0">
                <a:solidFill>
                  <a:srgbClr val="00B050"/>
                </a:solidFill>
              </a:rPr>
              <a:t>5</a:t>
            </a:r>
            <a:endParaRPr lang="en-US" dirty="0">
              <a:solidFill>
                <a:srgbClr val="00B050"/>
              </a:solidFill>
            </a:endParaRPr>
          </a:p>
          <a:p>
            <a:pPr marL="0" indent="0" algn="ctr" fontAlgn="base">
              <a:buNone/>
            </a:pPr>
            <a:r>
              <a:rPr lang="en-US" dirty="0">
                <a:solidFill>
                  <a:srgbClr val="FF0000"/>
                </a:solidFill>
              </a:rPr>
              <a:t>P</a:t>
            </a:r>
            <a:r>
              <a:rPr lang="en-US" baseline="-25000" dirty="0">
                <a:solidFill>
                  <a:srgbClr val="FF0000"/>
                </a:solidFill>
              </a:rPr>
              <a:t>k+1 </a:t>
            </a:r>
            <a:r>
              <a:rPr lang="en-US" dirty="0">
                <a:solidFill>
                  <a:srgbClr val="FF0000"/>
                </a:solidFill>
              </a:rPr>
              <a:t>= </a:t>
            </a:r>
            <a:r>
              <a:rPr lang="en-US" dirty="0" err="1">
                <a:solidFill>
                  <a:srgbClr val="FF0000"/>
                </a:solidFill>
              </a:rPr>
              <a:t>P</a:t>
            </a:r>
            <a:r>
              <a:rPr lang="en-US" baseline="-25000" dirty="0" err="1">
                <a:solidFill>
                  <a:srgbClr val="FF0000"/>
                </a:solidFill>
              </a:rPr>
              <a:t>k</a:t>
            </a:r>
            <a:r>
              <a:rPr lang="en-US" dirty="0">
                <a:solidFill>
                  <a:srgbClr val="FF0000"/>
                </a:solidFill>
              </a:rPr>
              <a:t> + 4 x (X</a:t>
            </a:r>
            <a:r>
              <a:rPr lang="en-US" baseline="-25000" dirty="0">
                <a:solidFill>
                  <a:srgbClr val="FF0000"/>
                </a:solidFill>
              </a:rPr>
              <a:t>k+1</a:t>
            </a:r>
            <a:r>
              <a:rPr lang="en-US" dirty="0">
                <a:solidFill>
                  <a:srgbClr val="FF0000"/>
                </a:solidFill>
              </a:rPr>
              <a:t> - Y</a:t>
            </a:r>
            <a:r>
              <a:rPr lang="en-US" baseline="-25000" dirty="0">
                <a:solidFill>
                  <a:srgbClr val="FF0000"/>
                </a:solidFill>
              </a:rPr>
              <a:t>k+1  </a:t>
            </a:r>
            <a:r>
              <a:rPr lang="en-US" dirty="0">
                <a:solidFill>
                  <a:srgbClr val="FF0000"/>
                </a:solidFill>
              </a:rPr>
              <a:t>) + 10 = </a:t>
            </a:r>
            <a:r>
              <a:rPr lang="en-US" dirty="0" smtClean="0">
                <a:solidFill>
                  <a:srgbClr val="FF0000"/>
                </a:solidFill>
              </a:rPr>
              <a:t>7+4(5-5)+</a:t>
            </a:r>
            <a:r>
              <a:rPr lang="en-US" dirty="0">
                <a:solidFill>
                  <a:srgbClr val="FF0000"/>
                </a:solidFill>
              </a:rPr>
              <a:t>10</a:t>
            </a:r>
          </a:p>
          <a:p>
            <a:pPr marL="0" indent="0" algn="ctr" fontAlgn="base">
              <a:buNone/>
            </a:pPr>
            <a:r>
              <a:rPr lang="en-US" dirty="0" smtClean="0">
                <a:solidFill>
                  <a:srgbClr val="FF0000"/>
                </a:solidFill>
              </a:rPr>
              <a:t>7+(4*0)+</a:t>
            </a:r>
            <a:r>
              <a:rPr lang="en-US" dirty="0">
                <a:solidFill>
                  <a:srgbClr val="FF0000"/>
                </a:solidFill>
              </a:rPr>
              <a:t>10</a:t>
            </a:r>
          </a:p>
          <a:p>
            <a:pPr marL="0" indent="0" algn="ctr" fontAlgn="base">
              <a:buNone/>
            </a:pPr>
            <a:r>
              <a:rPr lang="en-US" dirty="0" smtClean="0">
                <a:solidFill>
                  <a:srgbClr val="FF0000"/>
                </a:solidFill>
              </a:rPr>
              <a:t>17+0</a:t>
            </a:r>
            <a:endParaRPr lang="en-US" dirty="0">
              <a:solidFill>
                <a:srgbClr val="FF0000"/>
              </a:solidFill>
            </a:endParaRPr>
          </a:p>
          <a:p>
            <a:pPr marL="0" indent="0" algn="ctr" fontAlgn="base">
              <a:buNone/>
            </a:pPr>
            <a:r>
              <a:rPr lang="en-US" dirty="0" smtClean="0">
                <a:solidFill>
                  <a:srgbClr val="FF0000"/>
                </a:solidFill>
              </a:rPr>
              <a:t>17 </a:t>
            </a:r>
            <a:endParaRPr lang="en-US" dirty="0">
              <a:solidFill>
                <a:srgbClr val="FF0000"/>
              </a:solidFill>
            </a:endParaRPr>
          </a:p>
          <a:p>
            <a:pPr marL="0" indent="0" algn="ctr" fontAlgn="base">
              <a:buNone/>
            </a:pPr>
            <a:endParaRPr lang="en-US" dirty="0">
              <a:solidFill>
                <a:srgbClr val="FF0000"/>
              </a:solidFill>
            </a:endParaRPr>
          </a:p>
          <a:p>
            <a:pPr marL="0" indent="0" algn="ctr" fontAlgn="base">
              <a:buNone/>
            </a:pPr>
            <a:r>
              <a:rPr lang="en-US" dirty="0">
                <a:solidFill>
                  <a:srgbClr val="00B050"/>
                </a:solidFill>
              </a:rPr>
              <a:t>So the next points x</a:t>
            </a:r>
            <a:r>
              <a:rPr lang="en-US" dirty="0">
                <a:solidFill>
                  <a:srgbClr val="FF0000"/>
                </a:solidFill>
              </a:rPr>
              <a:t> </a:t>
            </a:r>
            <a:r>
              <a:rPr lang="en-US" dirty="0" err="1">
                <a:solidFill>
                  <a:srgbClr val="FF0000"/>
                </a:solidFill>
              </a:rPr>
              <a:t>X</a:t>
            </a:r>
            <a:r>
              <a:rPr lang="en-US" baseline="-25000" dirty="0" err="1">
                <a:solidFill>
                  <a:srgbClr val="FF0000"/>
                </a:solidFill>
              </a:rPr>
              <a:t>k</a:t>
            </a:r>
            <a:r>
              <a:rPr lang="en-US" baseline="-25000" dirty="0">
                <a:solidFill>
                  <a:srgbClr val="FF0000"/>
                </a:solidFill>
              </a:rPr>
              <a:t> </a:t>
            </a:r>
            <a:r>
              <a:rPr lang="en-US" dirty="0">
                <a:solidFill>
                  <a:srgbClr val="FF0000"/>
                </a:solidFill>
              </a:rPr>
              <a:t>  is </a:t>
            </a:r>
            <a:r>
              <a:rPr lang="en-US" dirty="0" smtClean="0">
                <a:solidFill>
                  <a:srgbClr val="FF0000"/>
                </a:solidFill>
              </a:rPr>
              <a:t>5, </a:t>
            </a:r>
            <a:r>
              <a:rPr lang="en-US" dirty="0" err="1">
                <a:solidFill>
                  <a:srgbClr val="FF0000"/>
                </a:solidFill>
              </a:rPr>
              <a:t>Y</a:t>
            </a:r>
            <a:r>
              <a:rPr lang="en-US" baseline="-25000" dirty="0" err="1">
                <a:solidFill>
                  <a:srgbClr val="FF0000"/>
                </a:solidFill>
              </a:rPr>
              <a:t>k</a:t>
            </a:r>
            <a:r>
              <a:rPr lang="en-US" baseline="-25000" dirty="0">
                <a:solidFill>
                  <a:srgbClr val="FF0000"/>
                </a:solidFill>
              </a:rPr>
              <a:t>  </a:t>
            </a:r>
            <a:r>
              <a:rPr lang="en-US" dirty="0">
                <a:solidFill>
                  <a:srgbClr val="FF0000"/>
                </a:solidFill>
              </a:rPr>
              <a:t>  is </a:t>
            </a:r>
            <a:r>
              <a:rPr lang="en-US" dirty="0" smtClean="0">
                <a:solidFill>
                  <a:srgbClr val="FF0000"/>
                </a:solidFill>
              </a:rPr>
              <a:t>5 and  </a:t>
            </a:r>
            <a:r>
              <a:rPr lang="en-US" dirty="0" err="1">
                <a:solidFill>
                  <a:srgbClr val="FF0000"/>
                </a:solidFill>
              </a:rPr>
              <a:t>P</a:t>
            </a:r>
            <a:r>
              <a:rPr lang="en-US" baseline="-25000" dirty="0" err="1">
                <a:solidFill>
                  <a:srgbClr val="FF0000"/>
                </a:solidFill>
              </a:rPr>
              <a:t>k</a:t>
            </a:r>
            <a:r>
              <a:rPr lang="en-US" dirty="0">
                <a:solidFill>
                  <a:srgbClr val="FF0000"/>
                </a:solidFill>
              </a:rPr>
              <a:t>    is </a:t>
            </a:r>
            <a:r>
              <a:rPr lang="en-US" dirty="0" smtClean="0">
                <a:solidFill>
                  <a:srgbClr val="FF0000"/>
                </a:solidFill>
              </a:rPr>
              <a:t>17</a:t>
            </a:r>
            <a:endParaRPr lang="en-US" dirty="0"/>
          </a:p>
          <a:p>
            <a:endParaRPr lang="en-US" dirty="0"/>
          </a:p>
          <a:p>
            <a:endParaRPr lang="en-US" dirty="0"/>
          </a:p>
        </p:txBody>
      </p:sp>
    </p:spTree>
    <p:extLst>
      <p:ext uri="{BB962C8B-B14F-4D97-AF65-F5344CB8AC3E}">
        <p14:creationId xmlns:p14="http://schemas.microsoft.com/office/powerpoint/2010/main" val="253463617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2257738588"/>
              </p:ext>
            </p:extLst>
          </p:nvPr>
        </p:nvGraphicFramePr>
        <p:xfrm>
          <a:off x="762000" y="1752601"/>
          <a:ext cx="6858000" cy="4648201"/>
        </p:xfrm>
        <a:graphic>
          <a:graphicData uri="http://schemas.openxmlformats.org/drawingml/2006/table">
            <a:tbl>
              <a:tblPr/>
              <a:tblGrid>
                <a:gridCol w="1857822"/>
                <a:gridCol w="2265125"/>
                <a:gridCol w="2735053"/>
              </a:tblGrid>
              <a:tr h="538213">
                <a:tc>
                  <a:txBody>
                    <a:bodyPr/>
                    <a:lstStyle/>
                    <a:p>
                      <a:pPr algn="ctr"/>
                      <a:r>
                        <a:rPr lang="en-US" sz="1200" b="1" dirty="0" err="1">
                          <a:effectLst/>
                        </a:rPr>
                        <a:t>P</a:t>
                      </a:r>
                      <a:r>
                        <a:rPr lang="en-US" sz="1200" b="1" baseline="-25000" dirty="0" err="1">
                          <a:effectLst/>
                        </a:rPr>
                        <a:t>k</a:t>
                      </a:r>
                      <a:endParaRPr lang="en-US" dirty="0">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rPr>
                        <a:t>P</a:t>
                      </a:r>
                      <a:r>
                        <a:rPr lang="en-US" sz="1200" b="1" baseline="-25000">
                          <a:effectLst/>
                        </a:rPr>
                        <a:t>k+1</a:t>
                      </a:r>
                      <a:endParaRPr lang="en-US">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sz="1200" b="1">
                          <a:effectLst/>
                        </a:rPr>
                        <a:t>(X</a:t>
                      </a:r>
                      <a:r>
                        <a:rPr lang="en-US" sz="1200" b="1" baseline="-25000">
                          <a:effectLst/>
                        </a:rPr>
                        <a:t>k+1</a:t>
                      </a:r>
                      <a:r>
                        <a:rPr lang="en-US" sz="1200" b="1">
                          <a:effectLst/>
                        </a:rPr>
                        <a:t>, Y</a:t>
                      </a:r>
                      <a:r>
                        <a:rPr lang="en-US" sz="1200" b="1" baseline="-25000">
                          <a:effectLst/>
                        </a:rPr>
                        <a:t>k+1</a:t>
                      </a:r>
                      <a:r>
                        <a:rPr lang="en-US" sz="1200" b="1">
                          <a:effectLst/>
                        </a:rPr>
                        <a:t>)</a:t>
                      </a:r>
                      <a:endParaRPr lang="en-US">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684998">
                <a:tc>
                  <a:txBody>
                    <a:bodyPr/>
                    <a:lstStyle/>
                    <a:p>
                      <a:pPr algn="ctr"/>
                      <a:endParaRPr lang="en-US">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endParaRPr lang="en-US">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(0, 8)</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684998">
                <a:tc>
                  <a:txBody>
                    <a:bodyPr/>
                    <a:lstStyle/>
                    <a:p>
                      <a:pPr algn="ctr"/>
                      <a:r>
                        <a:rPr lang="en-US">
                          <a:effectLst/>
                        </a:rPr>
                        <a:t>-13</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-3</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(1, 8)</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684998">
                <a:tc>
                  <a:txBody>
                    <a:bodyPr/>
                    <a:lstStyle/>
                    <a:p>
                      <a:pPr algn="ctr"/>
                      <a:r>
                        <a:rPr lang="en-US">
                          <a:effectLst/>
                        </a:rPr>
                        <a:t>-3</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11</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(2, 8)</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684998">
                <a:tc>
                  <a:txBody>
                    <a:bodyPr/>
                    <a:lstStyle/>
                    <a:p>
                      <a:pPr algn="ctr"/>
                      <a:r>
                        <a:rPr lang="en-US">
                          <a:effectLst/>
                        </a:rPr>
                        <a:t>11</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5</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(3, 7)</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684998">
                <a:tc>
                  <a:txBody>
                    <a:bodyPr/>
                    <a:lstStyle/>
                    <a:p>
                      <a:pPr algn="ctr"/>
                      <a:r>
                        <a:rPr lang="en-US">
                          <a:effectLst/>
                        </a:rPr>
                        <a:t>5</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7</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a:effectLst/>
                        </a:rPr>
                        <a:t>(4, 6)</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684998">
                <a:tc>
                  <a:txBody>
                    <a:bodyPr/>
                    <a:lstStyle/>
                    <a:p>
                      <a:pPr algn="ctr"/>
                      <a:r>
                        <a:rPr lang="en-US">
                          <a:effectLst/>
                        </a:rPr>
                        <a:t>7</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smtClean="0">
                          <a:effectLst/>
                        </a:rPr>
                        <a:t>17</a:t>
                      </a:r>
                      <a:endParaRPr lang="en-US" dirty="0">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US" dirty="0">
                          <a:effectLst/>
                        </a:rPr>
                        <a:t>(5, 5)</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5608735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US" dirty="0"/>
          </a:p>
        </p:txBody>
      </p:sp>
      <p:sp>
        <p:nvSpPr>
          <p:cNvPr id="3" name="Content Placeholder 2"/>
          <p:cNvSpPr>
            <a:spLocks noGrp="1"/>
          </p:cNvSpPr>
          <p:nvPr>
            <p:ph sz="quarter" idx="1"/>
          </p:nvPr>
        </p:nvSpPr>
        <p:spPr>
          <a:xfrm>
            <a:off x="457200" y="1600200"/>
            <a:ext cx="8229600" cy="4873752"/>
          </a:xfrm>
        </p:spPr>
        <p:txBody>
          <a:bodyPr/>
          <a:lstStyle/>
          <a:p>
            <a:pPr algn="just" fontAlgn="base"/>
            <a:r>
              <a:rPr lang="en-US" dirty="0"/>
              <a:t>The entire algorithm is based on the simple equation of circle X</a:t>
            </a:r>
            <a:r>
              <a:rPr lang="en-US" baseline="30000" dirty="0"/>
              <a:t>2</a:t>
            </a:r>
            <a:r>
              <a:rPr lang="en-US" dirty="0"/>
              <a:t> + Y</a:t>
            </a:r>
            <a:r>
              <a:rPr lang="en-US" baseline="30000" dirty="0"/>
              <a:t>2</a:t>
            </a:r>
            <a:r>
              <a:rPr lang="en-US" dirty="0"/>
              <a:t> = R</a:t>
            </a:r>
            <a:r>
              <a:rPr lang="en-US" baseline="30000" dirty="0"/>
              <a:t>2</a:t>
            </a:r>
            <a:r>
              <a:rPr lang="en-US" dirty="0"/>
              <a:t>.</a:t>
            </a:r>
          </a:p>
          <a:p>
            <a:pPr algn="just" fontAlgn="base"/>
            <a:r>
              <a:rPr lang="en-US" dirty="0"/>
              <a:t>It is easy to implement.</a:t>
            </a:r>
          </a:p>
          <a:p>
            <a:pPr algn="just"/>
            <a:endParaRPr lang="en-US" dirty="0"/>
          </a:p>
        </p:txBody>
      </p:sp>
    </p:spTree>
    <p:extLst>
      <p:ext uri="{BB962C8B-B14F-4D97-AF65-F5344CB8AC3E}">
        <p14:creationId xmlns:p14="http://schemas.microsoft.com/office/powerpoint/2010/main" val="560873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Types of Computer Graphics</a:t>
            </a:r>
            <a:br>
              <a:rPr lang="en-US" b="1" dirty="0"/>
            </a:br>
            <a:endParaRPr lang="en-US" dirty="0"/>
          </a:p>
        </p:txBody>
      </p:sp>
      <p:sp>
        <p:nvSpPr>
          <p:cNvPr id="3" name="Content Placeholder 2"/>
          <p:cNvSpPr>
            <a:spLocks noGrp="1"/>
          </p:cNvSpPr>
          <p:nvPr>
            <p:ph idx="1"/>
          </p:nvPr>
        </p:nvSpPr>
        <p:spPr/>
        <p:txBody>
          <a:bodyPr/>
          <a:lstStyle/>
          <a:p>
            <a:pPr marL="0" indent="0" fontAlgn="base">
              <a:buNone/>
            </a:pPr>
            <a:r>
              <a:rPr lang="en-US" dirty="0"/>
              <a:t>There are two kinds of computer graphics are</a:t>
            </a:r>
            <a:r>
              <a:rPr lang="en-US" b="1" dirty="0"/>
              <a:t>–</a:t>
            </a:r>
            <a:endParaRPr lang="en-US" dirty="0"/>
          </a:p>
          <a:p>
            <a:pPr marL="0" indent="0">
              <a:buNone/>
            </a:pPr>
            <a:endParaRPr lang="en-US" dirty="0"/>
          </a:p>
        </p:txBody>
      </p:sp>
      <p:sp>
        <p:nvSpPr>
          <p:cNvPr id="4" name="AutoShape 2" descr="Computer Graphics: Question Set - 01 - CodeCruck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a:off x="723900" y="2285999"/>
            <a:ext cx="7696200" cy="4038601"/>
          </a:xfrm>
          <a:prstGeom prst="rect">
            <a:avLst/>
          </a:prstGeom>
        </p:spPr>
      </p:pic>
    </p:spTree>
    <p:extLst>
      <p:ext uri="{BB962C8B-B14F-4D97-AF65-F5344CB8AC3E}">
        <p14:creationId xmlns:p14="http://schemas.microsoft.com/office/powerpoint/2010/main" val="238782666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a:t>
            </a:r>
            <a:endParaRPr lang="en-US" dirty="0"/>
          </a:p>
        </p:txBody>
      </p:sp>
      <p:sp>
        <p:nvSpPr>
          <p:cNvPr id="3" name="Content Placeholder 2"/>
          <p:cNvSpPr>
            <a:spLocks noGrp="1"/>
          </p:cNvSpPr>
          <p:nvPr>
            <p:ph sz="quarter" idx="1"/>
          </p:nvPr>
        </p:nvSpPr>
        <p:spPr/>
        <p:txBody>
          <a:bodyPr/>
          <a:lstStyle/>
          <a:p>
            <a:pPr algn="just" fontAlgn="base"/>
            <a:r>
              <a:rPr lang="en-US" dirty="0" smtClean="0"/>
              <a:t>Like </a:t>
            </a:r>
            <a:r>
              <a:rPr lang="en-US" dirty="0"/>
              <a:t>Mid Point Algorithm, accuracy of the generating points is an issue in this algorithm.</a:t>
            </a:r>
          </a:p>
          <a:p>
            <a:pPr algn="just" fontAlgn="base"/>
            <a:r>
              <a:rPr lang="en-US" dirty="0"/>
              <a:t>This algorithm suffers when used to generate complex and high graphical images.</a:t>
            </a:r>
          </a:p>
          <a:p>
            <a:pPr algn="just" fontAlgn="base"/>
            <a:r>
              <a:rPr lang="en-US" dirty="0"/>
              <a:t>There is no significant enhancement with respect to performance.</a:t>
            </a:r>
          </a:p>
          <a:p>
            <a:pPr marL="0" indent="0" algn="just" fontAlgn="base">
              <a:buNone/>
            </a:pPr>
            <a:endParaRPr lang="en-US" dirty="0"/>
          </a:p>
        </p:txBody>
      </p:sp>
    </p:spTree>
    <p:extLst>
      <p:ext uri="{BB962C8B-B14F-4D97-AF65-F5344CB8AC3E}">
        <p14:creationId xmlns:p14="http://schemas.microsoft.com/office/powerpoint/2010/main" val="56087351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686800"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019015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0"/>
            <a:ext cx="8382000" cy="6858000"/>
          </a:xfrm>
          <a:prstGeom prst="rect">
            <a:avLst/>
          </a:prstGeom>
        </p:spPr>
      </p:pic>
    </p:spTree>
    <p:extLst>
      <p:ext uri="{BB962C8B-B14F-4D97-AF65-F5344CB8AC3E}">
        <p14:creationId xmlns:p14="http://schemas.microsoft.com/office/powerpoint/2010/main" val="26423744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Box 1"/>
          <p:cNvSpPr txBox="1">
            <a:spLocks noChangeArrowheads="1"/>
          </p:cNvSpPr>
          <p:nvPr/>
        </p:nvSpPr>
        <p:spPr bwMode="auto">
          <a:xfrm>
            <a:off x="685800" y="457200"/>
            <a:ext cx="80010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dirty="0">
                <a:solidFill>
                  <a:schemeClr val="tx1"/>
                </a:solidFill>
              </a:rPr>
              <a:t>Polygons are of two types as:</a:t>
            </a:r>
          </a:p>
          <a:p>
            <a:endParaRPr lang="en-US" sz="2000" dirty="0">
              <a:solidFill>
                <a:schemeClr val="tx1"/>
              </a:solidFill>
            </a:endParaRPr>
          </a:p>
          <a:p>
            <a:pPr algn="just"/>
            <a:r>
              <a:rPr lang="en-US" sz="2000" b="1" dirty="0">
                <a:solidFill>
                  <a:schemeClr val="tx1"/>
                </a:solidFill>
              </a:rPr>
              <a:t>Convex Polygon</a:t>
            </a:r>
          </a:p>
          <a:p>
            <a:pPr algn="just"/>
            <a:r>
              <a:rPr lang="en-US" sz="2000" dirty="0" smtClean="0">
                <a:solidFill>
                  <a:schemeClr val="tx1"/>
                </a:solidFill>
              </a:rPr>
              <a:t>In </a:t>
            </a:r>
            <a:r>
              <a:rPr lang="en-US" sz="2000" dirty="0">
                <a:solidFill>
                  <a:schemeClr val="tx1"/>
                </a:solidFill>
              </a:rPr>
              <a:t>convex polygon, </a:t>
            </a:r>
            <a:r>
              <a:rPr lang="en-US" sz="2000" dirty="0">
                <a:solidFill>
                  <a:srgbClr val="FF0000"/>
                </a:solidFill>
              </a:rPr>
              <a:t>none of the interior angles,</a:t>
            </a:r>
            <a:r>
              <a:rPr lang="en-US" sz="2000" dirty="0">
                <a:solidFill>
                  <a:schemeClr val="tx1"/>
                </a:solidFill>
              </a:rPr>
              <a:t> between the vertices, is greater than or equal to 180°.</a:t>
            </a:r>
          </a:p>
          <a:p>
            <a:pPr algn="just"/>
            <a:r>
              <a:rPr lang="en-US" sz="2000" dirty="0">
                <a:solidFill>
                  <a:schemeClr val="tx1"/>
                </a:solidFill>
              </a:rPr>
              <a:t/>
            </a:r>
            <a:br>
              <a:rPr lang="en-US" sz="2000" dirty="0">
                <a:solidFill>
                  <a:schemeClr val="tx1"/>
                </a:solidFill>
              </a:rPr>
            </a:br>
            <a:r>
              <a:rPr lang="en-US" sz="2000" b="1" dirty="0">
                <a:solidFill>
                  <a:schemeClr val="tx1"/>
                </a:solidFill>
              </a:rPr>
              <a:t>Concave Polygon</a:t>
            </a:r>
          </a:p>
          <a:p>
            <a:pPr algn="just"/>
            <a:r>
              <a:rPr lang="en-US" sz="2000" dirty="0" smtClean="0">
                <a:solidFill>
                  <a:schemeClr val="tx1"/>
                </a:solidFill>
              </a:rPr>
              <a:t>In </a:t>
            </a:r>
            <a:r>
              <a:rPr lang="en-US" sz="2000" dirty="0">
                <a:solidFill>
                  <a:schemeClr val="tx1"/>
                </a:solidFill>
              </a:rPr>
              <a:t>concave polygon, </a:t>
            </a:r>
            <a:r>
              <a:rPr lang="en-US" sz="2000" dirty="0">
                <a:solidFill>
                  <a:srgbClr val="FF0000"/>
                </a:solidFill>
              </a:rPr>
              <a:t>at least one angle </a:t>
            </a:r>
            <a:r>
              <a:rPr lang="en-US" sz="2000" dirty="0">
                <a:solidFill>
                  <a:schemeClr val="tx1"/>
                </a:solidFill>
              </a:rPr>
              <a:t>of a polygon is more than 180°.</a:t>
            </a:r>
          </a:p>
        </p:txBody>
      </p:sp>
      <p:pic>
        <p:nvPicPr>
          <p:cNvPr id="2" name="Picture 1"/>
          <p:cNvPicPr>
            <a:picLocks noChangeAspect="1"/>
          </p:cNvPicPr>
          <p:nvPr/>
        </p:nvPicPr>
        <p:blipFill>
          <a:blip r:embed="rId2"/>
          <a:stretch>
            <a:fillRect/>
          </a:stretch>
        </p:blipFill>
        <p:spPr>
          <a:xfrm>
            <a:off x="1066800" y="3864591"/>
            <a:ext cx="6858000" cy="2434883"/>
          </a:xfrm>
          <a:prstGeom prst="rect">
            <a:avLst/>
          </a:prstGeom>
        </p:spPr>
      </p:pic>
    </p:spTree>
    <p:extLst>
      <p:ext uri="{BB962C8B-B14F-4D97-AF65-F5344CB8AC3E}">
        <p14:creationId xmlns:p14="http://schemas.microsoft.com/office/powerpoint/2010/main" val="21209264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636731"/>
            <a:ext cx="80772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97" y="519830"/>
            <a:ext cx="845820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723297" y="2691746"/>
            <a:ext cx="3505200" cy="369332"/>
          </a:xfrm>
          <a:prstGeom prst="rect">
            <a:avLst/>
          </a:prstGeom>
          <a:noFill/>
        </p:spPr>
        <p:txBody>
          <a:bodyPr wrap="square" rtlCol="0">
            <a:spAutoFit/>
          </a:bodyPr>
          <a:lstStyle/>
          <a:p>
            <a:r>
              <a:rPr lang="en-US" dirty="0" smtClean="0">
                <a:solidFill>
                  <a:srgbClr val="FF0000"/>
                </a:solidFill>
              </a:rPr>
              <a:t>CONCAVE POLYGON</a:t>
            </a:r>
            <a:endParaRPr lang="en-US" dirty="0">
              <a:solidFill>
                <a:srgbClr val="FF0000"/>
              </a:solidFill>
            </a:endParaRPr>
          </a:p>
        </p:txBody>
      </p:sp>
      <p:sp>
        <p:nvSpPr>
          <p:cNvPr id="5" name="TextBox 4"/>
          <p:cNvSpPr txBox="1"/>
          <p:nvPr/>
        </p:nvSpPr>
        <p:spPr>
          <a:xfrm>
            <a:off x="2667000" y="6218330"/>
            <a:ext cx="4267200" cy="369332"/>
          </a:xfrm>
          <a:prstGeom prst="rect">
            <a:avLst/>
          </a:prstGeom>
          <a:noFill/>
        </p:spPr>
        <p:txBody>
          <a:bodyPr wrap="square" rtlCol="0">
            <a:spAutoFit/>
          </a:bodyPr>
          <a:lstStyle/>
          <a:p>
            <a:r>
              <a:rPr lang="en-US" dirty="0" smtClean="0">
                <a:solidFill>
                  <a:srgbClr val="FF0000"/>
                </a:solidFill>
              </a:rPr>
              <a:t>CONVEX POLYGON</a:t>
            </a:r>
            <a:endParaRPr lang="en-US" dirty="0">
              <a:solidFill>
                <a:srgbClr val="FF0000"/>
              </a:solidFill>
            </a:endParaRPr>
          </a:p>
        </p:txBody>
      </p:sp>
    </p:spTree>
    <p:extLst>
      <p:ext uri="{BB962C8B-B14F-4D97-AF65-F5344CB8AC3E}">
        <p14:creationId xmlns:p14="http://schemas.microsoft.com/office/powerpoint/2010/main" val="65165149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TextBox 1"/>
          <p:cNvSpPr txBox="1">
            <a:spLocks noChangeArrowheads="1"/>
          </p:cNvSpPr>
          <p:nvPr/>
        </p:nvSpPr>
        <p:spPr bwMode="auto">
          <a:xfrm>
            <a:off x="457200" y="1676400"/>
            <a:ext cx="8991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solidFill>
                  <a:srgbClr val="FF0000"/>
                </a:solidFill>
              </a:rPr>
              <a:t>To determine a point lies inside a polygon or not, in computer graphics, we have two methods :</a:t>
            </a:r>
          </a:p>
        </p:txBody>
      </p:sp>
    </p:spTree>
    <p:extLst>
      <p:ext uri="{BB962C8B-B14F-4D97-AF65-F5344CB8AC3E}">
        <p14:creationId xmlns:p14="http://schemas.microsoft.com/office/powerpoint/2010/main" val="210586889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512465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590800"/>
            <a:ext cx="5638800" cy="362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4387" name="Rectangle 1"/>
          <p:cNvSpPr>
            <a:spLocks noChangeArrowheads="1"/>
          </p:cNvSpPr>
          <p:nvPr/>
        </p:nvSpPr>
        <p:spPr bwMode="auto">
          <a:xfrm>
            <a:off x="152400" y="792163"/>
            <a:ext cx="8534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2000" b="1" dirty="0">
                <a:solidFill>
                  <a:schemeClr val="tx1"/>
                </a:solidFill>
              </a:rPr>
              <a:t>the line segment from ‘A’ crosses single edge &amp; hence point A is inside the polygon. The point B is also inside the polygon as the line segment from B crosses three (odd) edges. But point C is outside the polygon it  as the line segment from C crosses two (even) edges.</a:t>
            </a:r>
          </a:p>
          <a:p>
            <a:pPr algn="just"/>
            <a:endParaRPr lang="en-US" sz="2000" b="1" dirty="0">
              <a:solidFill>
                <a:schemeClr val="tx1"/>
              </a:solidFill>
            </a:endParaRPr>
          </a:p>
        </p:txBody>
      </p:sp>
    </p:spTree>
    <p:extLst>
      <p:ext uri="{BB962C8B-B14F-4D97-AF65-F5344CB8AC3E}">
        <p14:creationId xmlns:p14="http://schemas.microsoft.com/office/powerpoint/2010/main" val="13230237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050303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
          <p:cNvSpPr>
            <a:spLocks noChangeArrowheads="1"/>
          </p:cNvSpPr>
          <p:nvPr/>
        </p:nvSpPr>
        <p:spPr bwMode="auto">
          <a:xfrm>
            <a:off x="344488" y="838200"/>
            <a:ext cx="86106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2000" b="1" dirty="0">
                <a:solidFill>
                  <a:schemeClr val="tx1"/>
                </a:solidFill>
              </a:rPr>
              <a:t>We must look at the other end points of the two segments of a polygon which meet at this vertex. If these points lies on the same side of the constructed line A’P’, then the intersection point counts as an even number of intersection. But if they lie on the opposite side of constructed line AP, then the intersection points counts as a single intersection.</a:t>
            </a:r>
            <a:br>
              <a:rPr lang="en-US" sz="2000" b="1" dirty="0">
                <a:solidFill>
                  <a:schemeClr val="tx1"/>
                </a:solidFill>
              </a:rPr>
            </a:br>
            <a:endParaRPr lang="en-US" sz="2000" b="1" dirty="0">
              <a:solidFill>
                <a:schemeClr val="tx1"/>
              </a:solidFill>
            </a:endParaRPr>
          </a:p>
        </p:txBody>
      </p:sp>
      <p:pic>
        <p:nvPicPr>
          <p:cNvPr id="1464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048000"/>
            <a:ext cx="5715000" cy="303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8752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b="1" dirty="0" smtClean="0"/>
              <a:t>Types Cont..</a:t>
            </a:r>
            <a:endParaRPr lang="en-US" dirty="0"/>
          </a:p>
        </p:txBody>
      </p:sp>
      <p:sp>
        <p:nvSpPr>
          <p:cNvPr id="3" name="Content Placeholder 2"/>
          <p:cNvSpPr>
            <a:spLocks noGrp="1"/>
          </p:cNvSpPr>
          <p:nvPr>
            <p:ph idx="1"/>
          </p:nvPr>
        </p:nvSpPr>
        <p:spPr>
          <a:xfrm>
            <a:off x="457200" y="1524000"/>
            <a:ext cx="8229600" cy="4389120"/>
          </a:xfrm>
        </p:spPr>
        <p:txBody>
          <a:bodyPr>
            <a:normAutofit/>
          </a:bodyPr>
          <a:lstStyle/>
          <a:p>
            <a:pPr marL="0" indent="0" algn="just" fontAlgn="base">
              <a:buNone/>
            </a:pPr>
            <a:r>
              <a:rPr lang="en-US" b="1" dirty="0"/>
              <a:t>Interactive Computer </a:t>
            </a:r>
            <a:r>
              <a:rPr lang="en-US" b="1" dirty="0" smtClean="0"/>
              <a:t>Graphics:- </a:t>
            </a:r>
            <a:r>
              <a:rPr lang="en-US" dirty="0" smtClean="0"/>
              <a:t>In </a:t>
            </a:r>
            <a:r>
              <a:rPr lang="en-US" dirty="0"/>
              <a:t>interactive computer graphics, users have some controls over the image, i.e., the user can make any changes to the image </a:t>
            </a:r>
            <a:r>
              <a:rPr lang="en-US" dirty="0" smtClean="0"/>
              <a:t>produced. Interactive </a:t>
            </a:r>
            <a:r>
              <a:rPr lang="en-US" dirty="0"/>
              <a:t>Computer Graphics involves computer-user two-way communication</a:t>
            </a:r>
            <a:r>
              <a:rPr lang="en-US" dirty="0" smtClean="0"/>
              <a:t>.</a:t>
            </a:r>
          </a:p>
          <a:p>
            <a:pPr marL="0" indent="0" algn="just" fontAlgn="base">
              <a:buNone/>
            </a:pPr>
            <a:endParaRPr lang="en-US" dirty="0" smtClean="0"/>
          </a:p>
          <a:p>
            <a:pPr marL="0" indent="0" fontAlgn="base">
              <a:buNone/>
            </a:pPr>
            <a:r>
              <a:rPr lang="en-US" b="1" dirty="0" smtClean="0"/>
              <a:t>For </a:t>
            </a:r>
            <a:r>
              <a:rPr lang="en-US" b="1" dirty="0"/>
              <a:t>Example:</a:t>
            </a:r>
            <a:endParaRPr lang="en-US" dirty="0"/>
          </a:p>
          <a:p>
            <a:pPr fontAlgn="base"/>
            <a:r>
              <a:rPr lang="en-US" dirty="0" smtClean="0"/>
              <a:t>Drawing </a:t>
            </a:r>
            <a:r>
              <a:rPr lang="en-US" dirty="0"/>
              <a:t>on touch screens.</a:t>
            </a:r>
          </a:p>
          <a:p>
            <a:pPr marL="0" indent="0">
              <a:buNone/>
            </a:pPr>
            <a:endParaRPr lang="en-US" dirty="0"/>
          </a:p>
        </p:txBody>
      </p:sp>
      <p:pic>
        <p:nvPicPr>
          <p:cNvPr id="7" name="Picture 6"/>
          <p:cNvPicPr>
            <a:picLocks noChangeAspect="1"/>
          </p:cNvPicPr>
          <p:nvPr/>
        </p:nvPicPr>
        <p:blipFill>
          <a:blip r:embed="rId2"/>
          <a:stretch>
            <a:fillRect/>
          </a:stretch>
        </p:blipFill>
        <p:spPr>
          <a:xfrm>
            <a:off x="1524000" y="4876800"/>
            <a:ext cx="4848225" cy="1733550"/>
          </a:xfrm>
          <a:prstGeom prst="rect">
            <a:avLst/>
          </a:prstGeom>
        </p:spPr>
      </p:pic>
    </p:spTree>
    <p:extLst>
      <p:ext uri="{BB962C8B-B14F-4D97-AF65-F5344CB8AC3E}">
        <p14:creationId xmlns:p14="http://schemas.microsoft.com/office/powerpoint/2010/main" val="410809672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
            <a:ext cx="8305800" cy="581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76318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
            <a:ext cx="91440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3467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
          <p:cNvSpPr>
            <a:spLocks noChangeArrowheads="1"/>
          </p:cNvSpPr>
          <p:nvPr/>
        </p:nvSpPr>
        <p:spPr bwMode="auto">
          <a:xfrm>
            <a:off x="304800" y="990600"/>
            <a:ext cx="86106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2400" dirty="0">
                <a:solidFill>
                  <a:schemeClr val="tx1"/>
                </a:solidFill>
              </a:rPr>
              <a:t>In this method, instead of just counting the intersections, we give each boundary line crossed a direction number, and we sum these directions numbers. The direction number indicates the direction of the polygon edge was drawn relative to the line segment we constructed for the test. </a:t>
            </a:r>
          </a:p>
          <a:p>
            <a:pPr algn="just"/>
            <a:r>
              <a:rPr lang="en-US" sz="2400" dirty="0">
                <a:solidFill>
                  <a:schemeClr val="tx1"/>
                </a:solidFill>
              </a:rPr>
              <a:t>Now there are 2 ways for side to cross, the side could be drawn starting below end, cross it and end above the line. In this case we can give direction numbers – 1, to the side or the edge could start above the line &amp; finish below it in this case, given a direction 1. The sum of the direction numbers for the sides that cross the constructed horizontal line segment yield the “Winding Number” for the point. </a:t>
            </a:r>
          </a:p>
          <a:p>
            <a:pPr algn="just"/>
            <a:r>
              <a:rPr lang="en-US" sz="2400" dirty="0">
                <a:solidFill>
                  <a:schemeClr val="tx1"/>
                </a:solidFill>
              </a:rPr>
              <a:t>If the winding number is non-zero , the point is interior to polygon, else, exterior to polygon.</a:t>
            </a:r>
          </a:p>
        </p:txBody>
      </p:sp>
    </p:spTree>
    <p:extLst>
      <p:ext uri="{BB962C8B-B14F-4D97-AF65-F5344CB8AC3E}">
        <p14:creationId xmlns:p14="http://schemas.microsoft.com/office/powerpoint/2010/main" val="123180119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82600"/>
            <a:ext cx="7010400" cy="30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0531" name="Rectangle 1"/>
          <p:cNvSpPr>
            <a:spLocks noChangeArrowheads="1"/>
          </p:cNvSpPr>
          <p:nvPr/>
        </p:nvSpPr>
        <p:spPr bwMode="auto">
          <a:xfrm>
            <a:off x="725488" y="3711575"/>
            <a:ext cx="780891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n-US" sz="2400" dirty="0">
                <a:solidFill>
                  <a:schemeClr val="tx1"/>
                </a:solidFill>
              </a:rPr>
              <a:t>In the above figure, the line segment crosses 4 edges having different direction numbers : 1, -1, 1&amp; -1 respectively,</a:t>
            </a:r>
          </a:p>
          <a:p>
            <a:pPr algn="just"/>
            <a:r>
              <a:rPr lang="en-US" sz="2400" dirty="0">
                <a:solidFill>
                  <a:schemeClr val="tx1"/>
                </a:solidFill>
              </a:rPr>
              <a:t> then :</a:t>
            </a:r>
            <a:br>
              <a:rPr lang="en-US" sz="2400" dirty="0">
                <a:solidFill>
                  <a:schemeClr val="tx1"/>
                </a:solidFill>
              </a:rPr>
            </a:br>
            <a:r>
              <a:rPr lang="en-US" sz="2400" dirty="0">
                <a:solidFill>
                  <a:schemeClr val="tx1"/>
                </a:solidFill>
              </a:rPr>
              <a:t>Winding Number = 1 + (-1) + 1 + (-1) = 0</a:t>
            </a:r>
            <a:br>
              <a:rPr lang="en-US" sz="2400" dirty="0">
                <a:solidFill>
                  <a:schemeClr val="tx1"/>
                </a:solidFill>
              </a:rPr>
            </a:br>
            <a:r>
              <a:rPr lang="en-US" sz="2400" dirty="0">
                <a:solidFill>
                  <a:schemeClr val="tx1"/>
                </a:solidFill>
              </a:rPr>
              <a:t>So the point P is outside the Polygon.</a:t>
            </a:r>
          </a:p>
        </p:txBody>
      </p:sp>
      <p:sp>
        <p:nvSpPr>
          <p:cNvPr id="150532" name="TextBox 2"/>
          <p:cNvSpPr txBox="1">
            <a:spLocks noChangeArrowheads="1"/>
          </p:cNvSpPr>
          <p:nvPr/>
        </p:nvSpPr>
        <p:spPr bwMode="auto">
          <a:xfrm>
            <a:off x="4038600" y="1828800"/>
            <a:ext cx="228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QQ</a:t>
            </a:r>
          </a:p>
        </p:txBody>
      </p:sp>
      <p:sp>
        <p:nvSpPr>
          <p:cNvPr id="150533" name="TextBox 3"/>
          <p:cNvSpPr txBox="1">
            <a:spLocks noChangeArrowheads="1"/>
          </p:cNvSpPr>
          <p:nvPr/>
        </p:nvSpPr>
        <p:spPr bwMode="auto">
          <a:xfrm>
            <a:off x="3714750" y="1828800"/>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solidFill>
                  <a:schemeClr val="tx1"/>
                </a:solidFill>
              </a:rPr>
              <a:t>Q</a:t>
            </a:r>
          </a:p>
        </p:txBody>
      </p:sp>
    </p:spTree>
    <p:extLst>
      <p:ext uri="{BB962C8B-B14F-4D97-AF65-F5344CB8AC3E}">
        <p14:creationId xmlns:p14="http://schemas.microsoft.com/office/powerpoint/2010/main" val="16189548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78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937605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1727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2"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056058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09600"/>
            <a:ext cx="8120063"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106794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828993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9768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cg</a:t>
            </a:r>
            <a:endParaRPr lang="en-US" dirty="0"/>
          </a:p>
        </p:txBody>
      </p:sp>
      <p:sp>
        <p:nvSpPr>
          <p:cNvPr id="3" name="Content Placeholder 2"/>
          <p:cNvSpPr>
            <a:spLocks noGrp="1"/>
          </p:cNvSpPr>
          <p:nvPr>
            <p:ph sz="quarter" idx="1"/>
          </p:nvPr>
        </p:nvSpPr>
        <p:spPr>
          <a:xfrm>
            <a:off x="457200" y="1600200"/>
            <a:ext cx="5214937" cy="4873752"/>
          </a:xfrm>
        </p:spPr>
        <p:txBody>
          <a:bodyPr/>
          <a:lstStyle/>
          <a:p>
            <a:pPr fontAlgn="base"/>
            <a:r>
              <a:rPr lang="en-US" dirty="0"/>
              <a:t>Display weather forecast or other moving charts/graphs on the screen</a:t>
            </a:r>
            <a:r>
              <a:rPr lang="en-US" dirty="0" smtClean="0"/>
              <a:t>.</a:t>
            </a:r>
          </a:p>
          <a:p>
            <a:pPr fontAlgn="base"/>
            <a:endParaRPr lang="en-US" dirty="0"/>
          </a:p>
          <a:p>
            <a:pPr fontAlgn="base"/>
            <a:endParaRPr lang="en-US" dirty="0"/>
          </a:p>
          <a:p>
            <a:pPr fontAlgn="base"/>
            <a:r>
              <a:rPr lang="en-US" dirty="0"/>
              <a:t>Animating pictures or graphics in movies</a:t>
            </a:r>
            <a:r>
              <a:rPr lang="en-US" dirty="0" smtClean="0"/>
              <a:t>.</a:t>
            </a:r>
          </a:p>
          <a:p>
            <a:pPr fontAlgn="base"/>
            <a:endParaRPr lang="en-US" dirty="0"/>
          </a:p>
          <a:p>
            <a:pPr fontAlgn="base"/>
            <a:endParaRPr lang="en-US" dirty="0"/>
          </a:p>
          <a:p>
            <a:pPr fontAlgn="base"/>
            <a:r>
              <a:rPr lang="en-US" dirty="0"/>
              <a:t>Graphics animation in video games.</a:t>
            </a:r>
          </a:p>
          <a:p>
            <a:endParaRPr lang="en-US" dirty="0"/>
          </a:p>
        </p:txBody>
      </p:sp>
      <p:pic>
        <p:nvPicPr>
          <p:cNvPr id="4" name="Picture 3"/>
          <p:cNvPicPr>
            <a:picLocks noChangeAspect="1"/>
          </p:cNvPicPr>
          <p:nvPr/>
        </p:nvPicPr>
        <p:blipFill>
          <a:blip r:embed="rId2"/>
          <a:stretch>
            <a:fillRect/>
          </a:stretch>
        </p:blipFill>
        <p:spPr>
          <a:xfrm>
            <a:off x="4953000" y="5456895"/>
            <a:ext cx="2857500" cy="1253683"/>
          </a:xfrm>
          <a:prstGeom prst="rect">
            <a:avLst/>
          </a:prstGeom>
        </p:spPr>
      </p:pic>
      <p:pic>
        <p:nvPicPr>
          <p:cNvPr id="5" name="Picture 4"/>
          <p:cNvPicPr>
            <a:picLocks noChangeAspect="1"/>
          </p:cNvPicPr>
          <p:nvPr/>
        </p:nvPicPr>
        <p:blipFill>
          <a:blip r:embed="rId3"/>
          <a:stretch>
            <a:fillRect/>
          </a:stretch>
        </p:blipFill>
        <p:spPr>
          <a:xfrm>
            <a:off x="5708531" y="3667398"/>
            <a:ext cx="2962275" cy="1543050"/>
          </a:xfrm>
          <a:prstGeom prst="rect">
            <a:avLst/>
          </a:prstGeom>
        </p:spPr>
      </p:pic>
      <p:pic>
        <p:nvPicPr>
          <p:cNvPr id="6" name="Picture 5"/>
          <p:cNvPicPr>
            <a:picLocks noChangeAspect="1"/>
          </p:cNvPicPr>
          <p:nvPr/>
        </p:nvPicPr>
        <p:blipFill>
          <a:blip r:embed="rId4"/>
          <a:stretch>
            <a:fillRect/>
          </a:stretch>
        </p:blipFill>
        <p:spPr>
          <a:xfrm>
            <a:off x="5708531" y="1632045"/>
            <a:ext cx="2924175" cy="1562100"/>
          </a:xfrm>
          <a:prstGeom prst="rect">
            <a:avLst/>
          </a:prstGeom>
        </p:spPr>
      </p:pic>
    </p:spTree>
    <p:extLst>
      <p:ext uri="{BB962C8B-B14F-4D97-AF65-F5344CB8AC3E}">
        <p14:creationId xmlns:p14="http://schemas.microsoft.com/office/powerpoint/2010/main" val="258627773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8486775"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960590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492442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600075"/>
            <a:ext cx="3714750"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810000"/>
            <a:ext cx="39624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5"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5225" y="3730625"/>
            <a:ext cx="3992563"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66292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4191000"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34963"/>
            <a:ext cx="414337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0" y="3646488"/>
            <a:ext cx="3914775"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224478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 y="152400"/>
            <a:ext cx="855345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486806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3" y="36513"/>
            <a:ext cx="4548187"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6025" y="0"/>
            <a:ext cx="4191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56000"/>
            <a:ext cx="4114800"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7"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3613" y="3276600"/>
            <a:ext cx="3887787"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87798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0"/>
            <a:ext cx="44767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1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2400"/>
            <a:ext cx="454342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2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429000"/>
            <a:ext cx="439102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079718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p:cNvPicPr>
            <a:picLocks noChangeAspect="1" noChangeArrowheads="1"/>
          </p:cNvPicPr>
          <p:nvPr/>
        </p:nvPicPr>
        <p:blipFill>
          <a:blip r:embed="rId2">
            <a:extLst>
              <a:ext uri="{28A0092B-C50C-407E-A947-70E740481C1C}">
                <a14:useLocalDpi xmlns:a14="http://schemas.microsoft.com/office/drawing/2010/main" val="0"/>
              </a:ext>
            </a:extLst>
          </a:blip>
          <a:srcRect b="85556"/>
          <a:stretch>
            <a:fillRect/>
          </a:stretch>
        </p:blipFill>
        <p:spPr bwMode="auto">
          <a:xfrm>
            <a:off x="0" y="0"/>
            <a:ext cx="914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8" y="990600"/>
            <a:ext cx="91440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842769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49308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0"/>
            <a:ext cx="9144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5257800"/>
            <a:ext cx="9118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283903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p:cNvPicPr>
            <a:picLocks noChangeAspect="1" noChangeArrowheads="1"/>
          </p:cNvPicPr>
          <p:nvPr/>
        </p:nvPicPr>
        <p:blipFill>
          <a:blip r:embed="rId2">
            <a:extLst>
              <a:ext uri="{28A0092B-C50C-407E-A947-70E740481C1C}">
                <a14:useLocalDpi xmlns:a14="http://schemas.microsoft.com/office/drawing/2010/main" val="0"/>
              </a:ext>
            </a:extLst>
          </a:blip>
          <a:srcRect b="85393"/>
          <a:stretch>
            <a:fillRect/>
          </a:stretch>
        </p:blipFill>
        <p:spPr bwMode="auto">
          <a:xfrm>
            <a:off x="152400" y="76200"/>
            <a:ext cx="8991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9200"/>
            <a:ext cx="92202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8551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b="1" dirty="0"/>
              <a:t>Types Cont…</a:t>
            </a:r>
            <a:endParaRPr lang="en-US" dirty="0"/>
          </a:p>
        </p:txBody>
      </p:sp>
      <p:sp>
        <p:nvSpPr>
          <p:cNvPr id="3" name="Content Placeholder 2"/>
          <p:cNvSpPr>
            <a:spLocks noGrp="1"/>
          </p:cNvSpPr>
          <p:nvPr>
            <p:ph idx="1"/>
          </p:nvPr>
        </p:nvSpPr>
        <p:spPr>
          <a:xfrm>
            <a:off x="381000" y="1447800"/>
            <a:ext cx="8229600" cy="4389120"/>
          </a:xfrm>
        </p:spPr>
        <p:txBody>
          <a:bodyPr>
            <a:normAutofit/>
          </a:bodyPr>
          <a:lstStyle/>
          <a:p>
            <a:pPr marL="0" indent="0" algn="just" fontAlgn="base">
              <a:buNone/>
            </a:pPr>
            <a:r>
              <a:rPr lang="en-US" b="1" dirty="0" smtClean="0"/>
              <a:t>2. Non- </a:t>
            </a:r>
            <a:r>
              <a:rPr lang="en-US" b="1" dirty="0"/>
              <a:t>Interactive Computer </a:t>
            </a:r>
            <a:r>
              <a:rPr lang="en-US" b="1" dirty="0" smtClean="0"/>
              <a:t>Graphics:-  </a:t>
            </a:r>
            <a:r>
              <a:rPr lang="en-US" dirty="0" smtClean="0"/>
              <a:t>Non-interactive </a:t>
            </a:r>
            <a:r>
              <a:rPr lang="en-US" dirty="0"/>
              <a:t>computer graphics are also known as passive computer graphics. It is a type of computer graphics in which the user has no control over the image. The photo is completely controlled by the instructions of the program, not by the </a:t>
            </a:r>
            <a:r>
              <a:rPr lang="en-US" dirty="0" smtClean="0"/>
              <a:t>user.</a:t>
            </a:r>
          </a:p>
          <a:p>
            <a:pPr marL="0" indent="0" algn="just" fontAlgn="base">
              <a:buNone/>
            </a:pPr>
            <a:endParaRPr lang="en-US" b="1" dirty="0"/>
          </a:p>
          <a:p>
            <a:pPr marL="0" indent="0" algn="just" fontAlgn="base">
              <a:buNone/>
            </a:pPr>
            <a:r>
              <a:rPr lang="en-US" b="1" dirty="0" smtClean="0"/>
              <a:t>For </a:t>
            </a:r>
            <a:r>
              <a:rPr lang="en-US" b="1" dirty="0"/>
              <a:t>Example</a:t>
            </a:r>
            <a:r>
              <a:rPr lang="en-US" b="1" dirty="0" smtClean="0"/>
              <a:t>:</a:t>
            </a:r>
            <a:endParaRPr lang="en-US" dirty="0"/>
          </a:p>
          <a:p>
            <a:pPr fontAlgn="base"/>
            <a:r>
              <a:rPr lang="en-US" dirty="0"/>
              <a:t>Screen savers</a:t>
            </a:r>
            <a:r>
              <a:rPr lang="en-US" dirty="0" smtClean="0"/>
              <a:t>.</a:t>
            </a:r>
            <a:endParaRPr lang="en-US" dirty="0"/>
          </a:p>
        </p:txBody>
      </p:sp>
      <p:pic>
        <p:nvPicPr>
          <p:cNvPr id="4" name="Picture 3"/>
          <p:cNvPicPr>
            <a:picLocks noChangeAspect="1"/>
          </p:cNvPicPr>
          <p:nvPr/>
        </p:nvPicPr>
        <p:blipFill>
          <a:blip r:embed="rId2"/>
          <a:stretch>
            <a:fillRect/>
          </a:stretch>
        </p:blipFill>
        <p:spPr>
          <a:xfrm>
            <a:off x="4191000" y="4419600"/>
            <a:ext cx="2705100" cy="1685925"/>
          </a:xfrm>
          <a:prstGeom prst="rect">
            <a:avLst/>
          </a:prstGeom>
        </p:spPr>
      </p:pic>
    </p:spTree>
    <p:extLst>
      <p:ext uri="{BB962C8B-B14F-4D97-AF65-F5344CB8AC3E}">
        <p14:creationId xmlns:p14="http://schemas.microsoft.com/office/powerpoint/2010/main" val="57644986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 y="971550"/>
            <a:ext cx="7677150"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362675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21027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91440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434132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1" descr="Compare flood fill and boundary fill algorithm illustrating the same with a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125" y="647700"/>
            <a:ext cx="815975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47420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r>
              <a:rPr lang="en-US" sz="4400" dirty="0" smtClean="0">
                <a:solidFill>
                  <a:srgbClr val="FF0000"/>
                </a:solidFill>
              </a:rPr>
              <a:t>THANK YOU</a:t>
            </a:r>
            <a:endParaRPr lang="en-US" sz="4400" dirty="0">
              <a:solidFill>
                <a:srgbClr val="FF0000"/>
              </a:solidFill>
            </a:endParaRPr>
          </a:p>
        </p:txBody>
      </p:sp>
    </p:spTree>
    <p:extLst>
      <p:ext uri="{BB962C8B-B14F-4D97-AF65-F5344CB8AC3E}">
        <p14:creationId xmlns:p14="http://schemas.microsoft.com/office/powerpoint/2010/main" val="560873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Non-interactive cg</a:t>
            </a:r>
            <a:endParaRPr lang="en-US" dirty="0"/>
          </a:p>
        </p:txBody>
      </p:sp>
      <p:sp>
        <p:nvSpPr>
          <p:cNvPr id="3" name="Content Placeholder 2"/>
          <p:cNvSpPr>
            <a:spLocks noGrp="1"/>
          </p:cNvSpPr>
          <p:nvPr>
            <p:ph sz="quarter" idx="1"/>
          </p:nvPr>
        </p:nvSpPr>
        <p:spPr>
          <a:xfrm>
            <a:off x="457200" y="1600200"/>
            <a:ext cx="5410200" cy="4873752"/>
          </a:xfrm>
        </p:spPr>
        <p:txBody>
          <a:bodyPr>
            <a:normAutofit lnSpcReduction="10000"/>
          </a:bodyPr>
          <a:lstStyle/>
          <a:p>
            <a:pPr fontAlgn="base"/>
            <a:r>
              <a:rPr lang="en-US" dirty="0"/>
              <a:t>Map representation of the data</a:t>
            </a:r>
            <a:r>
              <a:rPr lang="en-US" dirty="0" smtClean="0"/>
              <a:t>.</a:t>
            </a:r>
          </a:p>
          <a:p>
            <a:pPr fontAlgn="base"/>
            <a:endParaRPr lang="en-US" dirty="0"/>
          </a:p>
          <a:p>
            <a:pPr fontAlgn="base"/>
            <a:endParaRPr lang="en-US" dirty="0" smtClean="0"/>
          </a:p>
          <a:p>
            <a:pPr fontAlgn="base"/>
            <a:endParaRPr lang="en-US" dirty="0"/>
          </a:p>
          <a:p>
            <a:pPr fontAlgn="base"/>
            <a:r>
              <a:rPr lang="en-US" dirty="0"/>
              <a:t>Graphic elements are used in the text, document, and PDF presentation</a:t>
            </a:r>
            <a:r>
              <a:rPr lang="en-US" dirty="0" smtClean="0"/>
              <a:t>.</a:t>
            </a:r>
          </a:p>
          <a:p>
            <a:pPr fontAlgn="base"/>
            <a:endParaRPr lang="en-US" dirty="0"/>
          </a:p>
          <a:p>
            <a:pPr fontAlgn="base"/>
            <a:endParaRPr lang="en-US" dirty="0"/>
          </a:p>
          <a:p>
            <a:pPr fontAlgn="base"/>
            <a:r>
              <a:rPr lang="en-US" dirty="0"/>
              <a:t>Business graphics are used as brochures, business cards, menu of the hotel.</a:t>
            </a:r>
          </a:p>
          <a:p>
            <a:endParaRPr lang="en-US" dirty="0"/>
          </a:p>
          <a:p>
            <a:endParaRPr lang="en-US" dirty="0"/>
          </a:p>
        </p:txBody>
      </p:sp>
      <p:pic>
        <p:nvPicPr>
          <p:cNvPr id="5" name="Picture 4"/>
          <p:cNvPicPr>
            <a:picLocks noChangeAspect="1"/>
          </p:cNvPicPr>
          <p:nvPr/>
        </p:nvPicPr>
        <p:blipFill>
          <a:blip r:embed="rId2"/>
          <a:stretch>
            <a:fillRect/>
          </a:stretch>
        </p:blipFill>
        <p:spPr>
          <a:xfrm>
            <a:off x="5562600" y="1600200"/>
            <a:ext cx="2838450" cy="1609725"/>
          </a:xfrm>
          <a:prstGeom prst="rect">
            <a:avLst/>
          </a:prstGeom>
        </p:spPr>
      </p:pic>
      <p:pic>
        <p:nvPicPr>
          <p:cNvPr id="6" name="Picture 5"/>
          <p:cNvPicPr>
            <a:picLocks noChangeAspect="1"/>
          </p:cNvPicPr>
          <p:nvPr/>
        </p:nvPicPr>
        <p:blipFill>
          <a:blip r:embed="rId3"/>
          <a:stretch>
            <a:fillRect/>
          </a:stretch>
        </p:blipFill>
        <p:spPr>
          <a:xfrm>
            <a:off x="5867400" y="4191000"/>
            <a:ext cx="2552700" cy="1790700"/>
          </a:xfrm>
          <a:prstGeom prst="rect">
            <a:avLst/>
          </a:prstGeom>
        </p:spPr>
      </p:pic>
    </p:spTree>
    <p:extLst>
      <p:ext uri="{BB962C8B-B14F-4D97-AF65-F5344CB8AC3E}">
        <p14:creationId xmlns:p14="http://schemas.microsoft.com/office/powerpoint/2010/main" val="2067053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381000"/>
            <a:ext cx="7620000" cy="6001643"/>
          </a:xfrm>
          <a:prstGeom prst="rect">
            <a:avLst/>
          </a:prstGeom>
          <a:noFill/>
        </p:spPr>
        <p:txBody>
          <a:bodyPr wrap="square" rtlCol="0">
            <a:spAutoFit/>
          </a:bodyPr>
          <a:lstStyle/>
          <a:p>
            <a:pPr algn="just"/>
            <a:r>
              <a:rPr lang="en-US" sz="2400" b="1" dirty="0"/>
              <a:t>Unit-III</a:t>
            </a:r>
            <a:endParaRPr lang="en-US" sz="2400" dirty="0"/>
          </a:p>
          <a:p>
            <a:pPr algn="just"/>
            <a:r>
              <a:rPr lang="en-US" sz="2400" dirty="0"/>
              <a:t>3-D Transformations: Translation, Rotation and Scaling. Parallel &amp; Perspective Projection: Types of Parallel &amp; Perspective Projection, Hidden Surface Elimination: Depth Comparison, Back Face Detection Algorithm, Painter’s Algorithm, and Z-Buffer Algorithm. </a:t>
            </a:r>
          </a:p>
          <a:p>
            <a:pPr algn="just"/>
            <a:r>
              <a:rPr lang="en-US" sz="2400" dirty="0"/>
              <a:t> </a:t>
            </a:r>
          </a:p>
          <a:p>
            <a:pPr algn="just"/>
            <a:r>
              <a:rPr lang="en-US" sz="2400" b="1" dirty="0"/>
              <a:t>Unit-IV</a:t>
            </a:r>
            <a:endParaRPr lang="en-US" sz="2400" dirty="0"/>
          </a:p>
          <a:p>
            <a:pPr algn="just"/>
            <a:r>
              <a:rPr lang="en-US" sz="2400" dirty="0"/>
              <a:t>Curve Generation, Bezier and B-spline Methods. Basic Illumination Model: Diffuse Reflection, Specular Reflection, </a:t>
            </a:r>
            <a:r>
              <a:rPr lang="en-US" sz="2400" dirty="0" err="1"/>
              <a:t>Phong</a:t>
            </a:r>
            <a:r>
              <a:rPr lang="en-US" sz="2400" dirty="0"/>
              <a:t> Shading, </a:t>
            </a:r>
            <a:r>
              <a:rPr lang="en-US" sz="2400" dirty="0" err="1"/>
              <a:t>Gouraud</a:t>
            </a:r>
            <a:r>
              <a:rPr lang="en-US" sz="2400" dirty="0"/>
              <a:t> Shading, Ray Tracing, Color Models like RGB, YIQ, CMY, HSV. </a:t>
            </a:r>
          </a:p>
          <a:p>
            <a:pPr algn="just"/>
            <a:r>
              <a:rPr lang="en-US" sz="2400" dirty="0"/>
              <a:t> </a:t>
            </a:r>
          </a:p>
          <a:p>
            <a:pPr algn="just"/>
            <a:r>
              <a:rPr lang="en-US" sz="2400" dirty="0" smtClean="0"/>
              <a:t> </a:t>
            </a:r>
            <a:endParaRPr lang="en-US" sz="2400" dirty="0"/>
          </a:p>
        </p:txBody>
      </p:sp>
    </p:spTree>
    <p:extLst>
      <p:ext uri="{BB962C8B-B14F-4D97-AF65-F5344CB8AC3E}">
        <p14:creationId xmlns:p14="http://schemas.microsoft.com/office/powerpoint/2010/main" val="121298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cg</a:t>
            </a:r>
            <a:endParaRPr lang="en-US" dirty="0"/>
          </a:p>
        </p:txBody>
      </p:sp>
      <p:sp>
        <p:nvSpPr>
          <p:cNvPr id="3" name="Content Placeholder 2"/>
          <p:cNvSpPr>
            <a:spLocks noGrp="1"/>
          </p:cNvSpPr>
          <p:nvPr>
            <p:ph sz="quarter" idx="1"/>
          </p:nvPr>
        </p:nvSpPr>
        <p:spPr/>
        <p:txBody>
          <a:bodyPr>
            <a:normAutofit/>
          </a:bodyPr>
          <a:lstStyle/>
          <a:p>
            <a:pPr marL="457200" indent="-457200" algn="just">
              <a:buAutoNum type="arabicPeriod"/>
            </a:pPr>
            <a:r>
              <a:rPr lang="en-US" dirty="0" smtClean="0"/>
              <a:t>A </a:t>
            </a:r>
            <a:r>
              <a:rPr lang="en-US" dirty="0"/>
              <a:t>high quality graphics displays of personal computer provide one of the most natural means of communicating with a computer. </a:t>
            </a:r>
          </a:p>
          <a:p>
            <a:pPr marL="457200" indent="-457200" algn="just">
              <a:buAutoNum type="arabicPeriod"/>
            </a:pPr>
            <a:r>
              <a:rPr lang="en-US" dirty="0" smtClean="0"/>
              <a:t> </a:t>
            </a:r>
            <a:r>
              <a:rPr lang="en-US" dirty="0"/>
              <a:t>It has an ability to show moving pictures, and thus it is possible to produce animations with computer graphics</a:t>
            </a:r>
            <a:r>
              <a:rPr lang="en-US" dirty="0" smtClean="0"/>
              <a:t>.</a:t>
            </a:r>
          </a:p>
          <a:p>
            <a:pPr marL="457200" indent="-457200" algn="just">
              <a:buAutoNum type="arabicPeriod"/>
            </a:pPr>
            <a:r>
              <a:rPr lang="en-US" dirty="0" smtClean="0"/>
              <a:t> </a:t>
            </a:r>
            <a:r>
              <a:rPr lang="en-US" dirty="0"/>
              <a:t>With computer graphics use can also control the animation by adjusting the speed, the portion of the total scene in view, the geometric relationship of the objects in the scene to one another, the amount of detail shown and so on</a:t>
            </a:r>
            <a:r>
              <a:rPr lang="en-US" dirty="0" smtClean="0"/>
              <a:t>.</a:t>
            </a:r>
          </a:p>
          <a:p>
            <a:pPr marL="0" indent="0" algn="just">
              <a:buNone/>
            </a:pPr>
            <a:endParaRPr lang="en-US" dirty="0" smtClean="0"/>
          </a:p>
        </p:txBody>
      </p:sp>
    </p:spTree>
    <p:extLst>
      <p:ext uri="{BB962C8B-B14F-4D97-AF65-F5344CB8AC3E}">
        <p14:creationId xmlns:p14="http://schemas.microsoft.com/office/powerpoint/2010/main" val="2775884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Advantages of Computer graphics</a:t>
            </a:r>
            <a:br>
              <a:rPr lang="en-US" b="1" dirty="0"/>
            </a:br>
            <a:endParaRPr lang="en-US" dirty="0"/>
          </a:p>
        </p:txBody>
      </p:sp>
      <p:sp>
        <p:nvSpPr>
          <p:cNvPr id="6" name="Content Placeholder 5"/>
          <p:cNvSpPr>
            <a:spLocks noGrp="1"/>
          </p:cNvSpPr>
          <p:nvPr>
            <p:ph sz="quarter" idx="1"/>
          </p:nvPr>
        </p:nvSpPr>
        <p:spPr/>
        <p:txBody>
          <a:bodyPr/>
          <a:lstStyle/>
          <a:p>
            <a:pPr marL="0" indent="0" algn="just">
              <a:buNone/>
            </a:pPr>
            <a:r>
              <a:rPr lang="en-US" dirty="0" smtClean="0"/>
              <a:t>4. The </a:t>
            </a:r>
            <a:r>
              <a:rPr lang="en-US" dirty="0"/>
              <a:t>computer graphics also provides facility called update dynamics. With update dynamics it is possible to change the shape, color or other properties of the objects being viewed. </a:t>
            </a:r>
            <a:endParaRPr lang="en-US" dirty="0" smtClean="0"/>
          </a:p>
          <a:p>
            <a:pPr marL="0" indent="0" algn="just">
              <a:buNone/>
            </a:pPr>
            <a:endParaRPr lang="en-US" dirty="0" smtClean="0"/>
          </a:p>
          <a:p>
            <a:pPr marL="0" indent="0" algn="just">
              <a:buNone/>
            </a:pPr>
            <a:r>
              <a:rPr lang="en-US" dirty="0" smtClean="0"/>
              <a:t>5</a:t>
            </a:r>
            <a:r>
              <a:rPr lang="en-US" dirty="0"/>
              <a:t>. With the recent development of digital signal processing (DSP) and audio synthesis chip the interactive graphics can now provide audio feedback along with the graphical feedbacks to make the simulated environment even more realistic.</a:t>
            </a:r>
          </a:p>
          <a:p>
            <a:pPr algn="just"/>
            <a:endParaRPr lang="en-US" dirty="0"/>
          </a:p>
        </p:txBody>
      </p:sp>
    </p:spTree>
    <p:extLst>
      <p:ext uri="{BB962C8B-B14F-4D97-AF65-F5344CB8AC3E}">
        <p14:creationId xmlns:p14="http://schemas.microsoft.com/office/powerpoint/2010/main" val="2536331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06" y="228600"/>
            <a:ext cx="8915400" cy="1143000"/>
          </a:xfrm>
        </p:spPr>
        <p:txBody>
          <a:bodyPr>
            <a:normAutofit/>
          </a:bodyPr>
          <a:lstStyle/>
          <a:p>
            <a:r>
              <a:rPr lang="en-US" b="1" dirty="0"/>
              <a:t>Disadvantages of Computer graphics:</a:t>
            </a:r>
            <a:endParaRPr lang="en-US" dirty="0"/>
          </a:p>
        </p:txBody>
      </p:sp>
      <p:sp>
        <p:nvSpPr>
          <p:cNvPr id="3" name="Content Placeholder 2"/>
          <p:cNvSpPr>
            <a:spLocks noGrp="1"/>
          </p:cNvSpPr>
          <p:nvPr>
            <p:ph idx="1"/>
          </p:nvPr>
        </p:nvSpPr>
        <p:spPr>
          <a:xfrm>
            <a:off x="457200" y="1600200"/>
            <a:ext cx="8001000" cy="4873752"/>
          </a:xfrm>
        </p:spPr>
        <p:txBody>
          <a:bodyPr>
            <a:normAutofit/>
          </a:bodyPr>
          <a:lstStyle/>
          <a:p>
            <a:pPr marL="457200" indent="-457200" algn="just" fontAlgn="base">
              <a:buAutoNum type="arabicPeriod"/>
            </a:pPr>
            <a:r>
              <a:rPr lang="en-US" dirty="0" smtClean="0"/>
              <a:t>A </a:t>
            </a:r>
            <a:r>
              <a:rPr lang="en-US" dirty="0"/>
              <a:t>majority of complex graphical system applications require prior training before use. Some of the graphics applications are so complex that they need an expert to install and customize the settings. </a:t>
            </a:r>
            <a:endParaRPr lang="en-US" dirty="0" smtClean="0"/>
          </a:p>
          <a:p>
            <a:pPr marL="457200" indent="-457200" algn="just" fontAlgn="base">
              <a:buAutoNum type="arabicPeriod"/>
            </a:pPr>
            <a:r>
              <a:rPr lang="en-US" dirty="0" smtClean="0"/>
              <a:t> </a:t>
            </a:r>
            <a:r>
              <a:rPr lang="en-US" dirty="0"/>
              <a:t>Like all other computerized systems, graphical system lack the intelligence of understanding real world conditions and principles like the purpose of the structure it is designing. </a:t>
            </a:r>
            <a:endParaRPr lang="en-US" dirty="0" smtClean="0"/>
          </a:p>
          <a:p>
            <a:pPr marL="457200" indent="-457200" algn="just" fontAlgn="base">
              <a:buFont typeface="Wingdings"/>
              <a:buAutoNum type="arabicPeriod"/>
            </a:pPr>
            <a:r>
              <a:rPr lang="en-US" dirty="0" smtClean="0"/>
              <a:t>Most </a:t>
            </a:r>
            <a:r>
              <a:rPr lang="en-US" dirty="0"/>
              <a:t>computer-based graphics application change in their technology at a very high rate. This requires one to keep on updating the current software costing a lot of money.</a:t>
            </a:r>
          </a:p>
          <a:p>
            <a:pPr marL="457200" indent="-457200" algn="just" fontAlgn="base">
              <a:buAutoNum type="arabicPeriod"/>
            </a:pPr>
            <a:endParaRPr lang="en-US" dirty="0"/>
          </a:p>
          <a:p>
            <a:pPr marL="0" indent="0" algn="just">
              <a:buNone/>
            </a:pPr>
            <a:endParaRPr lang="en-US" dirty="0"/>
          </a:p>
        </p:txBody>
      </p:sp>
    </p:spTree>
    <p:extLst>
      <p:ext uri="{BB962C8B-B14F-4D97-AF65-F5344CB8AC3E}">
        <p14:creationId xmlns:p14="http://schemas.microsoft.com/office/powerpoint/2010/main" val="559277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81534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51570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3" y="523875"/>
            <a:ext cx="7724775"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66790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gears"/>
          <p:cNvPicPr>
            <a:picLocks noChangeAspect="1" noChangeArrowheads="1"/>
          </p:cNvPicPr>
          <p:nvPr/>
        </p:nvPicPr>
        <p:blipFill>
          <a:blip r:embed="rId2">
            <a:lum bright="6000"/>
            <a:extLst>
              <a:ext uri="{28A0092B-C50C-407E-A947-70E740481C1C}">
                <a14:useLocalDpi xmlns:a14="http://schemas.microsoft.com/office/drawing/2010/main" val="0"/>
              </a:ext>
            </a:extLst>
          </a:blip>
          <a:srcRect b="1653"/>
          <a:stretch>
            <a:fillRect/>
          </a:stretch>
        </p:blipFill>
        <p:spPr bwMode="auto">
          <a:xfrm>
            <a:off x="914400" y="1121354"/>
            <a:ext cx="6896100" cy="537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accent1"/>
                </a:solidFill>
                <a:miter lim="800000"/>
                <a:headEnd/>
                <a:tailEnd/>
              </a14:hiddenLine>
            </a:ext>
          </a:extLst>
        </p:spPr>
      </p:pic>
    </p:spTree>
    <p:extLst>
      <p:ext uri="{BB962C8B-B14F-4D97-AF65-F5344CB8AC3E}">
        <p14:creationId xmlns:p14="http://schemas.microsoft.com/office/powerpoint/2010/main" val="3039004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81000"/>
            <a:ext cx="7210425"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847975"/>
            <a:ext cx="79248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10869" y="2383393"/>
            <a:ext cx="7493794" cy="369332"/>
          </a:xfrm>
          <a:prstGeom prst="rect">
            <a:avLst/>
          </a:prstGeom>
          <a:noFill/>
        </p:spPr>
        <p:txBody>
          <a:bodyPr wrap="square" rtlCol="0">
            <a:spAutoFit/>
          </a:bodyPr>
          <a:lstStyle/>
          <a:p>
            <a:r>
              <a:rPr lang="en-US" dirty="0" smtClean="0">
                <a:solidFill>
                  <a:srgbClr val="FF0000"/>
                </a:solidFill>
              </a:rPr>
              <a:t>Presentation refers to act of presenting important points of a topic</a:t>
            </a:r>
            <a:endParaRPr lang="en-US" dirty="0">
              <a:solidFill>
                <a:srgbClr val="FF0000"/>
              </a:solidFill>
            </a:endParaRPr>
          </a:p>
        </p:txBody>
      </p:sp>
    </p:spTree>
    <p:extLst>
      <p:ext uri="{BB962C8B-B14F-4D97-AF65-F5344CB8AC3E}">
        <p14:creationId xmlns:p14="http://schemas.microsoft.com/office/powerpoint/2010/main" val="8230256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b="1" dirty="0" smtClean="0"/>
              <a:t>Computer Art</a:t>
            </a:r>
            <a:endParaRPr lang="en-US" dirty="0"/>
          </a:p>
        </p:txBody>
      </p:sp>
      <p:sp>
        <p:nvSpPr>
          <p:cNvPr id="3" name="Content Placeholder 2"/>
          <p:cNvSpPr>
            <a:spLocks noGrp="1"/>
          </p:cNvSpPr>
          <p:nvPr>
            <p:ph sz="quarter" idx="1"/>
          </p:nvPr>
        </p:nvSpPr>
        <p:spPr/>
        <p:txBody>
          <a:bodyPr/>
          <a:lstStyle/>
          <a:p>
            <a:pPr marL="0" indent="0">
              <a:buNone/>
            </a:pPr>
            <a:r>
              <a:rPr lang="en-US" dirty="0" smtClean="0"/>
              <a:t>The ability to create any shape and play with any color that one can imagine through the medium of computer has given the artists a wonderful palate and paintbrush for use of an unlimited canvas</a:t>
            </a:r>
            <a:endParaRPr lang="en-US" dirty="0"/>
          </a:p>
        </p:txBody>
      </p:sp>
    </p:spTree>
    <p:extLst>
      <p:ext uri="{BB962C8B-B14F-4D97-AF65-F5344CB8AC3E}">
        <p14:creationId xmlns:p14="http://schemas.microsoft.com/office/powerpoint/2010/main" val="207372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652463"/>
            <a:ext cx="4700587"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descr="indicatingHo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486400" y="1371600"/>
            <a:ext cx="3148013" cy="4953000"/>
          </a:xfrm>
          <a:prstGeom prst="rect">
            <a:avLst/>
          </a:prstGeom>
        </p:spPr>
      </p:pic>
    </p:spTree>
    <p:extLst>
      <p:ext uri="{BB962C8B-B14F-4D97-AF65-F5344CB8AC3E}">
        <p14:creationId xmlns:p14="http://schemas.microsoft.com/office/powerpoint/2010/main" val="31226252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7662863" cy="299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73988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152400"/>
            <a:ext cx="8001000" cy="6555641"/>
          </a:xfrm>
          <a:prstGeom prst="rect">
            <a:avLst/>
          </a:prstGeom>
          <a:noFill/>
        </p:spPr>
        <p:txBody>
          <a:bodyPr wrap="square" rtlCol="0">
            <a:spAutoFit/>
          </a:bodyPr>
          <a:lstStyle/>
          <a:p>
            <a:pPr algn="just"/>
            <a:r>
              <a:rPr lang="en-US" sz="2000" b="1" dirty="0"/>
              <a:t>Unit V </a:t>
            </a:r>
            <a:endParaRPr lang="en-US" sz="2000" dirty="0"/>
          </a:p>
          <a:p>
            <a:pPr algn="just"/>
            <a:r>
              <a:rPr lang="en-US" sz="2000" dirty="0"/>
              <a:t>Multimedia: Characteristics of a Multimedia Presentation, Multimedia Architecture, Text –Types, Unicode Standard, Text File Formats, Audio- Components of an Audio System, Digital Audio, Digital Audio Processing, Audio File Formats, Video- Digital Video, Digital Video Processing, Video File Formats. </a:t>
            </a:r>
          </a:p>
          <a:p>
            <a:pPr algn="just"/>
            <a:r>
              <a:rPr lang="en-US" sz="2000" dirty="0"/>
              <a:t>Animation: Uses of Animation, Principles of Animation, 3D Animation, Animation File Formats, Animation Software, MPEG Standards.</a:t>
            </a:r>
          </a:p>
          <a:p>
            <a:pPr algn="just"/>
            <a:r>
              <a:rPr lang="en-US" sz="2000" b="1" dirty="0"/>
              <a:t>Text Book</a:t>
            </a:r>
            <a:endParaRPr lang="en-US" sz="2000" dirty="0"/>
          </a:p>
          <a:p>
            <a:pPr lvl="0" algn="just" fontAlgn="base"/>
            <a:r>
              <a:rPr lang="en-US" sz="2000" dirty="0" smtClean="0"/>
              <a:t>1. Donald </a:t>
            </a:r>
            <a:r>
              <a:rPr lang="en-US" sz="2000" dirty="0"/>
              <a:t>Hearn and M.P. Becker Computer Graphics Pearson Pub.</a:t>
            </a:r>
          </a:p>
          <a:p>
            <a:pPr lvl="0" algn="just" fontAlgn="base"/>
            <a:r>
              <a:rPr lang="en-US" sz="2000" dirty="0" smtClean="0"/>
              <a:t>2. Vaughan</a:t>
            </a:r>
            <a:r>
              <a:rPr lang="en-US" sz="2000" dirty="0"/>
              <a:t>, </a:t>
            </a:r>
            <a:r>
              <a:rPr lang="en-US" sz="2000" dirty="0" err="1"/>
              <a:t>Tay</a:t>
            </a:r>
            <a:r>
              <a:rPr lang="en-US" sz="2000" dirty="0"/>
              <a:t>. </a:t>
            </a:r>
            <a:r>
              <a:rPr lang="en-US" sz="2000" i="1" dirty="0"/>
              <a:t>Multimedia: Making it work</a:t>
            </a:r>
            <a:r>
              <a:rPr lang="en-US" sz="2000" dirty="0"/>
              <a:t>. Tata McGraw-Hill Education.</a:t>
            </a:r>
          </a:p>
          <a:p>
            <a:pPr algn="just"/>
            <a:r>
              <a:rPr lang="en-US" sz="2000" b="1" dirty="0"/>
              <a:t>References </a:t>
            </a:r>
            <a:endParaRPr lang="en-US" sz="2000" dirty="0"/>
          </a:p>
          <a:p>
            <a:pPr lvl="0" algn="just" fontAlgn="base"/>
            <a:r>
              <a:rPr lang="en-US" sz="2000" dirty="0" smtClean="0"/>
              <a:t>1. Parekh</a:t>
            </a:r>
            <a:r>
              <a:rPr lang="en-US" sz="2000" dirty="0"/>
              <a:t>, Principles of Multimedia, Tata McGraw Hill.</a:t>
            </a:r>
          </a:p>
          <a:p>
            <a:pPr lvl="0" algn="just" fontAlgn="base"/>
            <a:r>
              <a:rPr lang="en-US" sz="2000" dirty="0" smtClean="0"/>
              <a:t>2. Rogers</a:t>
            </a:r>
            <a:r>
              <a:rPr lang="en-US" sz="2000" dirty="0"/>
              <a:t>, "Procedural Elements of Computer Graphics", Tata McGraw Hill.</a:t>
            </a:r>
          </a:p>
          <a:p>
            <a:pPr lvl="0" algn="just" fontAlgn="base"/>
            <a:r>
              <a:rPr lang="en-US" sz="2000" dirty="0" smtClean="0"/>
              <a:t>3. </a:t>
            </a:r>
            <a:r>
              <a:rPr lang="en-US" sz="2000" dirty="0" err="1" smtClean="0"/>
              <a:t>Maurya</a:t>
            </a:r>
            <a:r>
              <a:rPr lang="en-US" sz="2000" dirty="0"/>
              <a:t>, Computer Graphics with Virtual Reality System, Wiley India.</a:t>
            </a:r>
          </a:p>
          <a:p>
            <a:pPr algn="just"/>
            <a:endParaRPr lang="en-US" sz="2000" dirty="0"/>
          </a:p>
        </p:txBody>
      </p:sp>
    </p:spTree>
    <p:extLst>
      <p:ext uri="{BB962C8B-B14F-4D97-AF65-F5344CB8AC3E}">
        <p14:creationId xmlns:p14="http://schemas.microsoft.com/office/powerpoint/2010/main" val="20655382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8686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72063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p:cNvSpPr>
          <p:nvPr>
            <p:ph type="title"/>
          </p:nvPr>
        </p:nvSpPr>
        <p:spPr>
          <a:xfrm>
            <a:off x="685800" y="762000"/>
            <a:ext cx="7772400" cy="990600"/>
          </a:xfrm>
        </p:spPr>
        <p:txBody>
          <a:bodyPr>
            <a:normAutofit fontScale="90000"/>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3200" smtClean="0"/>
              <a:t>Computer Graphics is about animation (films)</a:t>
            </a:r>
            <a:r>
              <a:rPr lang="ar-SA" altLang="en-US" sz="3200" smtClean="0">
                <a:cs typeface="Arial" pitchFamily="34" charset="0"/>
              </a:rPr>
              <a:t>‏</a:t>
            </a:r>
            <a:endParaRPr lang="en-GB" altLang="en-US" sz="3200" smtClean="0"/>
          </a:p>
        </p:txBody>
      </p:sp>
      <p:sp>
        <p:nvSpPr>
          <p:cNvPr id="2" name="Date Placeholder 2"/>
          <p:cNvSpPr>
            <a:spLocks noGrp="1"/>
          </p:cNvSpPr>
          <p:nvPr>
            <p:ph type="dt" sz="quarter" idx="10"/>
          </p:nvPr>
        </p:nvSpPr>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06EA2F60-E8B9-4083-B0A2-5C878353D694}" type="datetime1">
              <a:rPr lang="en-GB"/>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09/09/2022</a:t>
            </a:fld>
            <a:endParaRPr lang="en-GB"/>
          </a:p>
        </p:txBody>
      </p:sp>
      <p:sp>
        <p:nvSpPr>
          <p:cNvPr id="5123" name="Footer Placeholder 3"/>
          <p:cNvSpPr>
            <a:spLocks noGrp="1"/>
          </p:cNvSpPr>
          <p:nvPr>
            <p:ph type="ftr" sz="quarter" idx="11"/>
          </p:nvPr>
        </p:nvSpPr>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a:t>Lecture 1</a:t>
            </a:r>
          </a:p>
        </p:txBody>
      </p:sp>
      <p:sp>
        <p:nvSpPr>
          <p:cNvPr id="20485" name="Slide Number Placeholder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9pPr>
          </a:lstStyle>
          <a:p>
            <a:pPr>
              <a:buSzTx/>
            </a:pPr>
            <a:fld id="{BFA562FE-D4FF-4AA0-81CF-D64F909FCBD6}" type="slidenum">
              <a:rPr lang="en-GB" altLang="en-US" sz="1200" smtClean="0">
                <a:solidFill>
                  <a:srgbClr val="898989"/>
                </a:solidFill>
              </a:rPr>
              <a:pPr>
                <a:buSzTx/>
              </a:pPr>
              <a:t>41</a:t>
            </a:fld>
            <a:endParaRPr lang="en-GB" altLang="en-US" sz="1200" smtClean="0">
              <a:solidFill>
                <a:srgbClr val="898989"/>
              </a:solidFill>
            </a:endParaRPr>
          </a:p>
        </p:txBody>
      </p:sp>
      <p:sp>
        <p:nvSpPr>
          <p:cNvPr id="20486" name="Rectangle 2"/>
          <p:cNvSpPr>
            <a:spLocks noChangeArrowheads="1"/>
          </p:cNvSpPr>
          <p:nvPr/>
        </p:nvSpPr>
        <p:spPr bwMode="auto">
          <a:xfrm>
            <a:off x="1112838" y="1406525"/>
            <a:ext cx="91440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lnSpc>
                <a:spcPct val="80000"/>
              </a:lnSpc>
              <a:buClr>
                <a:srgbClr val="000000"/>
              </a:buClr>
              <a:buSzPct val="100000"/>
              <a:buFont typeface="Times New Roman" pitchFamily="18" charset="0"/>
              <a:buNone/>
            </a:pPr>
            <a:endParaRPr lang="en-US" altLang="en-US"/>
          </a:p>
        </p:txBody>
      </p:sp>
      <p:pic>
        <p:nvPicPr>
          <p:cNvPr id="20487"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057400"/>
            <a:ext cx="5257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8" name="Rectangle 4"/>
          <p:cNvSpPr>
            <a:spLocks noChangeArrowheads="1"/>
          </p:cNvSpPr>
          <p:nvPr/>
        </p:nvSpPr>
        <p:spPr bwMode="auto">
          <a:xfrm>
            <a:off x="2574925" y="2011363"/>
            <a:ext cx="914400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lnSpc>
                <a:spcPct val="80000"/>
              </a:lnSpc>
              <a:buClr>
                <a:srgbClr val="000000"/>
              </a:buClr>
              <a:buSzPct val="100000"/>
              <a:buFont typeface="Times New Roman" pitchFamily="18" charset="0"/>
              <a:buNone/>
            </a:pPr>
            <a:endParaRPr lang="en-US" altLang="en-US"/>
          </a:p>
        </p:txBody>
      </p:sp>
      <p:pic>
        <p:nvPicPr>
          <p:cNvPr id="20489" name="Picture 5">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3200400"/>
            <a:ext cx="3657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90" name="Text Box 6"/>
          <p:cNvSpPr txBox="1">
            <a:spLocks noChangeArrowheads="1"/>
          </p:cNvSpPr>
          <p:nvPr/>
        </p:nvSpPr>
        <p:spPr bwMode="auto">
          <a:xfrm>
            <a:off x="609600" y="5334000"/>
            <a:ext cx="3810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9pPr>
          </a:lstStyle>
          <a:p>
            <a:pPr eaLnBrk="1" hangingPunct="1">
              <a:spcBef>
                <a:spcPts val="1500"/>
              </a:spcBef>
              <a:buClr>
                <a:srgbClr val="000000"/>
              </a:buClr>
              <a:buFont typeface="Times New Roman" pitchFamily="18" charset="0"/>
              <a:buNone/>
            </a:pPr>
            <a:r>
              <a:rPr lang="en-GB" altLang="en-US">
                <a:solidFill>
                  <a:srgbClr val="FFFFFF"/>
                </a:solidFill>
              </a:rPr>
              <a:t>Major driving force now</a:t>
            </a:r>
          </a:p>
        </p:txBody>
      </p:sp>
    </p:spTree>
    <p:extLst>
      <p:ext uri="{BB962C8B-B14F-4D97-AF65-F5344CB8AC3E}">
        <p14:creationId xmlns:p14="http://schemas.microsoft.com/office/powerpoint/2010/main" val="424312386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09600"/>
            <a:ext cx="7367588"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45369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 y="457200"/>
            <a:ext cx="8477250"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98970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57200"/>
            <a:ext cx="8458200" cy="411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12462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09600"/>
            <a:ext cx="7315199"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99402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7424738" cy="328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1295400" y="4800600"/>
            <a:ext cx="6096000" cy="1400175"/>
          </a:xfrm>
          <a:prstGeom prst="rect">
            <a:avLst/>
          </a:prstGeom>
        </p:spPr>
      </p:pic>
    </p:spTree>
    <p:extLst>
      <p:ext uri="{BB962C8B-B14F-4D97-AF65-F5344CB8AC3E}">
        <p14:creationId xmlns:p14="http://schemas.microsoft.com/office/powerpoint/2010/main" val="860712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
            <a:ext cx="8077200"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20073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 y="600075"/>
            <a:ext cx="7943850"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55133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lstStyle/>
          <a:p>
            <a:r>
              <a:rPr lang="en-US" dirty="0" smtClean="0"/>
              <a:t>Virtual and augmented reality</a:t>
            </a:r>
            <a:endParaRPr lang="en-US" dirty="0"/>
          </a:p>
        </p:txBody>
      </p:sp>
      <p:sp>
        <p:nvSpPr>
          <p:cNvPr id="3" name="Content Placeholder 2"/>
          <p:cNvSpPr>
            <a:spLocks noGrp="1"/>
          </p:cNvSpPr>
          <p:nvPr>
            <p:ph idx="1"/>
          </p:nvPr>
        </p:nvSpPr>
        <p:spPr>
          <a:xfrm>
            <a:off x="465463" y="1447800"/>
            <a:ext cx="8229600" cy="4389120"/>
          </a:xfrm>
        </p:spPr>
        <p:txBody>
          <a:bodyPr>
            <a:normAutofit/>
          </a:bodyPr>
          <a:lstStyle/>
          <a:p>
            <a:pPr marL="0" indent="0">
              <a:buNone/>
            </a:pPr>
            <a:r>
              <a:rPr lang="en-US" dirty="0">
                <a:solidFill>
                  <a:srgbClr val="FF0000"/>
                </a:solidFill>
              </a:rPr>
              <a:t>Virtual </a:t>
            </a:r>
            <a:r>
              <a:rPr lang="en-US" dirty="0" smtClean="0">
                <a:solidFill>
                  <a:srgbClr val="FF0000"/>
                </a:solidFill>
              </a:rPr>
              <a:t>Reality :- </a:t>
            </a:r>
            <a:r>
              <a:rPr lang="en-US" dirty="0" smtClean="0"/>
              <a:t>The </a:t>
            </a:r>
            <a:r>
              <a:rPr lang="en-US" dirty="0"/>
              <a:t>terms 'Virtual' refers to something conceptual that does not have its physical existence, and the word 'reality refers to the state of being real. </a:t>
            </a:r>
          </a:p>
          <a:p>
            <a:pPr marL="0" indent="0" algn="just">
              <a:buNone/>
            </a:pPr>
            <a:endParaRPr lang="en-US" dirty="0" smtClean="0"/>
          </a:p>
          <a:p>
            <a:pPr algn="just"/>
            <a:endParaRPr lang="en-US" dirty="0"/>
          </a:p>
          <a:p>
            <a:pPr marL="0" indent="0" algn="just">
              <a:buNone/>
            </a:pPr>
            <a:endParaRPr lang="en-US" dirty="0" smtClean="0"/>
          </a:p>
        </p:txBody>
      </p:sp>
      <p:pic>
        <p:nvPicPr>
          <p:cNvPr id="4" name="Picture 3"/>
          <p:cNvPicPr>
            <a:picLocks noChangeAspect="1"/>
          </p:cNvPicPr>
          <p:nvPr/>
        </p:nvPicPr>
        <p:blipFill>
          <a:blip r:embed="rId2"/>
          <a:stretch>
            <a:fillRect/>
          </a:stretch>
        </p:blipFill>
        <p:spPr>
          <a:xfrm>
            <a:off x="914400" y="3048000"/>
            <a:ext cx="7010400" cy="3352800"/>
          </a:xfrm>
          <a:prstGeom prst="rect">
            <a:avLst/>
          </a:prstGeom>
        </p:spPr>
      </p:pic>
    </p:spTree>
    <p:extLst>
      <p:ext uri="{BB962C8B-B14F-4D97-AF65-F5344CB8AC3E}">
        <p14:creationId xmlns:p14="http://schemas.microsoft.com/office/powerpoint/2010/main" val="826099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p:cNvSpPr>
          <p:nvPr>
            <p:ph type="title"/>
          </p:nvPr>
        </p:nvSpPr>
        <p:spPr>
          <a:xfrm>
            <a:off x="685800" y="762000"/>
            <a:ext cx="7772400" cy="990600"/>
          </a:xfrm>
        </p:spPr>
        <p:txBody>
          <a:body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mtClean="0"/>
              <a:t>What’s this course all about?</a:t>
            </a:r>
          </a:p>
        </p:txBody>
      </p:sp>
      <p:sp>
        <p:nvSpPr>
          <p:cNvPr id="5126" name="Text Box 2"/>
          <p:cNvSpPr txBox="1">
            <a:spLocks noChangeArrowheads="1"/>
          </p:cNvSpPr>
          <p:nvPr/>
        </p:nvSpPr>
        <p:spPr bwMode="auto">
          <a:xfrm>
            <a:off x="685800" y="2438400"/>
            <a:ext cx="7772400" cy="224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defRPr>
            </a:lvl9pPr>
          </a:lstStyle>
          <a:p>
            <a:pPr eaLnBrk="1" hangingPunct="1">
              <a:spcBef>
                <a:spcPts val="1500"/>
              </a:spcBef>
              <a:buClr>
                <a:srgbClr val="000000"/>
              </a:buClr>
              <a:buFont typeface="Times New Roman" pitchFamily="18" charset="0"/>
              <a:buNone/>
            </a:pPr>
            <a:r>
              <a:rPr lang="en-GB" altLang="en-US" b="1" i="1" dirty="0">
                <a:solidFill>
                  <a:schemeClr val="tx1"/>
                </a:solidFill>
              </a:rPr>
              <a:t>We will cover…</a:t>
            </a:r>
          </a:p>
          <a:p>
            <a:pPr eaLnBrk="1" hangingPunct="1">
              <a:spcBef>
                <a:spcPts val="1750"/>
              </a:spcBef>
              <a:buClr>
                <a:srgbClr val="000000"/>
              </a:buClr>
              <a:buFont typeface="Times New Roman" pitchFamily="18" charset="0"/>
              <a:buNone/>
            </a:pPr>
            <a:r>
              <a:rPr lang="en-GB" altLang="en-US" dirty="0">
                <a:solidFill>
                  <a:schemeClr val="tx1"/>
                </a:solidFill>
              </a:rPr>
              <a:t>Graphics programming and </a:t>
            </a:r>
            <a:r>
              <a:rPr lang="en-GB" altLang="en-US" sz="2800" dirty="0">
                <a:solidFill>
                  <a:schemeClr val="tx1"/>
                </a:solidFill>
              </a:rPr>
              <a:t>algorithms</a:t>
            </a:r>
          </a:p>
          <a:p>
            <a:pPr eaLnBrk="1" hangingPunct="1">
              <a:spcBef>
                <a:spcPts val="1500"/>
              </a:spcBef>
              <a:buClr>
                <a:srgbClr val="000000"/>
              </a:buClr>
              <a:buFont typeface="Times New Roman" pitchFamily="18" charset="0"/>
              <a:buNone/>
            </a:pPr>
            <a:r>
              <a:rPr lang="en-GB" altLang="en-US" dirty="0">
                <a:solidFill>
                  <a:schemeClr val="tx1"/>
                </a:solidFill>
              </a:rPr>
              <a:t>Graphics </a:t>
            </a:r>
            <a:r>
              <a:rPr lang="en-GB" altLang="en-US" dirty="0" smtClean="0">
                <a:solidFill>
                  <a:schemeClr val="tx1"/>
                </a:solidFill>
              </a:rPr>
              <a:t>Colour</a:t>
            </a:r>
            <a:endParaRPr lang="en-GB" altLang="en-US" dirty="0">
              <a:solidFill>
                <a:schemeClr val="tx1"/>
              </a:solidFill>
            </a:endParaRPr>
          </a:p>
          <a:p>
            <a:pPr eaLnBrk="1" hangingPunct="1">
              <a:spcBef>
                <a:spcPts val="1500"/>
              </a:spcBef>
              <a:buClr>
                <a:srgbClr val="000000"/>
              </a:buClr>
              <a:buFont typeface="Times New Roman" pitchFamily="18" charset="0"/>
              <a:buNone/>
            </a:pPr>
            <a:r>
              <a:rPr lang="en-GB" altLang="en-US" dirty="0">
                <a:solidFill>
                  <a:schemeClr val="tx1"/>
                </a:solidFill>
              </a:rPr>
              <a:t>Applied geometry, modelling and rendering</a:t>
            </a:r>
          </a:p>
        </p:txBody>
      </p:sp>
    </p:spTree>
    <p:extLst>
      <p:ext uri="{BB962C8B-B14F-4D97-AF65-F5344CB8AC3E}">
        <p14:creationId xmlns:p14="http://schemas.microsoft.com/office/powerpoint/2010/main" val="224534945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95" y="304800"/>
            <a:ext cx="8305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7538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4400" y="381000"/>
            <a:ext cx="7524750" cy="6019799"/>
          </a:xfrm>
          <a:prstGeom prst="rect">
            <a:avLst/>
          </a:prstGeom>
        </p:spPr>
      </p:pic>
    </p:spTree>
    <p:extLst>
      <p:ext uri="{BB962C8B-B14F-4D97-AF65-F5344CB8AC3E}">
        <p14:creationId xmlns:p14="http://schemas.microsoft.com/office/powerpoint/2010/main" val="25821517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5463" y="1447800"/>
            <a:ext cx="8229600" cy="4389120"/>
          </a:xfrm>
        </p:spPr>
        <p:txBody>
          <a:bodyPr/>
          <a:lstStyle/>
          <a:p>
            <a:pPr algn="just"/>
            <a:endParaRPr lang="en-US" dirty="0" smtClean="0">
              <a:solidFill>
                <a:srgbClr val="FF0000"/>
              </a:solidFill>
            </a:endParaRPr>
          </a:p>
          <a:p>
            <a:pPr marL="0" indent="0">
              <a:buNone/>
            </a:pPr>
            <a:r>
              <a:rPr lang="en-US" sz="3600" b="1" dirty="0" smtClean="0">
                <a:solidFill>
                  <a:srgbClr val="FF0000"/>
                </a:solidFill>
              </a:rPr>
              <a:t>Hardware and Software</a:t>
            </a:r>
          </a:p>
          <a:p>
            <a:pPr marL="0" indent="0">
              <a:buNone/>
            </a:pPr>
            <a:r>
              <a:rPr lang="en-US" sz="3600" b="1" dirty="0" smtClean="0">
                <a:solidFill>
                  <a:srgbClr val="FF0000"/>
                </a:solidFill>
              </a:rPr>
              <a:t> </a:t>
            </a:r>
          </a:p>
          <a:p>
            <a:pPr marL="0" indent="0">
              <a:buNone/>
            </a:pPr>
            <a:endParaRPr lang="en-US" sz="3600" b="1" dirty="0">
              <a:solidFill>
                <a:srgbClr val="FF0000"/>
              </a:solidFill>
            </a:endParaRPr>
          </a:p>
          <a:p>
            <a:pPr marL="0" indent="0">
              <a:buNone/>
            </a:pPr>
            <a:r>
              <a:rPr lang="en-US" sz="3600" b="1" dirty="0" smtClean="0">
                <a:solidFill>
                  <a:srgbClr val="FF0000"/>
                </a:solidFill>
              </a:rPr>
              <a:t>                 of Computer Graphics</a:t>
            </a:r>
            <a:r>
              <a:rPr lang="en-US" dirty="0">
                <a:solidFill>
                  <a:srgbClr val="FF0000"/>
                </a:solidFill>
              </a:rPr>
              <a:t> </a:t>
            </a:r>
          </a:p>
        </p:txBody>
      </p:sp>
    </p:spTree>
    <p:extLst>
      <p:ext uri="{BB962C8B-B14F-4D97-AF65-F5344CB8AC3E}">
        <p14:creationId xmlns:p14="http://schemas.microsoft.com/office/powerpoint/2010/main" val="1254875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lstStyle/>
          <a:p>
            <a:r>
              <a:rPr lang="en-US" dirty="0" smtClean="0"/>
              <a:t>Hardware devices</a:t>
            </a:r>
            <a:endParaRPr lang="en-US" dirty="0"/>
          </a:p>
        </p:txBody>
      </p:sp>
      <p:sp>
        <p:nvSpPr>
          <p:cNvPr id="3" name="Content Placeholder 2"/>
          <p:cNvSpPr>
            <a:spLocks noGrp="1"/>
          </p:cNvSpPr>
          <p:nvPr>
            <p:ph idx="1"/>
          </p:nvPr>
        </p:nvSpPr>
        <p:spPr>
          <a:xfrm>
            <a:off x="465463" y="1447800"/>
            <a:ext cx="8229600" cy="4389120"/>
          </a:xfrm>
        </p:spPr>
        <p:txBody>
          <a:bodyPr/>
          <a:lstStyle/>
          <a:p>
            <a:pPr marL="0" indent="0" algn="just">
              <a:buNone/>
            </a:pPr>
            <a:r>
              <a:rPr lang="en-US" dirty="0" smtClean="0"/>
              <a:t>There are two types:-</a:t>
            </a:r>
          </a:p>
          <a:p>
            <a:pPr marL="457200" indent="-457200" algn="just">
              <a:buAutoNum type="arabicPeriod"/>
            </a:pPr>
            <a:r>
              <a:rPr lang="en-US" dirty="0" smtClean="0"/>
              <a:t>Input devices</a:t>
            </a:r>
          </a:p>
          <a:p>
            <a:pPr marL="457200" indent="-457200" algn="just">
              <a:buAutoNum type="arabicPeriod"/>
            </a:pPr>
            <a:r>
              <a:rPr lang="en-US" dirty="0" smtClean="0"/>
              <a:t>Output devices( Display Devices)</a:t>
            </a:r>
          </a:p>
          <a:p>
            <a:pPr marL="0" indent="0" algn="just">
              <a:buNone/>
            </a:pPr>
            <a:endParaRPr lang="en-US" dirty="0" smtClean="0"/>
          </a:p>
          <a:p>
            <a:pPr algn="just"/>
            <a:endParaRPr lang="en-US" dirty="0"/>
          </a:p>
          <a:p>
            <a:pPr algn="just"/>
            <a:endParaRPr lang="en-US" dirty="0" smtClean="0"/>
          </a:p>
        </p:txBody>
      </p:sp>
    </p:spTree>
    <p:extLst>
      <p:ext uri="{BB962C8B-B14F-4D97-AF65-F5344CB8AC3E}">
        <p14:creationId xmlns:p14="http://schemas.microsoft.com/office/powerpoint/2010/main" val="25414297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lstStyle/>
          <a:p>
            <a:r>
              <a:rPr lang="en-US" dirty="0" smtClean="0"/>
              <a:t>INPUT OUTPUT DEVICES</a:t>
            </a:r>
            <a:endParaRPr lang="en-US" dirty="0"/>
          </a:p>
        </p:txBody>
      </p:sp>
      <p:sp>
        <p:nvSpPr>
          <p:cNvPr id="3" name="Content Placeholder 2"/>
          <p:cNvSpPr>
            <a:spLocks noGrp="1"/>
          </p:cNvSpPr>
          <p:nvPr>
            <p:ph idx="1"/>
          </p:nvPr>
        </p:nvSpPr>
        <p:spPr>
          <a:xfrm>
            <a:off x="465463" y="1447800"/>
            <a:ext cx="8229600" cy="4389120"/>
          </a:xfrm>
        </p:spPr>
        <p:txBody>
          <a:bodyPr/>
          <a:lstStyle/>
          <a:p>
            <a:pPr algn="just"/>
            <a:endParaRPr lang="en-US" dirty="0" smtClean="0"/>
          </a:p>
          <a:p>
            <a:pPr algn="just"/>
            <a:endParaRPr lang="en-US" dirty="0"/>
          </a:p>
          <a:p>
            <a:pPr algn="just"/>
            <a:endParaRPr lang="en-US" dirty="0" smtClean="0"/>
          </a:p>
          <a:p>
            <a:pPr algn="just"/>
            <a:r>
              <a:rPr lang="en-US" b="1" dirty="0" smtClean="0"/>
              <a:t>Input Devices:-  </a:t>
            </a:r>
            <a:r>
              <a:rPr lang="en-US" dirty="0"/>
              <a:t>An Input device is the piece of computer hardware equipment used to give input to the computer. The input can be in the form of graphics, text, </a:t>
            </a:r>
            <a:r>
              <a:rPr lang="en-US" dirty="0" smtClean="0"/>
              <a:t>sound</a:t>
            </a:r>
            <a:r>
              <a:rPr lang="en-US" dirty="0"/>
              <a:t>, audio, video, and image, etc. </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997" y="1600200"/>
            <a:ext cx="7734300"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82563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lstStyle/>
          <a:p>
            <a:r>
              <a:rPr lang="en-US" dirty="0" smtClean="0"/>
              <a:t>Input Devices cont..</a:t>
            </a:r>
            <a:endParaRPr lang="en-US" dirty="0"/>
          </a:p>
        </p:txBody>
      </p:sp>
      <p:sp>
        <p:nvSpPr>
          <p:cNvPr id="3" name="Content Placeholder 2"/>
          <p:cNvSpPr>
            <a:spLocks noGrp="1"/>
          </p:cNvSpPr>
          <p:nvPr>
            <p:ph idx="1"/>
          </p:nvPr>
        </p:nvSpPr>
        <p:spPr>
          <a:xfrm>
            <a:off x="304800" y="1066800"/>
            <a:ext cx="8229600" cy="4389120"/>
          </a:xfrm>
        </p:spPr>
        <p:txBody>
          <a:bodyPr/>
          <a:lstStyle/>
          <a:p>
            <a:pPr marL="0" indent="0">
              <a:buNone/>
            </a:pPr>
            <a:r>
              <a:rPr lang="en-US" b="1" dirty="0"/>
              <a:t>Classification of Input Devices</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959" y="1600200"/>
            <a:ext cx="3810000"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0273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a:t>Input Devices cont..</a:t>
            </a:r>
          </a:p>
        </p:txBody>
      </p:sp>
      <p:sp>
        <p:nvSpPr>
          <p:cNvPr id="3" name="Content Placeholder 2"/>
          <p:cNvSpPr>
            <a:spLocks noGrp="1"/>
          </p:cNvSpPr>
          <p:nvPr>
            <p:ph idx="1"/>
          </p:nvPr>
        </p:nvSpPr>
        <p:spPr>
          <a:xfrm>
            <a:off x="381000" y="1447800"/>
            <a:ext cx="8229600" cy="4389120"/>
          </a:xfrm>
        </p:spPr>
        <p:txBody>
          <a:bodyPr>
            <a:normAutofit/>
          </a:bodyPr>
          <a:lstStyle/>
          <a:p>
            <a:pPr fontAlgn="base"/>
            <a:r>
              <a:rPr lang="en-US" sz="2000" b="1" dirty="0"/>
              <a:t>Keyboard: </a:t>
            </a:r>
            <a:r>
              <a:rPr lang="en-US" sz="2000" dirty="0"/>
              <a:t>It is the commonly used input device. It is designed to input text and characters.</a:t>
            </a:r>
          </a:p>
          <a:p>
            <a:pPr fontAlgn="base"/>
            <a:r>
              <a:rPr lang="en-US" sz="2000" dirty="0"/>
              <a:t>A keyboard contains approx. 108 keys. </a:t>
            </a:r>
            <a:r>
              <a:rPr lang="en-US" sz="2000" b="1" dirty="0"/>
              <a:t>For Example</a:t>
            </a:r>
            <a:r>
              <a:rPr lang="en-US" sz="2000" dirty="0"/>
              <a:t>– Alphanumeric keys, Numeric keys, Function key, and cursor key, etc.</a:t>
            </a:r>
          </a:p>
          <a:p>
            <a:endParaRPr lang="en-US" sz="2000" dirty="0"/>
          </a:p>
        </p:txBody>
      </p:sp>
    </p:spTree>
    <p:extLst>
      <p:ext uri="{BB962C8B-B14F-4D97-AF65-F5344CB8AC3E}">
        <p14:creationId xmlns:p14="http://schemas.microsoft.com/office/powerpoint/2010/main" val="35974599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a:t>
            </a:r>
            <a:endParaRPr lang="en-US" dirty="0"/>
          </a:p>
        </p:txBody>
      </p:sp>
      <p:sp>
        <p:nvSpPr>
          <p:cNvPr id="3" name="Content Placeholder 2"/>
          <p:cNvSpPr>
            <a:spLocks noGrp="1"/>
          </p:cNvSpPr>
          <p:nvPr>
            <p:ph sz="quarter" idx="1"/>
          </p:nvPr>
        </p:nvSpPr>
        <p:spPr/>
        <p:txBody>
          <a:bodyPr/>
          <a:lstStyle/>
          <a:p>
            <a:pPr marL="0" indent="0" fontAlgn="base">
              <a:buNone/>
            </a:pPr>
            <a:r>
              <a:rPr lang="en-US" b="1" dirty="0"/>
              <a:t>Advantages of Keyboards</a:t>
            </a:r>
            <a:endParaRPr lang="en-US" dirty="0"/>
          </a:p>
          <a:p>
            <a:pPr fontAlgn="base"/>
            <a:r>
              <a:rPr lang="en-US" dirty="0"/>
              <a:t>Easy to use</a:t>
            </a:r>
          </a:p>
          <a:p>
            <a:pPr fontAlgn="base"/>
            <a:r>
              <a:rPr lang="en-US" dirty="0"/>
              <a:t>Enable fast data input</a:t>
            </a:r>
          </a:p>
          <a:p>
            <a:pPr fontAlgn="base"/>
            <a:r>
              <a:rPr lang="en-US" dirty="0"/>
              <a:t>Well tried technology</a:t>
            </a:r>
          </a:p>
          <a:p>
            <a:pPr marL="0" indent="0" fontAlgn="base">
              <a:buNone/>
            </a:pPr>
            <a:r>
              <a:rPr lang="en-US" b="1" dirty="0"/>
              <a:t>Disadvantages</a:t>
            </a:r>
            <a:r>
              <a:rPr lang="en-US" dirty="0"/>
              <a:t> </a:t>
            </a:r>
            <a:r>
              <a:rPr lang="en-US" b="1" dirty="0"/>
              <a:t>of Keyboards</a:t>
            </a:r>
            <a:endParaRPr lang="en-US" dirty="0"/>
          </a:p>
          <a:p>
            <a:pPr fontAlgn="base"/>
            <a:r>
              <a:rPr lang="en-US" dirty="0"/>
              <a:t>Sometimes it is difficult to use</a:t>
            </a:r>
          </a:p>
          <a:p>
            <a:pPr fontAlgn="base"/>
            <a:r>
              <a:rPr lang="en-US" dirty="0"/>
              <a:t>Need desk space to keep</a:t>
            </a:r>
          </a:p>
          <a:p>
            <a:endParaRPr lang="en-US" dirty="0"/>
          </a:p>
        </p:txBody>
      </p:sp>
    </p:spTree>
    <p:extLst>
      <p:ext uri="{BB962C8B-B14F-4D97-AF65-F5344CB8AC3E}">
        <p14:creationId xmlns:p14="http://schemas.microsoft.com/office/powerpoint/2010/main" val="3361563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559" y="228600"/>
            <a:ext cx="8229600" cy="1143000"/>
          </a:xfrm>
        </p:spPr>
        <p:txBody>
          <a:bodyPr/>
          <a:lstStyle/>
          <a:p>
            <a:r>
              <a:rPr lang="en-US" dirty="0"/>
              <a:t>Input Devices cont..</a:t>
            </a:r>
          </a:p>
        </p:txBody>
      </p:sp>
      <p:sp>
        <p:nvSpPr>
          <p:cNvPr id="3" name="Content Placeholder 2"/>
          <p:cNvSpPr>
            <a:spLocks noGrp="1"/>
          </p:cNvSpPr>
          <p:nvPr>
            <p:ph idx="1"/>
          </p:nvPr>
        </p:nvSpPr>
        <p:spPr>
          <a:xfrm>
            <a:off x="457200" y="1935480"/>
            <a:ext cx="4267200" cy="4389120"/>
          </a:xfrm>
        </p:spPr>
        <p:txBody>
          <a:bodyPr>
            <a:normAutofit fontScale="85000" lnSpcReduction="10000"/>
          </a:bodyPr>
          <a:lstStyle/>
          <a:p>
            <a:pPr marL="0" indent="0" fontAlgn="base">
              <a:buNone/>
            </a:pPr>
            <a:r>
              <a:rPr lang="en-US" sz="1700" b="1" dirty="0" smtClean="0"/>
              <a:t>Types </a:t>
            </a:r>
            <a:r>
              <a:rPr lang="en-US" sz="1700" b="1" dirty="0"/>
              <a:t>of Keyboard: </a:t>
            </a:r>
            <a:r>
              <a:rPr lang="en-US" sz="1700" dirty="0"/>
              <a:t>The type of keyboard is:</a:t>
            </a:r>
          </a:p>
          <a:p>
            <a:pPr marL="514350" indent="-514350" fontAlgn="base">
              <a:buAutoNum type="arabicPeriod"/>
            </a:pPr>
            <a:r>
              <a:rPr lang="en-US" sz="1700" b="1" dirty="0" smtClean="0"/>
              <a:t>Normal </a:t>
            </a:r>
            <a:r>
              <a:rPr lang="en-US" sz="1700" b="1" dirty="0"/>
              <a:t>Keyboard: </a:t>
            </a:r>
            <a:r>
              <a:rPr lang="en-US" sz="1700" dirty="0"/>
              <a:t>These are the commonly used keyboard. It is used by the user in their PCs. It contains 108 keys. The normal keyboards are connected to the CPU through the wire</a:t>
            </a:r>
            <a:r>
              <a:rPr lang="en-US" sz="1700" dirty="0" smtClean="0"/>
              <a:t>.</a:t>
            </a:r>
          </a:p>
          <a:p>
            <a:pPr marL="514350" indent="-514350" fontAlgn="base">
              <a:buFont typeface="Wingdings 2"/>
              <a:buAutoNum type="arabicPeriod"/>
            </a:pPr>
            <a:r>
              <a:rPr lang="en-US" sz="1700" b="1" dirty="0"/>
              <a:t>Wireless Keyboard: </a:t>
            </a:r>
            <a:r>
              <a:rPr lang="en-US" sz="1700" dirty="0"/>
              <a:t>The </a:t>
            </a:r>
            <a:r>
              <a:rPr lang="en-US" sz="1700" dirty="0" smtClean="0"/>
              <a:t>wireless </a:t>
            </a:r>
            <a:r>
              <a:rPr lang="en-US" sz="1700" dirty="0"/>
              <a:t>keyboard connected to the computer without the wire. It works for a limited distance. It is more expensive than a normal keyboard. The user faces technical complexity in it</a:t>
            </a:r>
            <a:r>
              <a:rPr lang="en-US" sz="1700" dirty="0" smtClean="0"/>
              <a:t>.</a:t>
            </a:r>
            <a:r>
              <a:rPr lang="en-US" sz="1700" b="1" dirty="0"/>
              <a:t> </a:t>
            </a:r>
            <a:endParaRPr lang="en-US" sz="1700" b="1" dirty="0" smtClean="0"/>
          </a:p>
          <a:p>
            <a:pPr marL="514350" indent="-514350" fontAlgn="base">
              <a:buFont typeface="Wingdings 2"/>
              <a:buAutoNum type="arabicPeriod"/>
            </a:pPr>
            <a:r>
              <a:rPr lang="en-US" sz="1700" b="1" dirty="0" smtClean="0"/>
              <a:t>3</a:t>
            </a:r>
            <a:r>
              <a:rPr lang="en-US" sz="1700" b="1" dirty="0"/>
              <a:t>. Ergonomic Keyboard: </a:t>
            </a:r>
            <a:r>
              <a:rPr lang="en-US" sz="1700" dirty="0"/>
              <a:t>It gives the user comfort and ease during the typing; that’s why it is called the “Ergonomic keyboard.” This keyboard is used to increase the efficiency of the user. It also reduces wrist pain during typing.</a:t>
            </a:r>
          </a:p>
          <a:p>
            <a:pPr marL="514350" indent="-514350" fontAlgn="base">
              <a:buFont typeface="Wingdings 2"/>
              <a:buAutoNum type="arabicPeriod"/>
            </a:pPr>
            <a:endParaRPr lang="en-US" dirty="0"/>
          </a:p>
          <a:p>
            <a:pPr marL="514350" indent="-514350" fontAlgn="base">
              <a:buAutoNum type="arabicPeriod"/>
            </a:pPr>
            <a:endParaRPr lang="en-US" dirty="0"/>
          </a:p>
          <a:p>
            <a:pPr marL="0" indent="0">
              <a:buNone/>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133601"/>
            <a:ext cx="3810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512" y="3429000"/>
            <a:ext cx="3429000" cy="1154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163" y="4583430"/>
            <a:ext cx="3366112"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32617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dirty="0"/>
              <a:t>Input Devices cont..</a:t>
            </a:r>
          </a:p>
        </p:txBody>
      </p:sp>
      <p:sp>
        <p:nvSpPr>
          <p:cNvPr id="3" name="Content Placeholder 2"/>
          <p:cNvSpPr>
            <a:spLocks noGrp="1"/>
          </p:cNvSpPr>
          <p:nvPr>
            <p:ph idx="1"/>
          </p:nvPr>
        </p:nvSpPr>
        <p:spPr>
          <a:xfrm>
            <a:off x="467987" y="1478280"/>
            <a:ext cx="8229600" cy="4389120"/>
          </a:xfrm>
        </p:spPr>
        <p:txBody>
          <a:bodyPr>
            <a:normAutofit fontScale="92500" lnSpcReduction="20000"/>
          </a:bodyPr>
          <a:lstStyle/>
          <a:p>
            <a:pPr fontAlgn="base"/>
            <a:r>
              <a:rPr lang="en-US" b="1" dirty="0"/>
              <a:t>Mouse: </a:t>
            </a:r>
            <a:r>
              <a:rPr lang="en-US" dirty="0"/>
              <a:t>It is used as a popular pointing device. It is used to create images, graphics as well as to click on any button or menu. The mouse has two or three buttons.</a:t>
            </a:r>
          </a:p>
          <a:p>
            <a:pPr fontAlgn="base"/>
            <a:r>
              <a:rPr lang="en-US" b="1" dirty="0"/>
              <a:t>Functions of the mouse:</a:t>
            </a:r>
            <a:endParaRPr lang="en-US" dirty="0"/>
          </a:p>
          <a:p>
            <a:pPr fontAlgn="base"/>
            <a:r>
              <a:rPr lang="en-US" dirty="0"/>
              <a:t>Clicking</a:t>
            </a:r>
          </a:p>
          <a:p>
            <a:pPr fontAlgn="base"/>
            <a:r>
              <a:rPr lang="en-US" dirty="0"/>
              <a:t>Double Clicking</a:t>
            </a:r>
          </a:p>
          <a:p>
            <a:pPr fontAlgn="base"/>
            <a:r>
              <a:rPr lang="en-US" dirty="0"/>
              <a:t>Right Clicking</a:t>
            </a:r>
          </a:p>
          <a:p>
            <a:pPr fontAlgn="base"/>
            <a:r>
              <a:rPr lang="en-US" dirty="0"/>
              <a:t>Dragging</a:t>
            </a:r>
          </a:p>
          <a:p>
            <a:pPr fontAlgn="base"/>
            <a:r>
              <a:rPr lang="en-US" dirty="0"/>
              <a:t>Scrolling</a:t>
            </a:r>
          </a:p>
          <a:p>
            <a:pPr fontAlgn="base"/>
            <a:r>
              <a:rPr lang="en-US" b="1" dirty="0" smtClean="0"/>
              <a:t>1</a:t>
            </a:r>
            <a:r>
              <a:rPr lang="en-US" b="1" dirty="0"/>
              <a:t>. Mechanical Mouse: </a:t>
            </a:r>
            <a:r>
              <a:rPr lang="en-US" dirty="0"/>
              <a:t>This mouse has a rubber ball at the bottom, when we rotate the mouse on the surface than the rubber ball also rotates inside the shell. Now the sensors inside the mouse give a signal to the computer.</a:t>
            </a:r>
          </a:p>
          <a:p>
            <a:pPr marL="0" indent="0">
              <a:buNone/>
            </a:pP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895600"/>
            <a:ext cx="443865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1539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1</a:t>
            </a:r>
          </a:p>
        </p:txBody>
      </p:sp>
      <p:sp>
        <p:nvSpPr>
          <p:cNvPr id="3" name="Content Placeholder 2"/>
          <p:cNvSpPr>
            <a:spLocks noGrp="1"/>
          </p:cNvSpPr>
          <p:nvPr>
            <p:ph sz="quarter" idx="1"/>
          </p:nvPr>
        </p:nvSpPr>
        <p:spPr/>
        <p:txBody>
          <a:bodyPr/>
          <a:lstStyle/>
          <a:p>
            <a:pPr algn="just"/>
            <a:r>
              <a:rPr lang="en-US" dirty="0"/>
              <a:t>Introduction to Raster Scan Displays, Pixels, Frame Buffer, Vector &amp; Character Generation, Random Scan Systems, Display Devices, Scan Conversion Techniques, Line Drawing: Simple DDA, </a:t>
            </a:r>
            <a:r>
              <a:rPr lang="en-US" dirty="0" err="1"/>
              <a:t>Bresenham’s</a:t>
            </a:r>
            <a:r>
              <a:rPr lang="en-US" dirty="0"/>
              <a:t> Algorithm, Circle Drawing Algorithms: Midpoint Circle Drawing and </a:t>
            </a:r>
            <a:r>
              <a:rPr lang="en-US" dirty="0" err="1"/>
              <a:t>Bresenham’s</a:t>
            </a:r>
            <a:r>
              <a:rPr lang="en-US" dirty="0"/>
              <a:t> Algorithm, Polygon Fill Algorithm: Boundary-Fill and Flood-Fill Algorithms.</a:t>
            </a:r>
          </a:p>
          <a:p>
            <a:pPr algn="just"/>
            <a:endParaRPr lang="en-US" dirty="0"/>
          </a:p>
        </p:txBody>
      </p:sp>
    </p:spTree>
    <p:extLst>
      <p:ext uri="{BB962C8B-B14F-4D97-AF65-F5344CB8AC3E}">
        <p14:creationId xmlns:p14="http://schemas.microsoft.com/office/powerpoint/2010/main" val="454970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29600" cy="1143000"/>
          </a:xfrm>
        </p:spPr>
        <p:txBody>
          <a:bodyPr/>
          <a:lstStyle/>
          <a:p>
            <a:r>
              <a:rPr lang="en-US" dirty="0"/>
              <a:t>Input Devices cont..</a:t>
            </a:r>
          </a:p>
        </p:txBody>
      </p:sp>
      <p:sp>
        <p:nvSpPr>
          <p:cNvPr id="3" name="Content Placeholder 2"/>
          <p:cNvSpPr>
            <a:spLocks noGrp="1"/>
          </p:cNvSpPr>
          <p:nvPr>
            <p:ph idx="1"/>
          </p:nvPr>
        </p:nvSpPr>
        <p:spPr>
          <a:xfrm>
            <a:off x="271749" y="1371600"/>
            <a:ext cx="5105400" cy="4389120"/>
          </a:xfrm>
        </p:spPr>
        <p:txBody>
          <a:bodyPr>
            <a:normAutofit fontScale="77500" lnSpcReduction="20000"/>
          </a:bodyPr>
          <a:lstStyle/>
          <a:p>
            <a:r>
              <a:rPr lang="en-US" b="1" dirty="0"/>
              <a:t>Optical Mouse: </a:t>
            </a:r>
            <a:r>
              <a:rPr lang="en-US" dirty="0"/>
              <a:t>It is a type of Non-mechanical mouse. A light beam is emitted from the surface below it. Based on the light beam, the mouse determines the distance and speed of the object.</a:t>
            </a:r>
          </a:p>
          <a:p>
            <a:pPr fontAlgn="base"/>
            <a:r>
              <a:rPr lang="en-US" b="1" dirty="0"/>
              <a:t>Wireless Mouse: </a:t>
            </a:r>
            <a:r>
              <a:rPr lang="en-US" dirty="0"/>
              <a:t>This mouse communicates to the computer with the help of radio-frequency.</a:t>
            </a:r>
          </a:p>
          <a:p>
            <a:pPr fontAlgn="base"/>
            <a:r>
              <a:rPr lang="en-US" b="1" dirty="0"/>
              <a:t>It has two main components:</a:t>
            </a:r>
            <a:endParaRPr lang="en-US" dirty="0"/>
          </a:p>
          <a:p>
            <a:pPr fontAlgn="base"/>
            <a:r>
              <a:rPr lang="en-US" b="1" dirty="0"/>
              <a:t>Transmitter- </a:t>
            </a:r>
            <a:r>
              <a:rPr lang="en-US" dirty="0"/>
              <a:t>It is used to send the information of the mouse’s speed and its click in the form of an electromagnetic signal.</a:t>
            </a:r>
          </a:p>
          <a:p>
            <a:pPr fontAlgn="base"/>
            <a:r>
              <a:rPr lang="en-US" b="1" dirty="0"/>
              <a:t>Receiver:  </a:t>
            </a:r>
            <a:r>
              <a:rPr lang="en-US" dirty="0"/>
              <a:t>It connects to the computer and used to receive the signals sent by the transmitter.</a:t>
            </a:r>
          </a:p>
          <a:p>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7149" y="1524000"/>
            <a:ext cx="3333750" cy="236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6074" y="3889338"/>
            <a:ext cx="2995899" cy="2157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99911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a:t>Input Devices cont..</a:t>
            </a:r>
          </a:p>
        </p:txBody>
      </p:sp>
      <p:sp>
        <p:nvSpPr>
          <p:cNvPr id="3" name="Content Placeholder 2"/>
          <p:cNvSpPr>
            <a:spLocks noGrp="1"/>
          </p:cNvSpPr>
          <p:nvPr>
            <p:ph idx="1"/>
          </p:nvPr>
        </p:nvSpPr>
        <p:spPr/>
        <p:txBody>
          <a:bodyPr/>
          <a:lstStyle/>
          <a:p>
            <a:pPr fontAlgn="base"/>
            <a:r>
              <a:rPr lang="en-US" b="1" dirty="0"/>
              <a:t>Advantages of Mouse</a:t>
            </a:r>
            <a:endParaRPr lang="en-US" dirty="0"/>
          </a:p>
          <a:p>
            <a:pPr fontAlgn="base"/>
            <a:r>
              <a:rPr lang="en-US" dirty="0"/>
              <a:t>Easy to use.</a:t>
            </a:r>
          </a:p>
          <a:p>
            <a:pPr fontAlgn="base"/>
            <a:r>
              <a:rPr lang="en-US" dirty="0"/>
              <a:t>Less Expensive.</a:t>
            </a:r>
          </a:p>
          <a:p>
            <a:pPr fontAlgn="base"/>
            <a:r>
              <a:rPr lang="en-US" dirty="0"/>
              <a:t> The Cursor moves faster than the arrow keys of the keyboard.</a:t>
            </a:r>
          </a:p>
          <a:p>
            <a:pPr fontAlgn="base"/>
            <a:r>
              <a:rPr lang="en-US" b="1" dirty="0"/>
              <a:t>Disadvantages of Mouse</a:t>
            </a:r>
            <a:endParaRPr lang="en-US" dirty="0"/>
          </a:p>
          <a:p>
            <a:pPr fontAlgn="base"/>
            <a:r>
              <a:rPr lang="en-US" dirty="0"/>
              <a:t>Required flat surface to move</a:t>
            </a:r>
          </a:p>
          <a:p>
            <a:pPr fontAlgn="base"/>
            <a:r>
              <a:rPr lang="en-US" dirty="0"/>
              <a:t>Needs regularly cleaning</a:t>
            </a:r>
          </a:p>
          <a:p>
            <a:pPr fontAlgn="base"/>
            <a:r>
              <a:rPr lang="en-US" dirty="0"/>
              <a:t>Damaged easily</a:t>
            </a:r>
          </a:p>
          <a:p>
            <a:endParaRPr lang="en-US" dirty="0"/>
          </a:p>
        </p:txBody>
      </p:sp>
    </p:spTree>
    <p:extLst>
      <p:ext uri="{BB962C8B-B14F-4D97-AF65-F5344CB8AC3E}">
        <p14:creationId xmlns:p14="http://schemas.microsoft.com/office/powerpoint/2010/main" val="1263995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29600" cy="1143000"/>
          </a:xfrm>
        </p:spPr>
        <p:txBody>
          <a:bodyPr/>
          <a:lstStyle/>
          <a:p>
            <a:r>
              <a:rPr lang="en-US" dirty="0"/>
              <a:t>Input Devices cont..</a:t>
            </a:r>
          </a:p>
        </p:txBody>
      </p:sp>
      <p:sp>
        <p:nvSpPr>
          <p:cNvPr id="3" name="Content Placeholder 2"/>
          <p:cNvSpPr>
            <a:spLocks noGrp="1"/>
          </p:cNvSpPr>
          <p:nvPr>
            <p:ph idx="1"/>
          </p:nvPr>
        </p:nvSpPr>
        <p:spPr>
          <a:xfrm>
            <a:off x="381000" y="1371600"/>
            <a:ext cx="6172200" cy="4389120"/>
          </a:xfrm>
        </p:spPr>
        <p:txBody>
          <a:bodyPr>
            <a:normAutofit fontScale="70000" lnSpcReduction="20000"/>
          </a:bodyPr>
          <a:lstStyle/>
          <a:p>
            <a:pPr marL="0" indent="0" algn="just" fontAlgn="base">
              <a:buNone/>
            </a:pPr>
            <a:r>
              <a:rPr lang="en-US" b="1" dirty="0" smtClean="0"/>
              <a:t>Joystick: </a:t>
            </a:r>
            <a:r>
              <a:rPr lang="en-US" dirty="0" smtClean="0"/>
              <a:t>which </a:t>
            </a:r>
            <a:r>
              <a:rPr lang="en-US" dirty="0"/>
              <a:t>is used to change cursor position on a monitor screen. Joystick is a stick having a spherical ball as its both lower and upper </a:t>
            </a:r>
            <a:r>
              <a:rPr lang="en-US" dirty="0" smtClean="0"/>
              <a:t>ends. The </a:t>
            </a:r>
            <a:r>
              <a:rPr lang="en-US" dirty="0"/>
              <a:t>lower spherical ball moves in a socket. The joystick can be changed in all four directions. The function of a joystick is similar to that of the mouse. It is mainly used in Computer Aided Designing (CAD) and playing computer games</a:t>
            </a:r>
            <a:r>
              <a:rPr lang="en-US" dirty="0" smtClean="0"/>
              <a:t>.</a:t>
            </a:r>
          </a:p>
          <a:p>
            <a:pPr marL="0" indent="0" algn="just" fontAlgn="base">
              <a:buNone/>
            </a:pPr>
            <a:r>
              <a:rPr lang="en-US" b="1" dirty="0" smtClean="0"/>
              <a:t> </a:t>
            </a:r>
            <a:r>
              <a:rPr lang="en-US" b="1" dirty="0"/>
              <a:t>Advantages of Joystick</a:t>
            </a:r>
            <a:endParaRPr lang="en-US" dirty="0"/>
          </a:p>
          <a:p>
            <a:pPr algn="just" fontAlgn="base"/>
            <a:r>
              <a:rPr lang="en-US" dirty="0"/>
              <a:t>Used in playing games</a:t>
            </a:r>
          </a:p>
          <a:p>
            <a:pPr algn="just" fontAlgn="base"/>
            <a:r>
              <a:rPr lang="en-US" dirty="0"/>
              <a:t>Fast Interface</a:t>
            </a:r>
          </a:p>
          <a:p>
            <a:pPr algn="just" fontAlgn="base"/>
            <a:r>
              <a:rPr lang="en-US" dirty="0"/>
              <a:t>Easy to Navigate</a:t>
            </a:r>
          </a:p>
          <a:p>
            <a:pPr marL="0" indent="0" algn="just" fontAlgn="base">
              <a:buNone/>
            </a:pPr>
            <a:r>
              <a:rPr lang="en-US" b="1" dirty="0"/>
              <a:t>Disadvantages of Joystick</a:t>
            </a:r>
            <a:endParaRPr lang="en-US" dirty="0"/>
          </a:p>
          <a:p>
            <a:pPr algn="just" fontAlgn="base"/>
            <a:r>
              <a:rPr lang="en-US" dirty="0"/>
              <a:t>Sometimes difficult to control</a:t>
            </a:r>
          </a:p>
          <a:p>
            <a:pPr algn="just" fontAlgn="base"/>
            <a:r>
              <a:rPr lang="en-US" dirty="0"/>
              <a:t>Required hand Movement</a:t>
            </a:r>
          </a:p>
          <a:p>
            <a:pPr algn="just" fontAlgn="base"/>
            <a:r>
              <a:rPr lang="en-US" dirty="0"/>
              <a:t>It is not robust</a:t>
            </a:r>
          </a:p>
          <a:p>
            <a:pPr algn="just"/>
            <a:endParaRPr lang="en-US" dirty="0"/>
          </a:p>
          <a:p>
            <a:pPr marL="0" indent="0" algn="just">
              <a:buNone/>
            </a:pP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981200"/>
            <a:ext cx="2266950"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9541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Input Devices cont..</a:t>
            </a:r>
          </a:p>
        </p:txBody>
      </p:sp>
      <p:sp>
        <p:nvSpPr>
          <p:cNvPr id="3" name="Content Placeholder 2"/>
          <p:cNvSpPr>
            <a:spLocks noGrp="1"/>
          </p:cNvSpPr>
          <p:nvPr>
            <p:ph idx="1"/>
          </p:nvPr>
        </p:nvSpPr>
        <p:spPr>
          <a:xfrm>
            <a:off x="457200" y="1935480"/>
            <a:ext cx="5029200" cy="4389120"/>
          </a:xfrm>
        </p:spPr>
        <p:txBody>
          <a:bodyPr/>
          <a:lstStyle/>
          <a:p>
            <a:pPr marL="0" indent="0" fontAlgn="base">
              <a:buNone/>
            </a:pPr>
            <a:r>
              <a:rPr lang="en-US" b="1" dirty="0"/>
              <a:t>Microphone: </a:t>
            </a:r>
            <a:r>
              <a:rPr lang="en-US" dirty="0"/>
              <a:t>The microphone was introduced by </a:t>
            </a:r>
            <a:r>
              <a:rPr lang="en-US" b="1" dirty="0"/>
              <a:t>“Emile Berliner”</a:t>
            </a:r>
            <a:r>
              <a:rPr lang="en-US" dirty="0"/>
              <a:t> in 1877. It is also called </a:t>
            </a:r>
            <a:r>
              <a:rPr lang="en-US" b="1" dirty="0"/>
              <a:t>“Mic.” </a:t>
            </a:r>
            <a:r>
              <a:rPr lang="en-US" dirty="0"/>
              <a:t>The Microphone is used to take input in the form of audio.</a:t>
            </a:r>
          </a:p>
          <a:p>
            <a:pPr marL="0" indent="0" fontAlgn="base">
              <a:buNone/>
            </a:pPr>
            <a:r>
              <a:rPr lang="en-US" dirty="0"/>
              <a:t>The microphone is plugged into the specific port of the sound card in the computer system. Some microphones are wireless.</a:t>
            </a:r>
          </a:p>
          <a:p>
            <a:endParaRPr lang="en-US"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909541">
            <a:off x="5029200" y="3429000"/>
            <a:ext cx="4305300" cy="130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59398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dirty="0"/>
              <a:t>Input Devices cont..</a:t>
            </a:r>
          </a:p>
        </p:txBody>
      </p:sp>
      <p:sp>
        <p:nvSpPr>
          <p:cNvPr id="3" name="Content Placeholder 2"/>
          <p:cNvSpPr>
            <a:spLocks noGrp="1"/>
          </p:cNvSpPr>
          <p:nvPr>
            <p:ph idx="1"/>
          </p:nvPr>
        </p:nvSpPr>
        <p:spPr/>
        <p:txBody>
          <a:bodyPr>
            <a:normAutofit fontScale="62500" lnSpcReduction="20000"/>
          </a:bodyPr>
          <a:lstStyle/>
          <a:p>
            <a:pPr marL="0" indent="0" fontAlgn="base">
              <a:buNone/>
            </a:pPr>
            <a:r>
              <a:rPr lang="en-US" b="1" dirty="0"/>
              <a:t>Touch Screen: </a:t>
            </a:r>
            <a:r>
              <a:rPr lang="en-US" dirty="0"/>
              <a:t>It is an Electronic Visual Display, which is used to detect the touch of finger and hand in its display </a:t>
            </a:r>
            <a:r>
              <a:rPr lang="en-US" dirty="0" smtClean="0"/>
              <a:t>area. It </a:t>
            </a:r>
            <a:r>
              <a:rPr lang="en-US" dirty="0"/>
              <a:t>is most widely used with those computer machines that can interact with the user.</a:t>
            </a:r>
          </a:p>
          <a:p>
            <a:pPr marL="0" indent="0" fontAlgn="base">
              <a:buNone/>
            </a:pPr>
            <a:r>
              <a:rPr lang="en-US" b="1" dirty="0"/>
              <a:t>For Example: </a:t>
            </a:r>
            <a:r>
              <a:rPr lang="en-US" dirty="0"/>
              <a:t>Smartphones, Tablet, Etc.</a:t>
            </a:r>
          </a:p>
          <a:p>
            <a:pPr marL="0" indent="0" fontAlgn="base">
              <a:buNone/>
            </a:pPr>
            <a:r>
              <a:rPr lang="en-US" b="1" dirty="0"/>
              <a:t>Type of Touch Screen: </a:t>
            </a:r>
            <a:r>
              <a:rPr lang="en-US" dirty="0"/>
              <a:t>The types of the touch screen are:</a:t>
            </a:r>
          </a:p>
          <a:p>
            <a:pPr fontAlgn="base"/>
            <a:r>
              <a:rPr lang="en-US" b="1" dirty="0"/>
              <a:t>Resistive: </a:t>
            </a:r>
            <a:r>
              <a:rPr lang="en-US" dirty="0"/>
              <a:t>It is made up of hardened acrylic plastic. It is pressure sensitive. It has minimal clarity. It has a durability of 15 million touches.</a:t>
            </a:r>
          </a:p>
          <a:p>
            <a:pPr fontAlgn="base"/>
            <a:r>
              <a:rPr lang="en-US" b="1" dirty="0"/>
              <a:t>Capacitive: </a:t>
            </a:r>
            <a:r>
              <a:rPr lang="en-US" dirty="0"/>
              <a:t>It is made up of glass with coating. It activates by human body electricity. It has the best clarity. It has a durability of 60 million touches.</a:t>
            </a:r>
          </a:p>
          <a:p>
            <a:pPr fontAlgn="base"/>
            <a:r>
              <a:rPr lang="en-US" b="1" dirty="0"/>
              <a:t>Surface Acoustic Wave (SAW): </a:t>
            </a:r>
            <a:r>
              <a:rPr lang="en-US" dirty="0"/>
              <a:t>It is made up of a Glass with coating. SAW activates by wave absorption. It has medium clarity. It has a durability of 30 million touches.</a:t>
            </a:r>
          </a:p>
          <a:p>
            <a:pPr marL="0" indent="0" fontAlgn="base">
              <a:buNone/>
            </a:pPr>
            <a:r>
              <a:rPr lang="en-US" b="1" dirty="0"/>
              <a:t>Advantages of Touch Screen</a:t>
            </a:r>
            <a:endParaRPr lang="en-US" dirty="0"/>
          </a:p>
          <a:p>
            <a:pPr fontAlgn="base"/>
            <a:r>
              <a:rPr lang="en-US" dirty="0"/>
              <a:t>Simple User Interface</a:t>
            </a:r>
          </a:p>
          <a:p>
            <a:pPr fontAlgn="base"/>
            <a:r>
              <a:rPr lang="en-US" dirty="0" smtClean="0"/>
              <a:t>Speed</a:t>
            </a:r>
            <a:endParaRPr lang="en-US" dirty="0"/>
          </a:p>
          <a:p>
            <a:pPr fontAlgn="base"/>
            <a:r>
              <a:rPr lang="en-US" dirty="0"/>
              <a:t>Improve Accessibility</a:t>
            </a:r>
          </a:p>
          <a:p>
            <a:pPr marL="0" indent="0" fontAlgn="base">
              <a:buNone/>
            </a:pPr>
            <a:r>
              <a:rPr lang="en-US" b="1" dirty="0"/>
              <a:t>Disadvantages of Touch Screen</a:t>
            </a:r>
            <a:endParaRPr lang="en-US" dirty="0"/>
          </a:p>
          <a:p>
            <a:pPr fontAlgn="base"/>
            <a:r>
              <a:rPr lang="en-US" dirty="0"/>
              <a:t>Screen Size</a:t>
            </a:r>
          </a:p>
          <a:p>
            <a:pPr fontAlgn="base"/>
            <a:r>
              <a:rPr lang="en-US" dirty="0"/>
              <a:t>Sensitivity Issue</a:t>
            </a:r>
          </a:p>
          <a:p>
            <a:pPr fontAlgn="base"/>
            <a:r>
              <a:rPr lang="en-US" dirty="0"/>
              <a:t>Accidental Dialing</a:t>
            </a:r>
          </a:p>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4343400"/>
            <a:ext cx="350520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13605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dirty="0"/>
              <a:t>Input Devices cont..</a:t>
            </a:r>
          </a:p>
        </p:txBody>
      </p:sp>
      <p:sp>
        <p:nvSpPr>
          <p:cNvPr id="3" name="Content Placeholder 2"/>
          <p:cNvSpPr>
            <a:spLocks noGrp="1"/>
          </p:cNvSpPr>
          <p:nvPr>
            <p:ph idx="1"/>
          </p:nvPr>
        </p:nvSpPr>
        <p:spPr>
          <a:xfrm>
            <a:off x="304800" y="1447800"/>
            <a:ext cx="8229600" cy="4389120"/>
          </a:xfrm>
        </p:spPr>
        <p:txBody>
          <a:bodyPr>
            <a:normAutofit fontScale="92500" lnSpcReduction="20000"/>
          </a:bodyPr>
          <a:lstStyle/>
          <a:p>
            <a:pPr marL="0" indent="0" fontAlgn="base">
              <a:buNone/>
            </a:pPr>
            <a:r>
              <a:rPr lang="en-US" b="1" dirty="0"/>
              <a:t>Touch Pad: </a:t>
            </a:r>
            <a:r>
              <a:rPr lang="en-US" dirty="0"/>
              <a:t>It is a flat pad used in laptops on which we slide the finger to move the cursor. It is a touch-sensitive </a:t>
            </a:r>
            <a:r>
              <a:rPr lang="en-US" dirty="0" smtClean="0"/>
              <a:t>area. It </a:t>
            </a:r>
            <a:r>
              <a:rPr lang="en-US" dirty="0"/>
              <a:t>is also called </a:t>
            </a:r>
            <a:r>
              <a:rPr lang="en-US" dirty="0" smtClean="0"/>
              <a:t>“Track pad.” </a:t>
            </a:r>
            <a:r>
              <a:rPr lang="en-US" dirty="0"/>
              <a:t>It is used to translate the motion and position of the user’s finger. </a:t>
            </a:r>
            <a:endParaRPr lang="en-US" dirty="0" smtClean="0"/>
          </a:p>
          <a:p>
            <a:pPr marL="0" indent="0" fontAlgn="base">
              <a:buNone/>
            </a:pPr>
            <a:r>
              <a:rPr lang="en-US" dirty="0" smtClean="0"/>
              <a:t>It </a:t>
            </a:r>
            <a:r>
              <a:rPr lang="en-US" dirty="0"/>
              <a:t>also includes two buttons:</a:t>
            </a:r>
          </a:p>
          <a:p>
            <a:pPr fontAlgn="base"/>
            <a:r>
              <a:rPr lang="en-US" b="1" dirty="0"/>
              <a:t>Left Click: </a:t>
            </a:r>
            <a:r>
              <a:rPr lang="en-US" dirty="0"/>
              <a:t>It is used to select the option.</a:t>
            </a:r>
          </a:p>
          <a:p>
            <a:pPr fontAlgn="base"/>
            <a:r>
              <a:rPr lang="en-US" b="1" dirty="0"/>
              <a:t>Right Click: </a:t>
            </a:r>
            <a:r>
              <a:rPr lang="en-US" dirty="0"/>
              <a:t>It is used to display the options on the screen</a:t>
            </a:r>
            <a:r>
              <a:rPr lang="en-US" dirty="0" smtClean="0"/>
              <a:t>.</a:t>
            </a:r>
          </a:p>
          <a:p>
            <a:pPr marL="0" indent="0" fontAlgn="base">
              <a:buNone/>
            </a:pPr>
            <a:r>
              <a:rPr lang="en-US" b="1" dirty="0"/>
              <a:t>Advantages:</a:t>
            </a:r>
            <a:endParaRPr lang="en-US" dirty="0"/>
          </a:p>
          <a:p>
            <a:pPr fontAlgn="base"/>
            <a:r>
              <a:rPr lang="en-US" dirty="0"/>
              <a:t>No Mouse Needed</a:t>
            </a:r>
          </a:p>
          <a:p>
            <a:pPr fontAlgn="base"/>
            <a:r>
              <a:rPr lang="en-US" dirty="0"/>
              <a:t>No need of a wire-like mouse</a:t>
            </a:r>
          </a:p>
          <a:p>
            <a:pPr marL="0" indent="0" fontAlgn="base">
              <a:buNone/>
            </a:pPr>
            <a:r>
              <a:rPr lang="en-US" b="1" dirty="0"/>
              <a:t>Disadvantages:</a:t>
            </a:r>
            <a:endParaRPr lang="en-US" dirty="0"/>
          </a:p>
          <a:p>
            <a:pPr fontAlgn="base"/>
            <a:r>
              <a:rPr lang="en-US" dirty="0"/>
              <a:t>Lacks of the scroll wheel</a:t>
            </a:r>
          </a:p>
          <a:p>
            <a:pPr fontAlgn="base"/>
            <a:r>
              <a:rPr lang="en-US" dirty="0"/>
              <a:t>Less sensitive than a mouse</a:t>
            </a:r>
          </a:p>
          <a:p>
            <a:pPr fontAlgn="base"/>
            <a:endParaRPr lang="en-US" dirty="0"/>
          </a:p>
          <a:p>
            <a:pPr marL="0" indent="0">
              <a:buNone/>
            </a:pP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5303837"/>
            <a:ext cx="3619500"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30574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lstStyle/>
          <a:p>
            <a:r>
              <a:rPr lang="en-US" dirty="0"/>
              <a:t>Input Devices cont..</a:t>
            </a:r>
          </a:p>
        </p:txBody>
      </p:sp>
      <p:sp>
        <p:nvSpPr>
          <p:cNvPr id="3" name="Content Placeholder 2"/>
          <p:cNvSpPr>
            <a:spLocks noGrp="1"/>
          </p:cNvSpPr>
          <p:nvPr>
            <p:ph idx="1"/>
          </p:nvPr>
        </p:nvSpPr>
        <p:spPr/>
        <p:txBody>
          <a:bodyPr>
            <a:normAutofit fontScale="92500" lnSpcReduction="20000"/>
          </a:bodyPr>
          <a:lstStyle/>
          <a:p>
            <a:pPr marL="0" indent="0" fontAlgn="base">
              <a:buNone/>
            </a:pPr>
            <a:r>
              <a:rPr lang="en-US" b="1" dirty="0"/>
              <a:t>Light Pen: </a:t>
            </a:r>
            <a:r>
              <a:rPr lang="en-US" dirty="0"/>
              <a:t>It is a tool that is light sensitive. It is used to draw pictures and graphics on the computer screen. It is also used to select the objects.</a:t>
            </a:r>
          </a:p>
          <a:p>
            <a:pPr marL="0" indent="0" fontAlgn="base">
              <a:buNone/>
            </a:pPr>
            <a:r>
              <a:rPr lang="en-US" dirty="0" smtClean="0"/>
              <a:t>The </a:t>
            </a:r>
            <a:r>
              <a:rPr lang="en-US" dirty="0"/>
              <a:t>pictures made by the light pen can be stored in the computer and can be improved as needed.</a:t>
            </a:r>
          </a:p>
          <a:p>
            <a:pPr marL="0" indent="0" fontAlgn="base">
              <a:buNone/>
            </a:pPr>
            <a:r>
              <a:rPr lang="en-US" b="1" dirty="0"/>
              <a:t>Advantages:</a:t>
            </a:r>
            <a:endParaRPr lang="en-US" dirty="0"/>
          </a:p>
          <a:p>
            <a:pPr fontAlgn="base"/>
            <a:r>
              <a:rPr lang="en-US" dirty="0"/>
              <a:t>It allows the user to select any object.</a:t>
            </a:r>
          </a:p>
          <a:p>
            <a:pPr fontAlgn="base"/>
            <a:r>
              <a:rPr lang="en-US" dirty="0"/>
              <a:t>It does not have any coating.</a:t>
            </a:r>
          </a:p>
          <a:p>
            <a:pPr fontAlgn="base"/>
            <a:r>
              <a:rPr lang="en-US" dirty="0"/>
              <a:t>Easy to Use</a:t>
            </a:r>
          </a:p>
          <a:p>
            <a:pPr fontAlgn="base"/>
            <a:r>
              <a:rPr lang="en-US" dirty="0"/>
              <a:t>Available in different colors</a:t>
            </a:r>
          </a:p>
          <a:p>
            <a:pPr marL="0" indent="0" fontAlgn="base">
              <a:buNone/>
            </a:pPr>
            <a:r>
              <a:rPr lang="en-US" b="1" dirty="0"/>
              <a:t>Disadvantages:</a:t>
            </a:r>
            <a:endParaRPr lang="en-US" dirty="0"/>
          </a:p>
          <a:p>
            <a:pPr fontAlgn="base"/>
            <a:r>
              <a:rPr lang="en-US" dirty="0"/>
              <a:t>Works only with CRT screens</a:t>
            </a:r>
          </a:p>
          <a:p>
            <a:pPr fontAlgn="base"/>
            <a:r>
              <a:rPr lang="en-US" dirty="0"/>
              <a:t>Not very accurate drawing</a:t>
            </a:r>
          </a:p>
          <a:p>
            <a:pPr fontAlgn="base"/>
            <a:r>
              <a:rPr lang="en-US" dirty="0"/>
              <a:t>Sensitive with dust</a:t>
            </a:r>
          </a:p>
          <a:p>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3135216"/>
            <a:ext cx="1524000" cy="297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11523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428" y="228600"/>
            <a:ext cx="8229600" cy="1143000"/>
          </a:xfrm>
        </p:spPr>
        <p:txBody>
          <a:bodyPr/>
          <a:lstStyle/>
          <a:p>
            <a:r>
              <a:rPr lang="en-US" dirty="0"/>
              <a:t>Input Devices cont..</a:t>
            </a:r>
          </a:p>
        </p:txBody>
      </p:sp>
      <p:sp>
        <p:nvSpPr>
          <p:cNvPr id="3" name="Content Placeholder 2"/>
          <p:cNvSpPr>
            <a:spLocks noGrp="1"/>
          </p:cNvSpPr>
          <p:nvPr>
            <p:ph idx="1"/>
          </p:nvPr>
        </p:nvSpPr>
        <p:spPr>
          <a:xfrm>
            <a:off x="393050" y="1524000"/>
            <a:ext cx="8229600" cy="1447800"/>
          </a:xfrm>
        </p:spPr>
        <p:txBody>
          <a:bodyPr>
            <a:normAutofit fontScale="62500" lnSpcReduction="20000"/>
          </a:bodyPr>
          <a:lstStyle/>
          <a:p>
            <a:pPr marL="0" indent="0" fontAlgn="base">
              <a:buNone/>
            </a:pPr>
            <a:r>
              <a:rPr lang="en-US" b="1" dirty="0"/>
              <a:t>Web Camera: </a:t>
            </a:r>
            <a:r>
              <a:rPr lang="en-US" dirty="0"/>
              <a:t>It is a hardware input device. It is a video camera that is used to transmit pictures or videos in real-time to a computer network.</a:t>
            </a:r>
          </a:p>
          <a:p>
            <a:pPr marL="0" indent="0" fontAlgn="base">
              <a:buNone/>
            </a:pPr>
            <a:r>
              <a:rPr lang="en-US" dirty="0" smtClean="0"/>
              <a:t> It </a:t>
            </a:r>
            <a:r>
              <a:rPr lang="en-US" dirty="0"/>
              <a:t>is connected with laptops, or we can connect it with the computer through USB cable. </a:t>
            </a:r>
            <a:r>
              <a:rPr lang="en-US" dirty="0" smtClean="0"/>
              <a:t>    It </a:t>
            </a:r>
            <a:r>
              <a:rPr lang="en-US" dirty="0"/>
              <a:t>is also called a small digital camera.</a:t>
            </a:r>
          </a:p>
          <a:p>
            <a:pPr marL="0" indent="0">
              <a:buNone/>
            </a:pPr>
            <a:r>
              <a:rPr lang="en-US" dirty="0"/>
              <a:t/>
            </a:r>
            <a:br>
              <a:rPr lang="en-US" dirty="0"/>
            </a:br>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799" y="2667000"/>
            <a:ext cx="2619375" cy="325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04092" y="2667000"/>
            <a:ext cx="4572000" cy="2031325"/>
          </a:xfrm>
          <a:prstGeom prst="rect">
            <a:avLst/>
          </a:prstGeom>
        </p:spPr>
        <p:txBody>
          <a:bodyPr>
            <a:spAutoFit/>
          </a:bodyPr>
          <a:lstStyle/>
          <a:p>
            <a:pPr fontAlgn="base"/>
            <a:r>
              <a:rPr lang="en-US" b="1" dirty="0"/>
              <a:t>Advantages:</a:t>
            </a:r>
            <a:endParaRPr lang="en-US" dirty="0"/>
          </a:p>
          <a:p>
            <a:pPr fontAlgn="base"/>
            <a:r>
              <a:rPr lang="en-US" dirty="0"/>
              <a:t>It can connect with people across the world.</a:t>
            </a:r>
          </a:p>
          <a:p>
            <a:pPr fontAlgn="base"/>
            <a:r>
              <a:rPr lang="en-US" dirty="0"/>
              <a:t>Easy to use</a:t>
            </a:r>
          </a:p>
          <a:p>
            <a:pPr fontAlgn="base"/>
            <a:r>
              <a:rPr lang="en-US" dirty="0"/>
              <a:t>It uses both sound and video</a:t>
            </a:r>
          </a:p>
          <a:p>
            <a:pPr fontAlgn="base"/>
            <a:r>
              <a:rPr lang="en-US" b="1" dirty="0"/>
              <a:t>Disadvantages</a:t>
            </a:r>
            <a:r>
              <a:rPr lang="en-US" dirty="0"/>
              <a:t>:</a:t>
            </a:r>
          </a:p>
          <a:p>
            <a:pPr fontAlgn="base"/>
            <a:r>
              <a:rPr lang="en-US" dirty="0"/>
              <a:t>Poor Quality Images</a:t>
            </a:r>
          </a:p>
          <a:p>
            <a:pPr fontAlgn="base"/>
            <a:r>
              <a:rPr lang="en-US" dirty="0"/>
              <a:t>Limited Features</a:t>
            </a:r>
          </a:p>
        </p:txBody>
      </p:sp>
    </p:spTree>
    <p:extLst>
      <p:ext uri="{BB962C8B-B14F-4D97-AF65-F5344CB8AC3E}">
        <p14:creationId xmlns:p14="http://schemas.microsoft.com/office/powerpoint/2010/main" val="1497119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a:t>Input Devices cont..</a:t>
            </a:r>
          </a:p>
        </p:txBody>
      </p:sp>
      <p:sp>
        <p:nvSpPr>
          <p:cNvPr id="3" name="Content Placeholder 2"/>
          <p:cNvSpPr>
            <a:spLocks noGrp="1"/>
          </p:cNvSpPr>
          <p:nvPr>
            <p:ph idx="1"/>
          </p:nvPr>
        </p:nvSpPr>
        <p:spPr>
          <a:xfrm>
            <a:off x="403952" y="1447800"/>
            <a:ext cx="8229600" cy="4389120"/>
          </a:xfrm>
        </p:spPr>
        <p:txBody>
          <a:bodyPr>
            <a:normAutofit fontScale="77500" lnSpcReduction="20000"/>
          </a:bodyPr>
          <a:lstStyle/>
          <a:p>
            <a:pPr algn="just" fontAlgn="base"/>
            <a:r>
              <a:rPr lang="en-US" b="1" dirty="0"/>
              <a:t>Voice Recognition System: </a:t>
            </a:r>
            <a:r>
              <a:rPr lang="en-US" dirty="0"/>
              <a:t>It is also called the </a:t>
            </a:r>
            <a:r>
              <a:rPr lang="en-US" b="1" dirty="0"/>
              <a:t>“Speech Recognition System.” </a:t>
            </a:r>
            <a:r>
              <a:rPr lang="en-US" dirty="0"/>
              <a:t>It is a computer software program that takes human speech as an input, converts that into digital form, and act on it.</a:t>
            </a:r>
          </a:p>
          <a:p>
            <a:pPr marL="0" indent="0" algn="just" fontAlgn="base">
              <a:buNone/>
            </a:pPr>
            <a:r>
              <a:rPr lang="en-US" dirty="0"/>
              <a:t>Voice recognition system is used to operate mobile phones through voice</a:t>
            </a:r>
            <a:br>
              <a:rPr lang="en-US" dirty="0"/>
            </a:br>
            <a:r>
              <a:rPr lang="en-US" dirty="0"/>
              <a:t>command.</a:t>
            </a:r>
          </a:p>
          <a:p>
            <a:pPr marL="0" indent="0" algn="just" fontAlgn="base">
              <a:buNone/>
            </a:pPr>
            <a:r>
              <a:rPr lang="en-US" b="1" dirty="0"/>
              <a:t>For Example: </a:t>
            </a:r>
            <a:r>
              <a:rPr lang="en-US" dirty="0"/>
              <a:t>Google Assistant, SIRI (Apple) </a:t>
            </a:r>
            <a:r>
              <a:rPr lang="en-US" dirty="0" err="1"/>
              <a:t>Etc</a:t>
            </a:r>
            <a:endParaRPr lang="en-US" dirty="0"/>
          </a:p>
          <a:p>
            <a:pPr marL="0" indent="0" algn="just" fontAlgn="base">
              <a:buNone/>
            </a:pPr>
            <a:r>
              <a:rPr lang="en-US" b="1" dirty="0"/>
              <a:t>Advantages:</a:t>
            </a:r>
            <a:endParaRPr lang="en-US" dirty="0"/>
          </a:p>
          <a:p>
            <a:pPr algn="just" fontAlgn="base"/>
            <a:r>
              <a:rPr lang="en-US" dirty="0"/>
              <a:t>Improves Efficiency</a:t>
            </a:r>
          </a:p>
          <a:p>
            <a:pPr algn="just" fontAlgn="base"/>
            <a:r>
              <a:rPr lang="en-US" dirty="0"/>
              <a:t>Easy to use for anyone</a:t>
            </a:r>
          </a:p>
          <a:p>
            <a:pPr algn="just" fontAlgn="base"/>
            <a:r>
              <a:rPr lang="en-US" dirty="0"/>
              <a:t>Easy to Understand</a:t>
            </a:r>
          </a:p>
          <a:p>
            <a:pPr marL="0" indent="0" algn="just" fontAlgn="base">
              <a:buNone/>
            </a:pPr>
            <a:r>
              <a:rPr lang="en-US" b="1" dirty="0"/>
              <a:t>Disadvantages:</a:t>
            </a:r>
            <a:endParaRPr lang="en-US" dirty="0"/>
          </a:p>
          <a:p>
            <a:pPr algn="just" fontAlgn="base"/>
            <a:r>
              <a:rPr lang="en-US" dirty="0"/>
              <a:t>Vocal Problems</a:t>
            </a:r>
          </a:p>
          <a:p>
            <a:pPr algn="just" fontAlgn="base"/>
            <a:r>
              <a:rPr lang="en-US" dirty="0"/>
              <a:t>Requires more storage to store voice files</a:t>
            </a:r>
          </a:p>
          <a:p>
            <a:pPr algn="just" fontAlgn="base"/>
            <a:r>
              <a:rPr lang="en-US" dirty="0"/>
              <a:t>Noise </a:t>
            </a:r>
            <a:r>
              <a:rPr lang="en-US" dirty="0" smtClean="0"/>
              <a:t>Interference</a:t>
            </a:r>
            <a:endParaRPr lang="en-US" dirty="0"/>
          </a:p>
          <a:p>
            <a:pPr algn="just"/>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3962400"/>
            <a:ext cx="3048000"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34413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lstStyle/>
          <a:p>
            <a:r>
              <a:rPr lang="en-US" dirty="0"/>
              <a:t>Input Devices cont..</a:t>
            </a:r>
          </a:p>
        </p:txBody>
      </p:sp>
      <p:sp>
        <p:nvSpPr>
          <p:cNvPr id="3" name="Content Placeholder 2"/>
          <p:cNvSpPr>
            <a:spLocks noGrp="1"/>
          </p:cNvSpPr>
          <p:nvPr>
            <p:ph idx="1"/>
          </p:nvPr>
        </p:nvSpPr>
        <p:spPr>
          <a:xfrm>
            <a:off x="381000" y="1447800"/>
            <a:ext cx="8229600" cy="4389120"/>
          </a:xfrm>
        </p:spPr>
        <p:txBody>
          <a:bodyPr>
            <a:normAutofit fontScale="85000" lnSpcReduction="20000"/>
          </a:bodyPr>
          <a:lstStyle/>
          <a:p>
            <a:pPr marL="0" indent="0" fontAlgn="base">
              <a:buNone/>
            </a:pPr>
            <a:r>
              <a:rPr lang="en-US" b="1" dirty="0"/>
              <a:t>Scanner: </a:t>
            </a:r>
            <a:r>
              <a:rPr lang="en-US" dirty="0"/>
              <a:t>It is an input device. It is used to scan documents such as photographs. It is used to input any shape or written data on a page directly into the computer.</a:t>
            </a:r>
          </a:p>
          <a:p>
            <a:pPr marL="0" indent="0" fontAlgn="base">
              <a:buNone/>
            </a:pPr>
            <a:endParaRPr lang="en-US" dirty="0"/>
          </a:p>
          <a:p>
            <a:pPr marL="0" indent="0" fontAlgn="base">
              <a:buNone/>
            </a:pPr>
            <a:r>
              <a:rPr lang="en-US" b="1" dirty="0" smtClean="0"/>
              <a:t>Advantages</a:t>
            </a:r>
            <a:r>
              <a:rPr lang="en-US" b="1" dirty="0"/>
              <a:t>:</a:t>
            </a:r>
            <a:endParaRPr lang="en-US" dirty="0"/>
          </a:p>
          <a:p>
            <a:pPr fontAlgn="base"/>
            <a:r>
              <a:rPr lang="en-US" dirty="0"/>
              <a:t>High-Resolution Images</a:t>
            </a:r>
          </a:p>
          <a:p>
            <a:pPr fontAlgn="base"/>
            <a:r>
              <a:rPr lang="en-US" dirty="0"/>
              <a:t>Easy to handle</a:t>
            </a:r>
          </a:p>
          <a:p>
            <a:pPr fontAlgn="base"/>
            <a:r>
              <a:rPr lang="en-US" dirty="0"/>
              <a:t>Fast image analysis</a:t>
            </a:r>
          </a:p>
          <a:p>
            <a:pPr fontAlgn="base"/>
            <a:r>
              <a:rPr lang="en-US" dirty="0"/>
              <a:t>Image portability</a:t>
            </a:r>
          </a:p>
          <a:p>
            <a:pPr marL="0" indent="0" fontAlgn="base">
              <a:buNone/>
            </a:pPr>
            <a:r>
              <a:rPr lang="en-US" b="1" dirty="0"/>
              <a:t>Disadvantages:</a:t>
            </a:r>
            <a:endParaRPr lang="en-US" dirty="0"/>
          </a:p>
          <a:p>
            <a:pPr fontAlgn="base"/>
            <a:r>
              <a:rPr lang="en-US" dirty="0"/>
              <a:t>High Cost</a:t>
            </a:r>
          </a:p>
          <a:p>
            <a:pPr fontAlgn="base"/>
            <a:r>
              <a:rPr lang="en-US" dirty="0"/>
              <a:t>The Need for internet and power supply</a:t>
            </a:r>
          </a:p>
          <a:p>
            <a:pPr fontAlgn="base"/>
            <a:r>
              <a:rPr lang="en-US" dirty="0"/>
              <a:t>Difficult to manage large digital </a:t>
            </a:r>
            <a:r>
              <a:rPr lang="en-US" dirty="0" smtClean="0"/>
              <a:t>files.</a:t>
            </a:r>
            <a:endParaRPr lang="en-US" dirty="0"/>
          </a:p>
          <a:p>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3505200"/>
            <a:ext cx="3200400"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7896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starting with a simple question</a:t>
            </a:r>
            <a:endParaRPr lang="en-US" dirty="0"/>
          </a:p>
        </p:txBody>
      </p:sp>
      <p:sp>
        <p:nvSpPr>
          <p:cNvPr id="3" name="Content Placeholder 2"/>
          <p:cNvSpPr>
            <a:spLocks noGrp="1"/>
          </p:cNvSpPr>
          <p:nvPr>
            <p:ph sz="quarter"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lgn="ctr">
              <a:buNone/>
            </a:pPr>
            <a:r>
              <a:rPr lang="en-US" sz="3200" b="1" dirty="0" smtClean="0">
                <a:solidFill>
                  <a:srgbClr val="FF0000"/>
                </a:solidFill>
              </a:rPr>
              <a:t>What We Do With Computers?</a:t>
            </a:r>
          </a:p>
          <a:p>
            <a:pPr marL="0" indent="0">
              <a:buNone/>
            </a:pPr>
            <a:r>
              <a:rPr lang="en-US" dirty="0"/>
              <a:t> </a:t>
            </a:r>
            <a:r>
              <a:rPr lang="en-US" dirty="0" smtClean="0"/>
              <a:t>          </a:t>
            </a:r>
            <a:endParaRPr lang="en-US" dirty="0"/>
          </a:p>
        </p:txBody>
      </p:sp>
    </p:spTree>
    <p:extLst>
      <p:ext uri="{BB962C8B-B14F-4D97-AF65-F5344CB8AC3E}">
        <p14:creationId xmlns:p14="http://schemas.microsoft.com/office/powerpoint/2010/main" val="41077582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725" y="152400"/>
            <a:ext cx="8229600" cy="1143000"/>
          </a:xfrm>
        </p:spPr>
        <p:txBody>
          <a:bodyPr/>
          <a:lstStyle/>
          <a:p>
            <a:r>
              <a:rPr lang="en-US" dirty="0"/>
              <a:t>Input Devices cont..</a:t>
            </a:r>
          </a:p>
        </p:txBody>
      </p:sp>
      <p:sp>
        <p:nvSpPr>
          <p:cNvPr id="3" name="Content Placeholder 2"/>
          <p:cNvSpPr>
            <a:spLocks noGrp="1"/>
          </p:cNvSpPr>
          <p:nvPr>
            <p:ph idx="1"/>
          </p:nvPr>
        </p:nvSpPr>
        <p:spPr>
          <a:xfrm>
            <a:off x="466725" y="1219200"/>
            <a:ext cx="8229600" cy="4389120"/>
          </a:xfrm>
        </p:spPr>
        <p:txBody>
          <a:bodyPr>
            <a:normAutofit fontScale="85000" lnSpcReduction="20000"/>
          </a:bodyPr>
          <a:lstStyle/>
          <a:p>
            <a:pPr marL="0" indent="0" fontAlgn="base">
              <a:buNone/>
            </a:pPr>
            <a:r>
              <a:rPr lang="en-US" b="1" dirty="0"/>
              <a:t>Barcode Reader: </a:t>
            </a:r>
            <a:r>
              <a:rPr lang="en-US" dirty="0"/>
              <a:t>It is also known as </a:t>
            </a:r>
            <a:r>
              <a:rPr lang="en-US" b="1" dirty="0"/>
              <a:t>“Price Scanner” or “Point-of-sale scanner.” </a:t>
            </a:r>
            <a:r>
              <a:rPr lang="en-US" dirty="0"/>
              <a:t>A barcode is a particular type of code. It contains a series of thick and thin lines, which are called </a:t>
            </a:r>
            <a:r>
              <a:rPr lang="en-US" b="1" dirty="0"/>
              <a:t>“Bars.”</a:t>
            </a:r>
            <a:r>
              <a:rPr lang="en-US" dirty="0"/>
              <a:t> The bar contains the information.</a:t>
            </a:r>
          </a:p>
          <a:p>
            <a:pPr marL="0" indent="0" fontAlgn="base">
              <a:buNone/>
            </a:pPr>
            <a:r>
              <a:rPr lang="en-US" dirty="0"/>
              <a:t>We can read the barcode through an optical scanner called </a:t>
            </a:r>
            <a:r>
              <a:rPr lang="en-US" b="1" dirty="0"/>
              <a:t>“Barcode Reader.” </a:t>
            </a:r>
            <a:r>
              <a:rPr lang="en-US" dirty="0"/>
              <a:t>The user can connect the barcode reader with the computer through a serial cable.</a:t>
            </a:r>
          </a:p>
          <a:p>
            <a:pPr marL="0" indent="0" fontAlgn="base">
              <a:buNone/>
            </a:pPr>
            <a:r>
              <a:rPr lang="en-US" b="1" dirty="0"/>
              <a:t>Advantages:</a:t>
            </a:r>
            <a:endParaRPr lang="en-US" dirty="0"/>
          </a:p>
          <a:p>
            <a:pPr fontAlgn="base"/>
            <a:r>
              <a:rPr lang="en-US" dirty="0"/>
              <a:t>Fast Speed</a:t>
            </a:r>
          </a:p>
          <a:p>
            <a:pPr fontAlgn="base"/>
            <a:r>
              <a:rPr lang="en-US" dirty="0"/>
              <a:t>Accuracy</a:t>
            </a:r>
          </a:p>
          <a:p>
            <a:pPr fontAlgn="base"/>
            <a:r>
              <a:rPr lang="en-US" dirty="0"/>
              <a:t>Portable</a:t>
            </a:r>
          </a:p>
          <a:p>
            <a:pPr marL="0" indent="0" fontAlgn="base">
              <a:buNone/>
            </a:pPr>
            <a:r>
              <a:rPr lang="en-US" b="1" dirty="0"/>
              <a:t>Disadvantages:</a:t>
            </a:r>
            <a:endParaRPr lang="en-US" dirty="0"/>
          </a:p>
          <a:p>
            <a:pPr fontAlgn="base"/>
            <a:r>
              <a:rPr lang="en-US" dirty="0"/>
              <a:t>Require a clear line of sight</a:t>
            </a:r>
          </a:p>
          <a:p>
            <a:pPr fontAlgn="base"/>
            <a:r>
              <a:rPr lang="en-US" dirty="0"/>
              <a:t>Expensive</a:t>
            </a:r>
          </a:p>
          <a:p>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3886200"/>
            <a:ext cx="2676525" cy="286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05030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Input Devices cont..</a:t>
            </a:r>
          </a:p>
        </p:txBody>
      </p:sp>
      <p:sp>
        <p:nvSpPr>
          <p:cNvPr id="3" name="Content Placeholder 2"/>
          <p:cNvSpPr>
            <a:spLocks noGrp="1"/>
          </p:cNvSpPr>
          <p:nvPr>
            <p:ph idx="1"/>
          </p:nvPr>
        </p:nvSpPr>
        <p:spPr>
          <a:xfrm>
            <a:off x="381000" y="1295400"/>
            <a:ext cx="8229600" cy="4389120"/>
          </a:xfrm>
        </p:spPr>
        <p:txBody>
          <a:bodyPr>
            <a:normAutofit fontScale="92500" lnSpcReduction="20000"/>
          </a:bodyPr>
          <a:lstStyle/>
          <a:p>
            <a:pPr marL="0" indent="0" fontAlgn="base">
              <a:buNone/>
            </a:pPr>
            <a:r>
              <a:rPr lang="en-US" b="1" dirty="0"/>
              <a:t>OCR: </a:t>
            </a:r>
            <a:r>
              <a:rPr lang="en-US" dirty="0"/>
              <a:t>It is also called </a:t>
            </a:r>
            <a:r>
              <a:rPr lang="en-US" b="1" dirty="0"/>
              <a:t>“Optical Character Recognition.” </a:t>
            </a:r>
            <a:r>
              <a:rPr lang="en-US" dirty="0"/>
              <a:t>It is a technique which is used to read a special type of symbols, letters, or the numbers. The light source can read the characters.</a:t>
            </a:r>
          </a:p>
          <a:p>
            <a:pPr marL="0" indent="0" fontAlgn="base">
              <a:buNone/>
            </a:pPr>
            <a:r>
              <a:rPr lang="en-US" dirty="0"/>
              <a:t>The OCR can read characters printed from typewriters, the character of the cash register, and the character of the credit card. The OCR fonts are stored on the computer.</a:t>
            </a:r>
          </a:p>
          <a:p>
            <a:pPr marL="0" indent="0" fontAlgn="base">
              <a:buNone/>
            </a:pPr>
            <a:r>
              <a:rPr lang="en-US" b="1" dirty="0"/>
              <a:t>Advantages:</a:t>
            </a:r>
            <a:endParaRPr lang="en-US" dirty="0"/>
          </a:p>
          <a:p>
            <a:pPr fontAlgn="base"/>
            <a:r>
              <a:rPr lang="en-US" dirty="0"/>
              <a:t>Faster data entry</a:t>
            </a:r>
          </a:p>
          <a:p>
            <a:pPr fontAlgn="base"/>
            <a:r>
              <a:rPr lang="en-US" dirty="0"/>
              <a:t>Printed document converted into text files</a:t>
            </a:r>
          </a:p>
          <a:p>
            <a:pPr marL="0" indent="0" fontAlgn="base">
              <a:buNone/>
            </a:pPr>
            <a:r>
              <a:rPr lang="en-US" b="1" dirty="0"/>
              <a:t>Disadvantages:</a:t>
            </a:r>
            <a:endParaRPr lang="en-US" dirty="0"/>
          </a:p>
          <a:p>
            <a:pPr fontAlgn="base"/>
            <a:r>
              <a:rPr lang="en-US" dirty="0"/>
              <a:t>Cannot recognize all type of text</a:t>
            </a:r>
          </a:p>
          <a:p>
            <a:pPr fontAlgn="base"/>
            <a:r>
              <a:rPr lang="en-US" dirty="0"/>
              <a:t>Poor or Old documents cannot be recognized</a:t>
            </a:r>
          </a:p>
          <a:p>
            <a:endParaRPr lang="en-US" dirty="0"/>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3810000"/>
            <a:ext cx="1747837" cy="2427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26305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lstStyle/>
          <a:p>
            <a:r>
              <a:rPr lang="en-US" dirty="0"/>
              <a:t>Input Devices cont..</a:t>
            </a:r>
          </a:p>
        </p:txBody>
      </p:sp>
      <p:sp>
        <p:nvSpPr>
          <p:cNvPr id="3" name="Content Placeholder 2"/>
          <p:cNvSpPr>
            <a:spLocks noGrp="1"/>
          </p:cNvSpPr>
          <p:nvPr>
            <p:ph idx="1"/>
          </p:nvPr>
        </p:nvSpPr>
        <p:spPr>
          <a:xfrm>
            <a:off x="457200" y="1295400"/>
            <a:ext cx="8229600" cy="4389120"/>
          </a:xfrm>
        </p:spPr>
        <p:txBody>
          <a:bodyPr>
            <a:normAutofit fontScale="92500" lnSpcReduction="10000"/>
          </a:bodyPr>
          <a:lstStyle/>
          <a:p>
            <a:pPr marL="0" indent="0" fontAlgn="base">
              <a:buNone/>
            </a:pPr>
            <a:r>
              <a:rPr lang="en-US" b="1" dirty="0"/>
              <a:t>MICR: </a:t>
            </a:r>
            <a:r>
              <a:rPr lang="en-US" dirty="0"/>
              <a:t>It is also called </a:t>
            </a:r>
            <a:r>
              <a:rPr lang="en-US" b="1" dirty="0"/>
              <a:t>“Magnetic Ink Character reader.” </a:t>
            </a:r>
            <a:r>
              <a:rPr lang="en-US" dirty="0"/>
              <a:t>It is widely used in the processing of </a:t>
            </a:r>
            <a:r>
              <a:rPr lang="en-US" dirty="0" err="1"/>
              <a:t>cheques</a:t>
            </a:r>
            <a:r>
              <a:rPr lang="en-US" dirty="0"/>
              <a:t> in the bank. MICR is used for reading magnetic ink printed characters.</a:t>
            </a:r>
          </a:p>
          <a:p>
            <a:pPr marL="0" indent="0" fontAlgn="base">
              <a:buNone/>
            </a:pPr>
            <a:endParaRPr lang="en-US" dirty="0"/>
          </a:p>
          <a:p>
            <a:pPr marL="0" indent="0" fontAlgn="base">
              <a:buNone/>
            </a:pPr>
            <a:r>
              <a:rPr lang="en-US" dirty="0" smtClean="0"/>
              <a:t> </a:t>
            </a:r>
            <a:r>
              <a:rPr lang="en-US" b="1" dirty="0" smtClean="0"/>
              <a:t>Advantages</a:t>
            </a:r>
            <a:r>
              <a:rPr lang="en-US" b="1" dirty="0"/>
              <a:t>:</a:t>
            </a:r>
            <a:endParaRPr lang="en-US" dirty="0"/>
          </a:p>
          <a:p>
            <a:pPr fontAlgn="base"/>
            <a:r>
              <a:rPr lang="en-US" dirty="0"/>
              <a:t>More secure than OCR</a:t>
            </a:r>
          </a:p>
          <a:p>
            <a:pPr fontAlgn="base"/>
            <a:r>
              <a:rPr lang="en-US" dirty="0"/>
              <a:t>More accurate than OCR</a:t>
            </a:r>
          </a:p>
          <a:p>
            <a:pPr fontAlgn="base"/>
            <a:r>
              <a:rPr lang="en-US" dirty="0"/>
              <a:t>Allow overwrite </a:t>
            </a:r>
            <a:r>
              <a:rPr lang="en-US" dirty="0" err="1"/>
              <a:t>cheques</a:t>
            </a:r>
            <a:endParaRPr lang="en-US" dirty="0"/>
          </a:p>
          <a:p>
            <a:pPr marL="0" indent="0" fontAlgn="base">
              <a:buNone/>
            </a:pPr>
            <a:r>
              <a:rPr lang="en-US" b="1" dirty="0"/>
              <a:t>Disadvantages:</a:t>
            </a:r>
            <a:endParaRPr lang="en-US" dirty="0"/>
          </a:p>
          <a:p>
            <a:pPr fontAlgn="base"/>
            <a:r>
              <a:rPr lang="en-US" dirty="0"/>
              <a:t>Only a limited character </a:t>
            </a:r>
            <a:r>
              <a:rPr lang="en-US" dirty="0" smtClean="0"/>
              <a:t>set</a:t>
            </a:r>
            <a:endParaRPr lang="en-US" dirty="0"/>
          </a:p>
          <a:p>
            <a:pPr fontAlgn="base"/>
            <a:r>
              <a:rPr lang="en-US" dirty="0"/>
              <a:t>Expensive</a:t>
            </a:r>
          </a:p>
          <a:p>
            <a:endParaRPr lang="en-US"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200400"/>
            <a:ext cx="38100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4882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lstStyle/>
          <a:p>
            <a:r>
              <a:rPr lang="en-US" dirty="0"/>
              <a:t>Input Devices cont..</a:t>
            </a:r>
          </a:p>
        </p:txBody>
      </p:sp>
      <p:sp>
        <p:nvSpPr>
          <p:cNvPr id="3" name="Content Placeholder 2"/>
          <p:cNvSpPr>
            <a:spLocks noGrp="1"/>
          </p:cNvSpPr>
          <p:nvPr>
            <p:ph idx="1"/>
          </p:nvPr>
        </p:nvSpPr>
        <p:spPr>
          <a:xfrm>
            <a:off x="381000" y="1371600"/>
            <a:ext cx="8229600" cy="4389120"/>
          </a:xfrm>
        </p:spPr>
        <p:txBody>
          <a:bodyPr>
            <a:normAutofit lnSpcReduction="10000"/>
          </a:bodyPr>
          <a:lstStyle/>
          <a:p>
            <a:pPr marL="0" indent="0" fontAlgn="base">
              <a:buNone/>
            </a:pPr>
            <a:r>
              <a:rPr lang="en-US" b="1" dirty="0"/>
              <a:t>Sensors: </a:t>
            </a:r>
            <a:r>
              <a:rPr lang="en-US" dirty="0"/>
              <a:t>A Sensor can be treated as an input device that is used to detect and change the force, pressure, any other physical quantity, and sends the data to the computer.</a:t>
            </a:r>
          </a:p>
          <a:p>
            <a:pPr marL="0" indent="0" fontAlgn="base">
              <a:buNone/>
            </a:pPr>
            <a:r>
              <a:rPr lang="en-US" b="1" dirty="0"/>
              <a:t>Advantages of Sensors</a:t>
            </a:r>
            <a:endParaRPr lang="en-US" dirty="0"/>
          </a:p>
          <a:p>
            <a:pPr fontAlgn="base"/>
            <a:r>
              <a:rPr lang="en-US" dirty="0"/>
              <a:t>Sensitivity</a:t>
            </a:r>
          </a:p>
          <a:p>
            <a:pPr fontAlgn="base"/>
            <a:r>
              <a:rPr lang="en-US" dirty="0"/>
              <a:t>Reliability</a:t>
            </a:r>
          </a:p>
          <a:p>
            <a:pPr fontAlgn="base"/>
            <a:r>
              <a:rPr lang="en-US" dirty="0"/>
              <a:t>High-Resolution</a:t>
            </a:r>
          </a:p>
          <a:p>
            <a:pPr marL="0" indent="0" fontAlgn="base">
              <a:buNone/>
            </a:pPr>
            <a:r>
              <a:rPr lang="en-US" b="1" dirty="0"/>
              <a:t>Disadvantages of Sensors</a:t>
            </a:r>
            <a:endParaRPr lang="en-US" dirty="0"/>
          </a:p>
          <a:p>
            <a:pPr fontAlgn="base"/>
            <a:r>
              <a:rPr lang="en-US" dirty="0"/>
              <a:t>Affected by temperature and humidity</a:t>
            </a:r>
          </a:p>
          <a:p>
            <a:pPr fontAlgn="base"/>
            <a:r>
              <a:rPr lang="en-US" dirty="0"/>
              <a:t>Difficulties in designing</a:t>
            </a:r>
          </a:p>
          <a:p>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048000"/>
            <a:ext cx="380047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71564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Input Devices cont..</a:t>
            </a:r>
          </a:p>
        </p:txBody>
      </p:sp>
      <p:sp>
        <p:nvSpPr>
          <p:cNvPr id="3" name="Content Placeholder 2"/>
          <p:cNvSpPr>
            <a:spLocks noGrp="1"/>
          </p:cNvSpPr>
          <p:nvPr>
            <p:ph idx="1"/>
          </p:nvPr>
        </p:nvSpPr>
        <p:spPr>
          <a:xfrm>
            <a:off x="457200" y="1331216"/>
            <a:ext cx="8229600" cy="4389120"/>
          </a:xfrm>
        </p:spPr>
        <p:txBody>
          <a:bodyPr>
            <a:normAutofit fontScale="55000" lnSpcReduction="20000"/>
          </a:bodyPr>
          <a:lstStyle/>
          <a:p>
            <a:pPr marL="0" indent="0" fontAlgn="base">
              <a:buNone/>
            </a:pPr>
            <a:r>
              <a:rPr lang="en-US" b="1" dirty="0"/>
              <a:t>Biometric System: </a:t>
            </a:r>
            <a:r>
              <a:rPr lang="en-US" dirty="0"/>
              <a:t>A biometric system is defined as an input system that is used to identify a person. A biometric machine can identify a person by face, eyes, voice, finger, or thumb </a:t>
            </a:r>
            <a:r>
              <a:rPr lang="en-US" dirty="0" smtClean="0"/>
              <a:t>impression. It </a:t>
            </a:r>
            <a:r>
              <a:rPr lang="en-US" dirty="0"/>
              <a:t>is a secure system; it means no biometric data can be stolen</a:t>
            </a:r>
            <a:r>
              <a:rPr lang="en-US" dirty="0" smtClean="0"/>
              <a:t>.</a:t>
            </a:r>
          </a:p>
          <a:p>
            <a:pPr marL="0" indent="0" fontAlgn="base">
              <a:buNone/>
            </a:pPr>
            <a:endParaRPr lang="en-US" dirty="0"/>
          </a:p>
          <a:p>
            <a:pPr marL="0" indent="0" fontAlgn="base">
              <a:buNone/>
            </a:pPr>
            <a:r>
              <a:rPr lang="en-US" b="1" dirty="0"/>
              <a:t>Uses of Biometric System</a:t>
            </a:r>
            <a:r>
              <a:rPr lang="en-US" b="1" dirty="0" smtClean="0"/>
              <a:t>:</a:t>
            </a:r>
            <a:endParaRPr lang="en-US" dirty="0"/>
          </a:p>
          <a:p>
            <a:pPr fontAlgn="base"/>
            <a:r>
              <a:rPr lang="en-US" dirty="0"/>
              <a:t>Biometric Door Lock</a:t>
            </a:r>
          </a:p>
          <a:p>
            <a:pPr fontAlgn="base"/>
            <a:r>
              <a:rPr lang="en-US" dirty="0"/>
              <a:t>Biometric Attendance system</a:t>
            </a:r>
          </a:p>
          <a:p>
            <a:pPr fontAlgn="base"/>
            <a:r>
              <a:rPr lang="en-US" dirty="0"/>
              <a:t>Biometric ATM</a:t>
            </a:r>
          </a:p>
          <a:p>
            <a:pPr marL="0" indent="0" fontAlgn="base">
              <a:buNone/>
            </a:pPr>
            <a:r>
              <a:rPr lang="en-US" b="1" dirty="0"/>
              <a:t>A biometric system also includes:</a:t>
            </a:r>
            <a:endParaRPr lang="en-US" dirty="0"/>
          </a:p>
          <a:p>
            <a:pPr fontAlgn="base"/>
            <a:r>
              <a:rPr lang="en-US" b="1" dirty="0"/>
              <a:t>Finger Scanner: </a:t>
            </a:r>
            <a:r>
              <a:rPr lang="en-US" dirty="0"/>
              <a:t>It is used to identify the person by his thumb or finger.</a:t>
            </a:r>
          </a:p>
          <a:p>
            <a:pPr fontAlgn="base"/>
            <a:r>
              <a:rPr lang="en-US" b="1" dirty="0"/>
              <a:t>Hand Scanner:</a:t>
            </a:r>
            <a:r>
              <a:rPr lang="en-US" dirty="0"/>
              <a:t> It is used to identify the person by his palm impression.</a:t>
            </a:r>
          </a:p>
          <a:p>
            <a:pPr marL="0" indent="0" fontAlgn="base">
              <a:buNone/>
            </a:pPr>
            <a:endParaRPr lang="en-US" b="1" dirty="0" smtClean="0"/>
          </a:p>
          <a:p>
            <a:pPr marL="0" indent="0" fontAlgn="base">
              <a:buNone/>
            </a:pPr>
            <a:r>
              <a:rPr lang="en-US" b="1" dirty="0" smtClean="0"/>
              <a:t>Advantages </a:t>
            </a:r>
            <a:r>
              <a:rPr lang="en-US" b="1" dirty="0"/>
              <a:t>of Biometrics</a:t>
            </a:r>
            <a:endParaRPr lang="en-US" dirty="0"/>
          </a:p>
          <a:p>
            <a:pPr fontAlgn="base"/>
            <a:r>
              <a:rPr lang="en-US" dirty="0"/>
              <a:t>More secure than passwords</a:t>
            </a:r>
          </a:p>
          <a:p>
            <a:pPr fontAlgn="base"/>
            <a:r>
              <a:rPr lang="en-US" dirty="0"/>
              <a:t>Accuracy</a:t>
            </a:r>
          </a:p>
          <a:p>
            <a:pPr fontAlgn="base"/>
            <a:r>
              <a:rPr lang="en-US" dirty="0"/>
              <a:t>Uniqueness</a:t>
            </a:r>
          </a:p>
          <a:p>
            <a:pPr marL="0" indent="0" fontAlgn="base">
              <a:buNone/>
            </a:pPr>
            <a:r>
              <a:rPr lang="en-US" b="1" dirty="0"/>
              <a:t>Disadvantages of Biometrics</a:t>
            </a:r>
            <a:endParaRPr lang="en-US" dirty="0"/>
          </a:p>
          <a:p>
            <a:pPr fontAlgn="base"/>
            <a:r>
              <a:rPr lang="en-US" dirty="0"/>
              <a:t>Costly</a:t>
            </a:r>
          </a:p>
          <a:p>
            <a:pPr fontAlgn="base"/>
            <a:r>
              <a:rPr lang="en-US" dirty="0"/>
              <a:t>Missing or injured body part problem</a:t>
            </a:r>
          </a:p>
          <a:p>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4562475"/>
            <a:ext cx="3795712"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87352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lstStyle/>
          <a:p>
            <a:r>
              <a:rPr lang="en-US" dirty="0" smtClean="0"/>
              <a:t>Output Devices</a:t>
            </a:r>
            <a:endParaRPr lang="en-US" dirty="0"/>
          </a:p>
        </p:txBody>
      </p:sp>
      <p:sp>
        <p:nvSpPr>
          <p:cNvPr id="3" name="Content Placeholder 2"/>
          <p:cNvSpPr>
            <a:spLocks noGrp="1"/>
          </p:cNvSpPr>
          <p:nvPr>
            <p:ph idx="1"/>
          </p:nvPr>
        </p:nvSpPr>
        <p:spPr>
          <a:xfrm>
            <a:off x="457200" y="1447800"/>
            <a:ext cx="8229600" cy="4389120"/>
          </a:xfrm>
        </p:spPr>
        <p:txBody>
          <a:bodyPr>
            <a:normAutofit/>
          </a:bodyPr>
          <a:lstStyle/>
          <a:p>
            <a:pPr marL="0" indent="0" algn="just">
              <a:buNone/>
            </a:pPr>
            <a:r>
              <a:rPr lang="en-US" dirty="0" smtClean="0"/>
              <a:t>It </a:t>
            </a:r>
            <a:r>
              <a:rPr lang="en-US" dirty="0"/>
              <a:t>is an electromechanical device, which accepts data from a computer and translates them into form understand by users.</a:t>
            </a:r>
          </a:p>
          <a:p>
            <a:pPr marL="0" indent="0" algn="just" fontAlgn="base">
              <a:buNone/>
            </a:pPr>
            <a:r>
              <a:rPr lang="en-US" b="1" dirty="0" smtClean="0"/>
              <a:t>Types:- </a:t>
            </a:r>
          </a:p>
          <a:p>
            <a:pPr marL="514350" indent="-514350" algn="just" fontAlgn="base">
              <a:buAutoNum type="arabicPeriod"/>
            </a:pPr>
            <a:r>
              <a:rPr lang="en-US" dirty="0" smtClean="0"/>
              <a:t>Printer</a:t>
            </a:r>
          </a:p>
          <a:p>
            <a:pPr marL="514350" indent="-514350" algn="just" fontAlgn="base">
              <a:buAutoNum type="arabicPeriod"/>
            </a:pPr>
            <a:r>
              <a:rPr lang="en-US" dirty="0" smtClean="0"/>
              <a:t> Plotter</a:t>
            </a:r>
          </a:p>
          <a:p>
            <a:pPr marL="514350" indent="-514350" algn="just" fontAlgn="base">
              <a:buAutoNum type="arabicPeriod"/>
            </a:pPr>
            <a:r>
              <a:rPr lang="en-US" dirty="0" smtClean="0">
                <a:solidFill>
                  <a:srgbClr val="FF0000"/>
                </a:solidFill>
              </a:rPr>
              <a:t> Monitor</a:t>
            </a:r>
          </a:p>
          <a:p>
            <a:pPr marL="514350" indent="-514350" algn="just" fontAlgn="base">
              <a:buAutoNum type="arabicPeriod"/>
            </a:pPr>
            <a:r>
              <a:rPr lang="en-US" dirty="0" smtClean="0"/>
              <a:t> </a:t>
            </a:r>
            <a:r>
              <a:rPr lang="en-US" dirty="0"/>
              <a:t>Projector </a:t>
            </a:r>
          </a:p>
          <a:p>
            <a:pPr algn="just"/>
            <a:endParaRPr lang="en-US" dirty="0"/>
          </a:p>
        </p:txBody>
      </p:sp>
    </p:spTree>
    <p:extLst>
      <p:ext uri="{BB962C8B-B14F-4D97-AF65-F5344CB8AC3E}">
        <p14:creationId xmlns:p14="http://schemas.microsoft.com/office/powerpoint/2010/main" val="4091317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a:t>Output </a:t>
            </a:r>
            <a:r>
              <a:rPr lang="en-US" dirty="0" smtClean="0"/>
              <a:t>Devices Cont…</a:t>
            </a:r>
            <a:endParaRPr lang="en-US" dirty="0"/>
          </a:p>
        </p:txBody>
      </p:sp>
      <p:sp>
        <p:nvSpPr>
          <p:cNvPr id="3" name="Content Placeholder 2"/>
          <p:cNvSpPr>
            <a:spLocks noGrp="1"/>
          </p:cNvSpPr>
          <p:nvPr>
            <p:ph idx="1"/>
          </p:nvPr>
        </p:nvSpPr>
        <p:spPr>
          <a:xfrm>
            <a:off x="457200" y="1447800"/>
            <a:ext cx="3429000" cy="4389120"/>
          </a:xfrm>
        </p:spPr>
        <p:txBody>
          <a:bodyPr>
            <a:normAutofit/>
          </a:bodyPr>
          <a:lstStyle/>
          <a:p>
            <a:pPr marL="0" indent="0" fontAlgn="base">
              <a:buNone/>
            </a:pPr>
            <a:r>
              <a:rPr lang="en-US" b="1" dirty="0"/>
              <a:t>Printers:</a:t>
            </a:r>
          </a:p>
          <a:p>
            <a:pPr marL="0" indent="0" algn="just" fontAlgn="base">
              <a:buNone/>
            </a:pPr>
            <a:r>
              <a:rPr lang="en-US" dirty="0"/>
              <a:t>A printer is a peripheral device which is used to represent the graphics or text on paper. The quality is measured by its resolution. The resolution of any printer is measured in dot per inch (dpi).</a:t>
            </a:r>
          </a:p>
          <a:p>
            <a:pPr marL="0" indent="0">
              <a:buNone/>
            </a:pP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935163"/>
            <a:ext cx="3364228" cy="438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59266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dirty="0"/>
              <a:t>Output Devices Cont…</a:t>
            </a:r>
          </a:p>
        </p:txBody>
      </p:sp>
      <p:sp>
        <p:nvSpPr>
          <p:cNvPr id="3" name="Content Placeholder 2"/>
          <p:cNvSpPr>
            <a:spLocks noGrp="1"/>
          </p:cNvSpPr>
          <p:nvPr>
            <p:ph idx="1"/>
          </p:nvPr>
        </p:nvSpPr>
        <p:spPr>
          <a:xfrm>
            <a:off x="457200" y="1524000"/>
            <a:ext cx="3276600" cy="4389120"/>
          </a:xfrm>
        </p:spPr>
        <p:txBody>
          <a:bodyPr>
            <a:normAutofit fontScale="55000" lnSpcReduction="20000"/>
          </a:bodyPr>
          <a:lstStyle/>
          <a:p>
            <a:pPr marL="0" indent="0">
              <a:buNone/>
            </a:pPr>
            <a:r>
              <a:rPr lang="en-US" b="1" dirty="0" smtClean="0"/>
              <a:t>1. Dot </a:t>
            </a:r>
            <a:r>
              <a:rPr lang="en-US" b="1" dirty="0"/>
              <a:t>Matrix Printers:</a:t>
            </a:r>
          </a:p>
          <a:p>
            <a:pPr marL="0" indent="0" algn="just" fontAlgn="base">
              <a:buNone/>
            </a:pPr>
            <a:r>
              <a:rPr lang="en-US" dirty="0"/>
              <a:t>Dot matrix has printed in the form of dots. A printer has a head which contains nine pins. The nine pins are arranged one below other. Each pin can be activated independently. All or only the same needles are activated at a time. When needless is not activated, and then the tip of needle stay in the head. When pin work, it comes </a:t>
            </a:r>
            <a:r>
              <a:rPr lang="en-US" dirty="0" smtClean="0"/>
              <a:t>out </a:t>
            </a:r>
            <a:r>
              <a:rPr lang="en-US" dirty="0"/>
              <a:t>of the print head. In nine pin printer, pins are arranged in 5 * 7 matrixes</a:t>
            </a:r>
            <a:r>
              <a:rPr lang="en-US" dirty="0" smtClean="0"/>
              <a:t>. </a:t>
            </a:r>
          </a:p>
          <a:p>
            <a:pPr marL="0" indent="0" algn="just" fontAlgn="base">
              <a:buNone/>
            </a:pPr>
            <a:r>
              <a:rPr lang="en-US" b="1" dirty="0" smtClean="0"/>
              <a:t>Advantages</a:t>
            </a:r>
            <a:r>
              <a:rPr lang="en-US" b="1" dirty="0"/>
              <a:t>:</a:t>
            </a:r>
            <a:endParaRPr lang="en-US" dirty="0"/>
          </a:p>
          <a:p>
            <a:pPr algn="just" fontAlgn="base"/>
            <a:r>
              <a:rPr lang="en-US" dirty="0"/>
              <a:t>Low Printing Cost</a:t>
            </a:r>
          </a:p>
          <a:p>
            <a:pPr fontAlgn="base"/>
            <a:r>
              <a:rPr lang="en-US" dirty="0"/>
              <a:t>Large print size</a:t>
            </a:r>
          </a:p>
          <a:p>
            <a:pPr fontAlgn="base"/>
            <a:r>
              <a:rPr lang="en-US" dirty="0"/>
              <a:t>Long </a:t>
            </a:r>
            <a:r>
              <a:rPr lang="en-US" dirty="0" smtClean="0"/>
              <a:t>Life</a:t>
            </a:r>
          </a:p>
          <a:p>
            <a:pPr marL="0" indent="0" fontAlgn="base">
              <a:buNone/>
            </a:pPr>
            <a:r>
              <a:rPr lang="en-US" b="1" dirty="0" smtClean="0"/>
              <a:t>Disadvantages</a:t>
            </a:r>
            <a:r>
              <a:rPr lang="en-US" b="1" dirty="0"/>
              <a:t>:</a:t>
            </a:r>
            <a:endParaRPr lang="en-US" dirty="0"/>
          </a:p>
          <a:p>
            <a:pPr fontAlgn="base"/>
            <a:r>
              <a:rPr lang="en-US" dirty="0"/>
              <a:t>Slow speed</a:t>
            </a:r>
          </a:p>
          <a:p>
            <a:pPr fontAlgn="base"/>
            <a:r>
              <a:rPr lang="en-US" dirty="0"/>
              <a:t>Low Resolution</a:t>
            </a:r>
          </a:p>
          <a:p>
            <a:pPr marL="0" indent="0" algn="just">
              <a:buNone/>
            </a:pPr>
            <a:endParaRPr lang="en-US" dirty="0"/>
          </a:p>
          <a:p>
            <a:endParaRPr 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316" y="1905000"/>
            <a:ext cx="2069851" cy="2482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3577" y="4572000"/>
            <a:ext cx="2331590" cy="1746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02927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dirty="0"/>
              <a:t>Output Devices Cont…</a:t>
            </a:r>
          </a:p>
        </p:txBody>
      </p:sp>
      <p:sp>
        <p:nvSpPr>
          <p:cNvPr id="3" name="Content Placeholder 2"/>
          <p:cNvSpPr>
            <a:spLocks noGrp="1"/>
          </p:cNvSpPr>
          <p:nvPr>
            <p:ph idx="1"/>
          </p:nvPr>
        </p:nvSpPr>
        <p:spPr>
          <a:xfrm>
            <a:off x="457200" y="1371600"/>
            <a:ext cx="4114800" cy="4389120"/>
          </a:xfrm>
        </p:spPr>
        <p:txBody>
          <a:bodyPr>
            <a:normAutofit fontScale="62500" lnSpcReduction="20000"/>
          </a:bodyPr>
          <a:lstStyle/>
          <a:p>
            <a:pPr marL="0" indent="0" fontAlgn="base">
              <a:buNone/>
            </a:pPr>
            <a:r>
              <a:rPr lang="en-US" b="1" dirty="0" smtClean="0"/>
              <a:t>2. Daisy </a:t>
            </a:r>
            <a:r>
              <a:rPr lang="en-US" b="1" dirty="0"/>
              <a:t>printer </a:t>
            </a:r>
            <a:r>
              <a:rPr lang="en-US" b="1" dirty="0" smtClean="0"/>
              <a:t>:- </a:t>
            </a:r>
            <a:r>
              <a:rPr lang="en-US" dirty="0" smtClean="0"/>
              <a:t>By </a:t>
            </a:r>
            <a:r>
              <a:rPr lang="en-US" dirty="0"/>
              <a:t>these, we can print only one character at a time. The head of this printer looks like a daisy flower, with the printing arms that appear like petals of a flower; that’s why it is called “</a:t>
            </a:r>
            <a:r>
              <a:rPr lang="en-US" b="1" dirty="0"/>
              <a:t>Daisy printer</a:t>
            </a:r>
            <a:r>
              <a:rPr lang="en-US" dirty="0"/>
              <a:t>.”</a:t>
            </a:r>
          </a:p>
          <a:p>
            <a:pPr fontAlgn="base"/>
            <a:r>
              <a:rPr lang="en-US" dirty="0"/>
              <a:t>It can print approx. 90 characters per second.</a:t>
            </a:r>
          </a:p>
          <a:p>
            <a:pPr fontAlgn="base"/>
            <a:r>
              <a:rPr lang="en-US" dirty="0" smtClean="0"/>
              <a:t>Daisy </a:t>
            </a:r>
            <a:r>
              <a:rPr lang="en-US" dirty="0"/>
              <a:t>wheel printers are used to print the professional quality document. It is also called </a:t>
            </a:r>
            <a:r>
              <a:rPr lang="en-US" b="1" dirty="0"/>
              <a:t>“Letter Quality Printer.”</a:t>
            </a:r>
            <a:endParaRPr lang="en-US" dirty="0"/>
          </a:p>
          <a:p>
            <a:pPr marL="0" indent="0" fontAlgn="base">
              <a:buNone/>
            </a:pPr>
            <a:r>
              <a:rPr lang="en-US" b="1" dirty="0"/>
              <a:t>Advantages:</a:t>
            </a:r>
            <a:endParaRPr lang="en-US" dirty="0"/>
          </a:p>
          <a:p>
            <a:pPr fontAlgn="base"/>
            <a:r>
              <a:rPr lang="en-US" dirty="0"/>
              <a:t>More reliable</a:t>
            </a:r>
          </a:p>
          <a:p>
            <a:pPr fontAlgn="base"/>
            <a:r>
              <a:rPr lang="en-US" dirty="0"/>
              <a:t>Better printing Quality</a:t>
            </a:r>
          </a:p>
          <a:p>
            <a:pPr marL="0" indent="0" fontAlgn="base">
              <a:buNone/>
            </a:pPr>
            <a:r>
              <a:rPr lang="en-US" b="1" dirty="0"/>
              <a:t>Disadvantages:</a:t>
            </a:r>
            <a:endParaRPr lang="en-US" dirty="0"/>
          </a:p>
          <a:p>
            <a:pPr fontAlgn="base"/>
            <a:r>
              <a:rPr lang="en-US" dirty="0"/>
              <a:t>Slow than Dot Matrix</a:t>
            </a:r>
          </a:p>
          <a:p>
            <a:pPr fontAlgn="base"/>
            <a:r>
              <a:rPr lang="en-US" dirty="0"/>
              <a:t>More Expensive</a:t>
            </a:r>
          </a:p>
          <a:p>
            <a:pPr fontAlgn="base"/>
            <a:r>
              <a:rPr lang="en-US" dirty="0"/>
              <a:t>Noisy in operation</a:t>
            </a:r>
          </a:p>
          <a:p>
            <a:endParaRPr lang="en-US" dirty="0"/>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410" y="2057400"/>
            <a:ext cx="38100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02645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229600" cy="1143000"/>
          </a:xfrm>
        </p:spPr>
        <p:txBody>
          <a:bodyPr/>
          <a:lstStyle/>
          <a:p>
            <a:r>
              <a:rPr lang="en-US" dirty="0"/>
              <a:t>Output Devices Cont…</a:t>
            </a:r>
          </a:p>
        </p:txBody>
      </p:sp>
      <p:sp>
        <p:nvSpPr>
          <p:cNvPr id="3" name="Content Placeholder 2"/>
          <p:cNvSpPr>
            <a:spLocks noGrp="1"/>
          </p:cNvSpPr>
          <p:nvPr>
            <p:ph idx="1"/>
          </p:nvPr>
        </p:nvSpPr>
        <p:spPr>
          <a:xfrm>
            <a:off x="381000" y="1295400"/>
            <a:ext cx="4419600" cy="4389120"/>
          </a:xfrm>
        </p:spPr>
        <p:txBody>
          <a:bodyPr>
            <a:normAutofit fontScale="62500" lnSpcReduction="20000"/>
          </a:bodyPr>
          <a:lstStyle/>
          <a:p>
            <a:pPr marL="0" indent="0" algn="just" fontAlgn="base">
              <a:buNone/>
            </a:pPr>
            <a:r>
              <a:rPr lang="en-US" b="1" dirty="0" smtClean="0"/>
              <a:t>3. Drum Printers:</a:t>
            </a:r>
            <a:r>
              <a:rPr lang="en-US" dirty="0" smtClean="0"/>
              <a:t>- It </a:t>
            </a:r>
            <a:r>
              <a:rPr lang="en-US" dirty="0"/>
              <a:t>has a shape like a drum, so it is called </a:t>
            </a:r>
            <a:r>
              <a:rPr lang="en-US" b="1" dirty="0"/>
              <a:t>“Drum Printer.”</a:t>
            </a:r>
            <a:r>
              <a:rPr lang="en-US" dirty="0"/>
              <a:t> This type of printer contains many characters that are printed on the drum.</a:t>
            </a:r>
          </a:p>
          <a:p>
            <a:pPr marL="0" indent="0" algn="just" fontAlgn="base">
              <a:buNone/>
            </a:pPr>
            <a:r>
              <a:rPr lang="en-US" dirty="0"/>
              <a:t>The surface of the drum is break down into the number of tracks. Total tracks are equal to character132. A drum will have 132 tracks. The number of tracks is divided according to the width of the </a:t>
            </a:r>
            <a:r>
              <a:rPr lang="en-US" dirty="0" err="1" smtClean="0"/>
              <a:t>paper.It</a:t>
            </a:r>
            <a:r>
              <a:rPr lang="en-US" dirty="0" smtClean="0"/>
              <a:t> </a:t>
            </a:r>
            <a:r>
              <a:rPr lang="en-US" dirty="0"/>
              <a:t>can print approx. 150-2500 lines per minute</a:t>
            </a:r>
            <a:r>
              <a:rPr lang="en-US" dirty="0" smtClean="0"/>
              <a:t>.</a:t>
            </a:r>
          </a:p>
          <a:p>
            <a:pPr marL="0" indent="0" algn="just" fontAlgn="base">
              <a:buNone/>
            </a:pPr>
            <a:endParaRPr lang="en-US" dirty="0"/>
          </a:p>
          <a:p>
            <a:pPr marL="0" indent="0" algn="just" fontAlgn="base">
              <a:buNone/>
            </a:pPr>
            <a:r>
              <a:rPr lang="en-US" b="1" dirty="0" smtClean="0"/>
              <a:t>Advantages</a:t>
            </a:r>
            <a:r>
              <a:rPr lang="en-US" b="1" dirty="0"/>
              <a:t>:</a:t>
            </a:r>
            <a:endParaRPr lang="en-US" dirty="0"/>
          </a:p>
          <a:p>
            <a:pPr algn="just" fontAlgn="base"/>
            <a:r>
              <a:rPr lang="en-US" dirty="0"/>
              <a:t>High Speed</a:t>
            </a:r>
          </a:p>
          <a:p>
            <a:pPr algn="just" fontAlgn="base"/>
            <a:r>
              <a:rPr lang="en-US" dirty="0"/>
              <a:t>Low Cost</a:t>
            </a:r>
          </a:p>
          <a:p>
            <a:pPr marL="0" indent="0" algn="just" fontAlgn="base">
              <a:buNone/>
            </a:pPr>
            <a:r>
              <a:rPr lang="en-US" b="1" dirty="0"/>
              <a:t>Disadvantages:</a:t>
            </a:r>
            <a:endParaRPr lang="en-US" dirty="0"/>
          </a:p>
          <a:p>
            <a:pPr algn="just" fontAlgn="base"/>
            <a:r>
              <a:rPr lang="en-US" dirty="0"/>
              <a:t>Poor Printing Quality</a:t>
            </a:r>
          </a:p>
          <a:p>
            <a:pPr algn="just" fontAlgn="base"/>
            <a:r>
              <a:rPr lang="en-US" dirty="0"/>
              <a:t>Noisy in Operation</a:t>
            </a:r>
          </a:p>
          <a:p>
            <a:pPr marL="0" indent="0">
              <a:buNone/>
            </a:pPr>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2771775"/>
            <a:ext cx="3933825"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9727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processing</a:t>
            </a:r>
            <a:endParaRPr lang="en-US" dirty="0"/>
          </a:p>
        </p:txBody>
      </p:sp>
      <p:pic>
        <p:nvPicPr>
          <p:cNvPr id="5" name="Content Placeholder 4"/>
          <p:cNvPicPr>
            <a:picLocks noGrp="1" noChangeAspect="1"/>
          </p:cNvPicPr>
          <p:nvPr>
            <p:ph sz="quarter" idx="1"/>
          </p:nvPr>
        </p:nvPicPr>
        <p:blipFill>
          <a:blip r:embed="rId2"/>
          <a:stretch>
            <a:fillRect/>
          </a:stretch>
        </p:blipFill>
        <p:spPr>
          <a:xfrm>
            <a:off x="457200" y="1600200"/>
            <a:ext cx="7239000" cy="4343400"/>
          </a:xfrm>
          <a:prstGeom prst="rect">
            <a:avLst/>
          </a:prstGeom>
        </p:spPr>
      </p:pic>
    </p:spTree>
    <p:extLst>
      <p:ext uri="{BB962C8B-B14F-4D97-AF65-F5344CB8AC3E}">
        <p14:creationId xmlns:p14="http://schemas.microsoft.com/office/powerpoint/2010/main" val="19056047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1143000"/>
          </a:xfrm>
        </p:spPr>
        <p:txBody>
          <a:bodyPr/>
          <a:lstStyle/>
          <a:p>
            <a:r>
              <a:rPr lang="en-US" dirty="0"/>
              <a:t>Output Devices Cont…</a:t>
            </a:r>
          </a:p>
        </p:txBody>
      </p:sp>
      <p:sp>
        <p:nvSpPr>
          <p:cNvPr id="3" name="Content Placeholder 2"/>
          <p:cNvSpPr>
            <a:spLocks noGrp="1"/>
          </p:cNvSpPr>
          <p:nvPr>
            <p:ph idx="1"/>
          </p:nvPr>
        </p:nvSpPr>
        <p:spPr>
          <a:xfrm>
            <a:off x="228600" y="1295400"/>
            <a:ext cx="5715000" cy="4389120"/>
          </a:xfrm>
        </p:spPr>
        <p:txBody>
          <a:bodyPr>
            <a:normAutofit fontScale="55000" lnSpcReduction="20000"/>
          </a:bodyPr>
          <a:lstStyle/>
          <a:p>
            <a:pPr marL="0" indent="0" algn="just" fontAlgn="base">
              <a:buNone/>
            </a:pPr>
            <a:r>
              <a:rPr lang="en-US" b="1" dirty="0"/>
              <a:t>Non-impact </a:t>
            </a:r>
            <a:r>
              <a:rPr lang="en-US" b="1" dirty="0" smtClean="0"/>
              <a:t>Printers:- </a:t>
            </a:r>
            <a:r>
              <a:rPr lang="en-US" dirty="0" smtClean="0"/>
              <a:t>In </a:t>
            </a:r>
            <a:r>
              <a:rPr lang="en-US" dirty="0"/>
              <a:t>Non-impact printers, there is no physical contact between the print head or paper head. A non-impact printer prints a complete page at a time. The Non-impact printers spray ink on the paper through nozzles to form the letters and patterns.</a:t>
            </a:r>
          </a:p>
          <a:p>
            <a:pPr marL="0" indent="0" algn="just" fontAlgn="base">
              <a:buNone/>
            </a:pPr>
            <a:r>
              <a:rPr lang="en-US" b="1" dirty="0" smtClean="0"/>
              <a:t>1</a:t>
            </a:r>
            <a:r>
              <a:rPr lang="en-US" dirty="0"/>
              <a:t>. </a:t>
            </a:r>
            <a:r>
              <a:rPr lang="en-US" b="1" dirty="0"/>
              <a:t>Inkjet Printer: </a:t>
            </a:r>
            <a:r>
              <a:rPr lang="en-US" dirty="0"/>
              <a:t>It is also called “</a:t>
            </a:r>
            <a:r>
              <a:rPr lang="en-US" b="1" dirty="0"/>
              <a:t>Deskjet Printer.</a:t>
            </a:r>
            <a:r>
              <a:rPr lang="en-US" dirty="0"/>
              <a:t>” It is a Non-impact printer in which the letters and graphics are printed by spraying a drop of ink on the paper with nozzle </a:t>
            </a:r>
            <a:r>
              <a:rPr lang="en-US" dirty="0" smtClean="0"/>
              <a:t>head. A </a:t>
            </a:r>
            <a:r>
              <a:rPr lang="en-US" dirty="0"/>
              <a:t>Color inkjet printer has four ink nozzles, sapphire, red, yellow, and black, so it is also called CMYK printer. We can produce any color by using these four </a:t>
            </a:r>
            <a:r>
              <a:rPr lang="en-US" dirty="0" smtClean="0"/>
              <a:t>colors.</a:t>
            </a:r>
          </a:p>
          <a:p>
            <a:pPr marL="0" indent="0" algn="just" fontAlgn="base">
              <a:buNone/>
            </a:pPr>
            <a:r>
              <a:rPr lang="en-US" dirty="0" smtClean="0"/>
              <a:t>The </a:t>
            </a:r>
            <a:r>
              <a:rPr lang="en-US" dirty="0"/>
              <a:t>prints and graphics of this printer are very clear. These printers are generally used for home purposes</a:t>
            </a:r>
            <a:r>
              <a:rPr lang="en-US" dirty="0" smtClean="0"/>
              <a:t>.</a:t>
            </a:r>
          </a:p>
          <a:p>
            <a:pPr marL="0" indent="0" algn="just" fontAlgn="base">
              <a:buNone/>
            </a:pPr>
            <a:endParaRPr lang="en-US" dirty="0"/>
          </a:p>
          <a:p>
            <a:pPr marL="0" indent="0" algn="just" fontAlgn="base">
              <a:buNone/>
            </a:pPr>
            <a:r>
              <a:rPr lang="en-US" b="1" dirty="0"/>
              <a:t>Advantages:</a:t>
            </a:r>
            <a:endParaRPr lang="en-US" dirty="0"/>
          </a:p>
          <a:p>
            <a:pPr algn="just" fontAlgn="base"/>
            <a:r>
              <a:rPr lang="en-US" dirty="0"/>
              <a:t>High-Quality Printout</a:t>
            </a:r>
          </a:p>
          <a:p>
            <a:pPr algn="just" fontAlgn="base"/>
            <a:r>
              <a:rPr lang="en-US" dirty="0"/>
              <a:t>Low noise</a:t>
            </a:r>
          </a:p>
          <a:p>
            <a:pPr algn="just" fontAlgn="base"/>
            <a:r>
              <a:rPr lang="en-US" dirty="0"/>
              <a:t>High Resolution</a:t>
            </a:r>
          </a:p>
          <a:p>
            <a:pPr marL="0" indent="0" algn="just" fontAlgn="base">
              <a:buNone/>
            </a:pPr>
            <a:r>
              <a:rPr lang="en-US" b="1" dirty="0"/>
              <a:t>Disadvantages:</a:t>
            </a:r>
            <a:endParaRPr lang="en-US" dirty="0"/>
          </a:p>
          <a:p>
            <a:pPr algn="just" fontAlgn="base"/>
            <a:r>
              <a:rPr lang="en-US" dirty="0"/>
              <a:t>Less Durability of the print head</a:t>
            </a:r>
          </a:p>
          <a:p>
            <a:pPr algn="just" fontAlgn="base"/>
            <a:r>
              <a:rPr lang="en-US" dirty="0"/>
              <a:t>Not suitable for high volume printing</a:t>
            </a:r>
          </a:p>
          <a:p>
            <a:pPr algn="just" fontAlgn="base"/>
            <a:r>
              <a:rPr lang="en-US" dirty="0"/>
              <a:t>Cartridges replacement is expensive</a:t>
            </a:r>
          </a:p>
          <a:p>
            <a:pPr algn="just"/>
            <a:endParaRPr lang="en-US"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124200"/>
            <a:ext cx="2609850" cy="18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08218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229600" cy="1143000"/>
          </a:xfrm>
        </p:spPr>
        <p:txBody>
          <a:bodyPr/>
          <a:lstStyle/>
          <a:p>
            <a:r>
              <a:rPr lang="en-US" dirty="0"/>
              <a:t>Output Devices Cont…</a:t>
            </a:r>
          </a:p>
        </p:txBody>
      </p:sp>
      <p:sp>
        <p:nvSpPr>
          <p:cNvPr id="3" name="Content Placeholder 2"/>
          <p:cNvSpPr>
            <a:spLocks noGrp="1"/>
          </p:cNvSpPr>
          <p:nvPr>
            <p:ph idx="1"/>
          </p:nvPr>
        </p:nvSpPr>
        <p:spPr>
          <a:xfrm>
            <a:off x="304800" y="1524000"/>
            <a:ext cx="4648200" cy="4389120"/>
          </a:xfrm>
        </p:spPr>
        <p:txBody>
          <a:bodyPr>
            <a:normAutofit fontScale="70000" lnSpcReduction="20000"/>
          </a:bodyPr>
          <a:lstStyle/>
          <a:p>
            <a:pPr marL="0" indent="0" algn="just" fontAlgn="base">
              <a:buNone/>
            </a:pPr>
            <a:r>
              <a:rPr lang="en-US" dirty="0" smtClean="0"/>
              <a:t>2. </a:t>
            </a:r>
            <a:r>
              <a:rPr lang="en-US" b="1" dirty="0" smtClean="0"/>
              <a:t>Laser </a:t>
            </a:r>
            <a:r>
              <a:rPr lang="en-US" b="1" dirty="0"/>
              <a:t>Printer:</a:t>
            </a:r>
            <a:r>
              <a:rPr lang="en-US" dirty="0"/>
              <a:t> It is also called</a:t>
            </a:r>
            <a:r>
              <a:rPr lang="en-US" b="1" dirty="0"/>
              <a:t> “Page Printer” </a:t>
            </a:r>
            <a:r>
              <a:rPr lang="en-US" dirty="0"/>
              <a:t>because a laser printer process and store the whole page before printing it. The laser printer is used to produce high-quality images and text. Mostly it is used with personal computers. The laser printers are mostly preferred to print a large amount of content on paper</a:t>
            </a:r>
            <a:r>
              <a:rPr lang="en-US" dirty="0" smtClean="0"/>
              <a:t>.</a:t>
            </a:r>
          </a:p>
          <a:p>
            <a:pPr marL="0" indent="0" algn="just" fontAlgn="base">
              <a:buNone/>
            </a:pPr>
            <a:endParaRPr lang="en-US" dirty="0"/>
          </a:p>
          <a:p>
            <a:pPr marL="0" indent="0" algn="just" fontAlgn="base">
              <a:buNone/>
            </a:pPr>
            <a:r>
              <a:rPr lang="en-US" b="1" dirty="0"/>
              <a:t>Advantages:</a:t>
            </a:r>
            <a:endParaRPr lang="en-US" dirty="0"/>
          </a:p>
          <a:p>
            <a:pPr algn="just" fontAlgn="base"/>
            <a:r>
              <a:rPr lang="en-US" dirty="0"/>
              <a:t>High Resolution</a:t>
            </a:r>
          </a:p>
          <a:p>
            <a:pPr algn="just" fontAlgn="base"/>
            <a:r>
              <a:rPr lang="en-US" dirty="0"/>
              <a:t>High printing Speed</a:t>
            </a:r>
          </a:p>
          <a:p>
            <a:pPr algn="just" fontAlgn="base"/>
            <a:r>
              <a:rPr lang="en-US" dirty="0"/>
              <a:t>Low printing Cost</a:t>
            </a:r>
          </a:p>
          <a:p>
            <a:pPr marL="0" indent="0" algn="just" fontAlgn="base">
              <a:buNone/>
            </a:pPr>
            <a:r>
              <a:rPr lang="en-US" b="1" dirty="0"/>
              <a:t>Disadvantages:</a:t>
            </a:r>
            <a:endParaRPr lang="en-US" dirty="0"/>
          </a:p>
          <a:p>
            <a:pPr algn="just" fontAlgn="base"/>
            <a:r>
              <a:rPr lang="en-US" dirty="0"/>
              <a:t>Costly than an inkjet printer</a:t>
            </a:r>
          </a:p>
          <a:p>
            <a:pPr algn="just" fontAlgn="base"/>
            <a:r>
              <a:rPr lang="en-US" dirty="0"/>
              <a:t>Larger and heavier than an inkjet printer</a:t>
            </a:r>
          </a:p>
          <a:p>
            <a:pPr algn="just"/>
            <a:endParaRPr 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2286000"/>
            <a:ext cx="335280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4767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229600" cy="1143000"/>
          </a:xfrm>
        </p:spPr>
        <p:txBody>
          <a:bodyPr/>
          <a:lstStyle/>
          <a:p>
            <a:r>
              <a:rPr lang="en-US" dirty="0"/>
              <a:t>Output Devices Cont…</a:t>
            </a:r>
          </a:p>
        </p:txBody>
      </p:sp>
      <p:sp>
        <p:nvSpPr>
          <p:cNvPr id="3" name="Content Placeholder 2"/>
          <p:cNvSpPr>
            <a:spLocks noGrp="1"/>
          </p:cNvSpPr>
          <p:nvPr>
            <p:ph idx="1"/>
          </p:nvPr>
        </p:nvSpPr>
        <p:spPr>
          <a:xfrm>
            <a:off x="304800" y="1447800"/>
            <a:ext cx="6172200" cy="4389120"/>
          </a:xfrm>
        </p:spPr>
        <p:txBody>
          <a:bodyPr>
            <a:normAutofit fontScale="55000" lnSpcReduction="20000"/>
          </a:bodyPr>
          <a:lstStyle/>
          <a:p>
            <a:pPr marL="0" indent="0" algn="just" fontAlgn="base">
              <a:buNone/>
            </a:pPr>
            <a:r>
              <a:rPr lang="en-US" b="1" dirty="0" smtClean="0"/>
              <a:t>Plotters:- </a:t>
            </a:r>
            <a:r>
              <a:rPr lang="en-US" dirty="0" smtClean="0"/>
              <a:t>A </a:t>
            </a:r>
            <a:r>
              <a:rPr lang="en-US" dirty="0"/>
              <a:t>plotter is a special type of output device. It is used to print large graphs, large designs on a large paper.</a:t>
            </a:r>
            <a:r>
              <a:rPr lang="en-US" b="1" dirty="0"/>
              <a:t> For Example: </a:t>
            </a:r>
            <a:r>
              <a:rPr lang="en-US" dirty="0"/>
              <a:t>Construction maps, engineering drawings, architectural plans, and business charts, etc.</a:t>
            </a:r>
          </a:p>
          <a:p>
            <a:pPr marL="0" indent="0" algn="just" fontAlgn="base">
              <a:buNone/>
            </a:pPr>
            <a:endParaRPr lang="en-US" b="1" dirty="0" smtClean="0"/>
          </a:p>
          <a:p>
            <a:pPr marL="0" indent="0" algn="just" fontAlgn="base">
              <a:buNone/>
            </a:pPr>
            <a:r>
              <a:rPr lang="en-US" b="1" dirty="0" smtClean="0"/>
              <a:t>Types </a:t>
            </a:r>
            <a:r>
              <a:rPr lang="en-US" b="1" dirty="0"/>
              <a:t>of Plotter</a:t>
            </a:r>
          </a:p>
          <a:p>
            <a:pPr marL="0" indent="0" algn="just" fontAlgn="base">
              <a:buNone/>
            </a:pPr>
            <a:r>
              <a:rPr lang="en-US" b="1" dirty="0" smtClean="0"/>
              <a:t>1. Flatbed </a:t>
            </a:r>
            <a:r>
              <a:rPr lang="en-US" b="1" dirty="0"/>
              <a:t>Plotter: </a:t>
            </a:r>
            <a:r>
              <a:rPr lang="en-US" dirty="0"/>
              <a:t>In a flatbed plotter, the paper is kept in a stationary position on a table or a tray. A flatbed plotter has more than one pen and a holder. The pen rotates on the paper upside-down and right-left by the using of a </a:t>
            </a:r>
            <a:r>
              <a:rPr lang="en-US" dirty="0" smtClean="0"/>
              <a:t>motor. Every </a:t>
            </a:r>
            <a:r>
              <a:rPr lang="en-US" dirty="0"/>
              <a:t>pen has a different color ink, which is used to draw </a:t>
            </a:r>
            <a:r>
              <a:rPr lang="en-US" dirty="0" smtClean="0"/>
              <a:t>the multicolor design. We </a:t>
            </a:r>
            <a:r>
              <a:rPr lang="en-US" dirty="0"/>
              <a:t>can quickly draw the following designs by using a flatbed printer.</a:t>
            </a:r>
          </a:p>
          <a:p>
            <a:pPr marL="0" indent="0" algn="just" fontAlgn="base">
              <a:buNone/>
            </a:pPr>
            <a:r>
              <a:rPr lang="en-US" b="1" dirty="0" smtClean="0"/>
              <a:t>For </a:t>
            </a:r>
            <a:r>
              <a:rPr lang="en-US" b="1" dirty="0"/>
              <a:t>Example: </a:t>
            </a:r>
            <a:r>
              <a:rPr lang="en-US" dirty="0"/>
              <a:t>Cars, Ships, Airplanes, Dress design, road and highway blueprints, etc.</a:t>
            </a:r>
          </a:p>
          <a:p>
            <a:pPr marL="0" indent="0" algn="just" fontAlgn="base">
              <a:buNone/>
            </a:pPr>
            <a:r>
              <a:rPr lang="en-US" b="1" dirty="0" smtClean="0"/>
              <a:t>Advantages </a:t>
            </a:r>
            <a:r>
              <a:rPr lang="en-US" b="1" dirty="0"/>
              <a:t>of Flatbed Plotter</a:t>
            </a:r>
          </a:p>
          <a:p>
            <a:pPr algn="just" fontAlgn="base"/>
            <a:r>
              <a:rPr lang="en-US" dirty="0"/>
              <a:t>Larger size paper can be used</a:t>
            </a:r>
          </a:p>
          <a:p>
            <a:pPr algn="just" fontAlgn="base"/>
            <a:r>
              <a:rPr lang="en-US" dirty="0"/>
              <a:t>Drawing Quality is similar to an expert</a:t>
            </a:r>
          </a:p>
          <a:p>
            <a:pPr algn="just" fontAlgn="base"/>
            <a:r>
              <a:rPr lang="en-US" dirty="0"/>
              <a:t>Disadvantages of Flatbed Plotter</a:t>
            </a:r>
          </a:p>
          <a:p>
            <a:pPr algn="just" fontAlgn="base"/>
            <a:r>
              <a:rPr lang="en-US" dirty="0"/>
              <a:t>Slower than printers</a:t>
            </a:r>
          </a:p>
          <a:p>
            <a:pPr algn="just" fontAlgn="base"/>
            <a:r>
              <a:rPr lang="en-US" dirty="0"/>
              <a:t>More Expensive than printers</a:t>
            </a:r>
          </a:p>
          <a:p>
            <a:pPr algn="just" fontAlgn="base"/>
            <a:r>
              <a:rPr lang="en-US" dirty="0"/>
              <a:t>Do not produce high-Quality text printouts</a:t>
            </a:r>
          </a:p>
          <a:p>
            <a:pPr algn="just"/>
            <a:endParaRPr 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3886200"/>
            <a:ext cx="2905125"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50089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229600" cy="1143000"/>
          </a:xfrm>
        </p:spPr>
        <p:txBody>
          <a:bodyPr/>
          <a:lstStyle/>
          <a:p>
            <a:r>
              <a:rPr lang="en-US" dirty="0"/>
              <a:t>Output Devices Cont…</a:t>
            </a:r>
          </a:p>
        </p:txBody>
      </p:sp>
      <p:sp>
        <p:nvSpPr>
          <p:cNvPr id="3" name="Content Placeholder 2"/>
          <p:cNvSpPr>
            <a:spLocks noGrp="1"/>
          </p:cNvSpPr>
          <p:nvPr>
            <p:ph idx="1"/>
          </p:nvPr>
        </p:nvSpPr>
        <p:spPr>
          <a:xfrm>
            <a:off x="304800" y="1371600"/>
            <a:ext cx="6629400" cy="4389120"/>
          </a:xfrm>
        </p:spPr>
        <p:txBody>
          <a:bodyPr>
            <a:normAutofit fontScale="70000" lnSpcReduction="20000"/>
          </a:bodyPr>
          <a:lstStyle/>
          <a:p>
            <a:pPr marL="0" indent="0" algn="just" fontAlgn="base">
              <a:buNone/>
            </a:pPr>
            <a:r>
              <a:rPr lang="en-US" b="1" dirty="0" smtClean="0"/>
              <a:t>2. </a:t>
            </a:r>
            <a:r>
              <a:rPr lang="en-US" b="1" dirty="0"/>
              <a:t> Drum Plotter: </a:t>
            </a:r>
            <a:r>
              <a:rPr lang="en-US" dirty="0"/>
              <a:t>It is also called </a:t>
            </a:r>
            <a:r>
              <a:rPr lang="en-US" b="1" dirty="0"/>
              <a:t>“Roller plotter.”</a:t>
            </a:r>
            <a:r>
              <a:rPr lang="en-US" dirty="0"/>
              <a:t> There is a drum in this plotter. We can apply the paper on the drum. When the plotter works, these drums moves back and forth, and the image is drawn.</a:t>
            </a:r>
          </a:p>
          <a:p>
            <a:pPr algn="just" fontAlgn="base"/>
            <a:r>
              <a:rPr lang="en-US" dirty="0"/>
              <a:t>Drum plotter has more than one pen and penholders. The pens easily moves right to left and left to right.</a:t>
            </a:r>
          </a:p>
          <a:p>
            <a:pPr algn="just" fontAlgn="base"/>
            <a:r>
              <a:rPr lang="en-US" dirty="0"/>
              <a:t>The movement of pens and drums are controlled by graph plotting program.</a:t>
            </a:r>
          </a:p>
          <a:p>
            <a:pPr algn="just" fontAlgn="base"/>
            <a:r>
              <a:rPr lang="en-US" dirty="0"/>
              <a:t>It is used in industry to produce large drawings (up to A0).</a:t>
            </a:r>
          </a:p>
          <a:p>
            <a:pPr marL="0" indent="0" algn="just" fontAlgn="base">
              <a:buNone/>
            </a:pPr>
            <a:endParaRPr lang="en-US" dirty="0"/>
          </a:p>
          <a:p>
            <a:pPr marL="0" indent="0" algn="just" fontAlgn="base">
              <a:buNone/>
            </a:pPr>
            <a:r>
              <a:rPr lang="en-US" b="1" dirty="0"/>
              <a:t>Advantages of Drum Plotter</a:t>
            </a:r>
            <a:endParaRPr lang="en-US" dirty="0"/>
          </a:p>
          <a:p>
            <a:pPr algn="just" fontAlgn="base"/>
            <a:r>
              <a:rPr lang="en-US" dirty="0"/>
              <a:t>Draw Larger Size image</a:t>
            </a:r>
          </a:p>
          <a:p>
            <a:pPr algn="just" fontAlgn="base"/>
            <a:r>
              <a:rPr lang="en-US" dirty="0"/>
              <a:t>We can print unlimited length of the image</a:t>
            </a:r>
          </a:p>
          <a:p>
            <a:pPr marL="0" indent="0" algn="just" fontAlgn="base">
              <a:buNone/>
            </a:pPr>
            <a:endParaRPr lang="en-US" b="1" dirty="0" smtClean="0"/>
          </a:p>
          <a:p>
            <a:pPr marL="0" indent="0" algn="just" fontAlgn="base">
              <a:buNone/>
            </a:pPr>
            <a:r>
              <a:rPr lang="en-US" b="1" dirty="0" smtClean="0"/>
              <a:t>Disadvantages </a:t>
            </a:r>
            <a:r>
              <a:rPr lang="en-US" b="1" dirty="0"/>
              <a:t>of Drum Plotter</a:t>
            </a:r>
            <a:endParaRPr lang="en-US" dirty="0"/>
          </a:p>
          <a:p>
            <a:pPr algn="just" fontAlgn="base"/>
            <a:r>
              <a:rPr lang="en-US" dirty="0"/>
              <a:t>Very costly</a:t>
            </a:r>
          </a:p>
          <a:p>
            <a:pPr algn="just"/>
            <a:endParaRPr 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252" y="3352800"/>
            <a:ext cx="2574748"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92152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a:t>Output Devices Cont…</a:t>
            </a:r>
          </a:p>
        </p:txBody>
      </p:sp>
      <p:sp>
        <p:nvSpPr>
          <p:cNvPr id="3" name="Content Placeholder 2"/>
          <p:cNvSpPr>
            <a:spLocks noGrp="1"/>
          </p:cNvSpPr>
          <p:nvPr>
            <p:ph idx="1"/>
          </p:nvPr>
        </p:nvSpPr>
        <p:spPr>
          <a:xfrm>
            <a:off x="381000" y="1405890"/>
            <a:ext cx="5638800" cy="4389120"/>
          </a:xfrm>
        </p:spPr>
        <p:txBody>
          <a:bodyPr>
            <a:normAutofit fontScale="62500" lnSpcReduction="20000"/>
          </a:bodyPr>
          <a:lstStyle/>
          <a:p>
            <a:pPr marL="0" indent="0" algn="just">
              <a:buNone/>
            </a:pPr>
            <a:r>
              <a:rPr lang="en-US" b="1" dirty="0" smtClean="0"/>
              <a:t>Monitors:-  </a:t>
            </a:r>
            <a:r>
              <a:rPr lang="en-US" dirty="0"/>
              <a:t>commonly called as </a:t>
            </a:r>
            <a:r>
              <a:rPr lang="en-US" b="1" dirty="0"/>
              <a:t>Visual Display Unit</a:t>
            </a:r>
            <a:r>
              <a:rPr lang="en-US" dirty="0"/>
              <a:t> (VDU), are the main output device of a computer. It forms images from tiny dots, called pixels that are arranged in a rectangular form. The sharpness of the image depends upon the number of pixels.</a:t>
            </a:r>
          </a:p>
          <a:p>
            <a:pPr marL="0" indent="0" algn="just">
              <a:buNone/>
            </a:pPr>
            <a:r>
              <a:rPr lang="en-US" dirty="0"/>
              <a:t>There are two kinds of viewing screen used for monitors.</a:t>
            </a:r>
          </a:p>
          <a:p>
            <a:pPr algn="just"/>
            <a:r>
              <a:rPr lang="en-US" dirty="0"/>
              <a:t>Cathode-Ray Tube (CRT)</a:t>
            </a:r>
          </a:p>
          <a:p>
            <a:pPr algn="just"/>
            <a:r>
              <a:rPr lang="en-US" dirty="0"/>
              <a:t>Flat-Panel Display</a:t>
            </a:r>
          </a:p>
          <a:p>
            <a:pPr marL="0" indent="0" algn="just">
              <a:buNone/>
            </a:pPr>
            <a:r>
              <a:rPr lang="en-US" dirty="0" smtClean="0"/>
              <a:t>1</a:t>
            </a:r>
            <a:r>
              <a:rPr lang="en-US" b="1" dirty="0" smtClean="0"/>
              <a:t>. Cathode-Ray </a:t>
            </a:r>
            <a:r>
              <a:rPr lang="en-US" b="1" dirty="0"/>
              <a:t>Tube (CRT) </a:t>
            </a:r>
            <a:r>
              <a:rPr lang="en-US" b="1" dirty="0" smtClean="0"/>
              <a:t>Monitor:- </a:t>
            </a:r>
            <a:r>
              <a:rPr lang="en-US" dirty="0" smtClean="0"/>
              <a:t>The </a:t>
            </a:r>
            <a:r>
              <a:rPr lang="en-US" dirty="0"/>
              <a:t>CRT display is made up of small picture elements called pixels. The smaller the pixels, the better the image clarity or resolution. It takes more than one illuminated pixel to form a whole character, such as the letter ‘e’ in the word help.</a:t>
            </a:r>
          </a:p>
          <a:p>
            <a:pPr marL="0" indent="0" algn="just">
              <a:buNone/>
            </a:pPr>
            <a:r>
              <a:rPr lang="en-US" dirty="0"/>
              <a:t/>
            </a:r>
            <a:br>
              <a:rPr lang="en-US" dirty="0"/>
            </a:br>
            <a:r>
              <a:rPr lang="en-US" dirty="0"/>
              <a:t>There are some disadvantages of CRT −</a:t>
            </a:r>
          </a:p>
          <a:p>
            <a:pPr algn="just"/>
            <a:r>
              <a:rPr lang="en-US" dirty="0"/>
              <a:t>Large in </a:t>
            </a:r>
            <a:r>
              <a:rPr lang="en-US" dirty="0" smtClean="0"/>
              <a:t>Size</a:t>
            </a:r>
            <a:endParaRPr lang="en-US" dirty="0"/>
          </a:p>
          <a:p>
            <a:pPr algn="just"/>
            <a:r>
              <a:rPr lang="en-US" dirty="0"/>
              <a:t>High power consumption</a:t>
            </a:r>
          </a:p>
          <a:p>
            <a:endParaRPr 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514600"/>
            <a:ext cx="2874484"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6201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a:t>Output Devices Cont…</a:t>
            </a:r>
          </a:p>
        </p:txBody>
      </p:sp>
      <p:sp>
        <p:nvSpPr>
          <p:cNvPr id="3" name="Content Placeholder 2"/>
          <p:cNvSpPr>
            <a:spLocks noGrp="1"/>
          </p:cNvSpPr>
          <p:nvPr>
            <p:ph idx="1"/>
          </p:nvPr>
        </p:nvSpPr>
        <p:spPr>
          <a:xfrm>
            <a:off x="347547" y="1463040"/>
            <a:ext cx="5943600" cy="4389120"/>
          </a:xfrm>
        </p:spPr>
        <p:txBody>
          <a:bodyPr>
            <a:normAutofit fontScale="70000" lnSpcReduction="20000"/>
          </a:bodyPr>
          <a:lstStyle/>
          <a:p>
            <a:pPr marL="0" indent="0" algn="just">
              <a:buNone/>
            </a:pPr>
            <a:r>
              <a:rPr lang="en-US" b="1" dirty="0" smtClean="0"/>
              <a:t>2. Flat-Panel </a:t>
            </a:r>
            <a:r>
              <a:rPr lang="en-US" b="1" dirty="0"/>
              <a:t>Display </a:t>
            </a:r>
            <a:r>
              <a:rPr lang="en-US" b="1" dirty="0" smtClean="0"/>
              <a:t>Monitor:- </a:t>
            </a:r>
            <a:r>
              <a:rPr lang="en-US" dirty="0" smtClean="0"/>
              <a:t>The </a:t>
            </a:r>
            <a:r>
              <a:rPr lang="en-US" dirty="0"/>
              <a:t>flat-panel display refers to a class of video devices that have reduced volume, weight and power requirement in comparison to the CRT. You can hang them on walls or wear them on your wrists. Current uses of flat-panel displays include calculators, video games, monitors, laptop computer, and graphics display.</a:t>
            </a:r>
          </a:p>
          <a:p>
            <a:pPr marL="0" indent="0">
              <a:buNone/>
            </a:pPr>
            <a:r>
              <a:rPr lang="en-US" dirty="0" smtClean="0"/>
              <a:t>The </a:t>
            </a:r>
            <a:r>
              <a:rPr lang="en-US" dirty="0"/>
              <a:t>flat-panel display is divided into two categories −</a:t>
            </a:r>
          </a:p>
          <a:p>
            <a:r>
              <a:rPr lang="en-US" b="1" dirty="0"/>
              <a:t>Emissive Displays</a:t>
            </a:r>
            <a:r>
              <a:rPr lang="en-US" dirty="0"/>
              <a:t> − Emissive displays are devices that convert electrical energy into light. For example, plasma panel and LED (Light-Emitting Diodes).</a:t>
            </a:r>
          </a:p>
          <a:p>
            <a:r>
              <a:rPr lang="en-US" b="1" dirty="0"/>
              <a:t>Non-Emissive Displays</a:t>
            </a:r>
            <a:r>
              <a:rPr lang="en-US" dirty="0"/>
              <a:t> − Non-emissive displays use optical effects to convert sunlight or light from some other source into graphics patterns. For example, LCD (Liquid-Crystal Device).</a:t>
            </a:r>
          </a:p>
          <a:p>
            <a:pPr marL="0" indent="0">
              <a:buNone/>
            </a:pPr>
            <a:endParaRPr lang="en-US" dirty="0"/>
          </a:p>
          <a:p>
            <a:endParaRPr 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1147" y="2438400"/>
            <a:ext cx="261937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84622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762000"/>
          </a:xfrm>
        </p:spPr>
        <p:txBody>
          <a:bodyPr>
            <a:normAutofit/>
          </a:bodyPr>
          <a:lstStyle/>
          <a:p>
            <a:r>
              <a:rPr lang="en-US" dirty="0"/>
              <a:t>Output Devices Cont…</a:t>
            </a:r>
          </a:p>
        </p:txBody>
      </p:sp>
      <p:sp>
        <p:nvSpPr>
          <p:cNvPr id="3" name="Content Placeholder 2"/>
          <p:cNvSpPr>
            <a:spLocks noGrp="1"/>
          </p:cNvSpPr>
          <p:nvPr>
            <p:ph idx="1"/>
          </p:nvPr>
        </p:nvSpPr>
        <p:spPr>
          <a:xfrm>
            <a:off x="304800" y="1295400"/>
            <a:ext cx="5410200" cy="4389120"/>
          </a:xfrm>
        </p:spPr>
        <p:txBody>
          <a:bodyPr>
            <a:normAutofit fontScale="55000" lnSpcReduction="20000"/>
          </a:bodyPr>
          <a:lstStyle/>
          <a:p>
            <a:pPr marL="0" indent="0" algn="just">
              <a:buNone/>
            </a:pPr>
            <a:r>
              <a:rPr lang="en-US" sz="3300" b="1" dirty="0" smtClean="0"/>
              <a:t>Projector:- </a:t>
            </a:r>
            <a:r>
              <a:rPr lang="en-US" dirty="0"/>
              <a:t>A projector is an output device that enables the user to project the output onto a large surface such as a big screen or wall. It can be connected to a computer and similar devices to project their output onto a screen. It uses light and lenses to produce magnified texts, images, and videos. So, it is an ideal output device to give presentations or to teach a large number of people.</a:t>
            </a:r>
          </a:p>
          <a:p>
            <a:pPr algn="just"/>
            <a:r>
              <a:rPr lang="en-US" b="1" dirty="0"/>
              <a:t>Liquid Crystal Display (LCD) digital projector:</a:t>
            </a:r>
            <a:r>
              <a:rPr lang="en-US" dirty="0"/>
              <a:t> This type of digital projectors are very popular as they are lightweight and provide crisp output. An LCD projector uses </a:t>
            </a:r>
            <a:r>
              <a:rPr lang="en-US" dirty="0" err="1"/>
              <a:t>transmissive</a:t>
            </a:r>
            <a:r>
              <a:rPr lang="en-US" dirty="0"/>
              <a:t> technology to produce output. It allows the light source, which is a standard lamp, to pass through the three colored liquid crystal light panels. Some colors pass through the panels and some are blocked by the panels and thus images are on the screen.</a:t>
            </a:r>
          </a:p>
          <a:p>
            <a:pPr algn="just"/>
            <a:r>
              <a:rPr lang="en-US" b="1" dirty="0"/>
              <a:t>Digital Light Processing (DLP) digital projector:</a:t>
            </a:r>
            <a:r>
              <a:rPr lang="en-US" dirty="0"/>
              <a:t> It has a set of tiny mirrors, a separate mirror for each pixel of the image and thus provide high-quality images. These projectors are mostly used in theatres as they fulfill the requirement of high-quality video output.</a:t>
            </a:r>
          </a:p>
          <a:p>
            <a:pPr marL="0" indent="0" algn="just">
              <a:buNone/>
            </a:pPr>
            <a:r>
              <a:rPr lang="en-US" dirty="0"/>
              <a:t/>
            </a:r>
            <a:br>
              <a:rPr lang="en-US" dirty="0"/>
            </a:br>
            <a:endParaRPr lang="en-US"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846263"/>
            <a:ext cx="327660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3978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Graphics System</a:t>
            </a:r>
            <a:endParaRPr lang="en-US" dirty="0"/>
          </a:p>
        </p:txBody>
      </p:sp>
      <p:sp>
        <p:nvSpPr>
          <p:cNvPr id="3" name="Content Placeholder 2"/>
          <p:cNvSpPr>
            <a:spLocks noGrp="1"/>
          </p:cNvSpPr>
          <p:nvPr>
            <p:ph sz="quarter" idx="1"/>
          </p:nvPr>
        </p:nvSpPr>
        <p:spPr>
          <a:xfrm>
            <a:off x="457200" y="1600200"/>
            <a:ext cx="7924800" cy="4873752"/>
          </a:xfrm>
        </p:spPr>
        <p:txBody>
          <a:bodyPr/>
          <a:lstStyle/>
          <a:p>
            <a:pPr marL="0" indent="0">
              <a:buNone/>
            </a:pPr>
            <a:r>
              <a:rPr lang="en-US" dirty="0"/>
              <a:t>A computer graphics system is a computer system which must have all the components of </a:t>
            </a:r>
            <a:r>
              <a:rPr lang="en-US" dirty="0" smtClean="0"/>
              <a:t>a general-purpose computer system.</a:t>
            </a:r>
          </a:p>
          <a:p>
            <a:pPr marL="0" indent="0">
              <a:buNone/>
            </a:pPr>
            <a:r>
              <a:rPr lang="en-US" dirty="0"/>
              <a:t>six major elements in the Graphics system:</a:t>
            </a:r>
          </a:p>
          <a:p>
            <a:pPr marL="457200" indent="-457200">
              <a:buAutoNum type="arabicPeriod"/>
            </a:pPr>
            <a:r>
              <a:rPr lang="en-US" dirty="0" smtClean="0"/>
              <a:t>Input devices</a:t>
            </a:r>
          </a:p>
          <a:p>
            <a:pPr marL="457200" indent="-457200">
              <a:buAutoNum type="arabicPeriod"/>
            </a:pPr>
            <a:r>
              <a:rPr lang="en-US" dirty="0" smtClean="0"/>
              <a:t>Central </a:t>
            </a:r>
            <a:r>
              <a:rPr lang="en-US" dirty="0"/>
              <a:t>Processing </a:t>
            </a:r>
            <a:r>
              <a:rPr lang="en-US" dirty="0" smtClean="0"/>
              <a:t>Unit</a:t>
            </a:r>
          </a:p>
          <a:p>
            <a:pPr marL="457200" indent="-457200">
              <a:buAutoNum type="arabicPeriod"/>
            </a:pPr>
            <a:r>
              <a:rPr lang="en-US" dirty="0" smtClean="0"/>
              <a:t>Graphics </a:t>
            </a:r>
            <a:r>
              <a:rPr lang="en-US" dirty="0"/>
              <a:t>Processing </a:t>
            </a:r>
            <a:r>
              <a:rPr lang="en-US" dirty="0" smtClean="0"/>
              <a:t>Unit</a:t>
            </a:r>
          </a:p>
          <a:p>
            <a:pPr marL="457200" indent="-457200">
              <a:buAutoNum type="arabicPeriod"/>
            </a:pPr>
            <a:r>
              <a:rPr lang="en-US" dirty="0" smtClean="0"/>
              <a:t> Memory</a:t>
            </a:r>
          </a:p>
          <a:p>
            <a:pPr marL="457200" indent="-457200">
              <a:buAutoNum type="arabicPeriod"/>
            </a:pPr>
            <a:r>
              <a:rPr lang="en-US" dirty="0" smtClean="0"/>
              <a:t> </a:t>
            </a:r>
            <a:r>
              <a:rPr lang="en-US" dirty="0"/>
              <a:t>Frame </a:t>
            </a:r>
            <a:r>
              <a:rPr lang="en-US" dirty="0" smtClean="0"/>
              <a:t>buffer</a:t>
            </a:r>
          </a:p>
          <a:p>
            <a:pPr marL="457200" indent="-457200">
              <a:buAutoNum type="arabicPeriod"/>
            </a:pPr>
            <a:r>
              <a:rPr lang="en-US" dirty="0" smtClean="0"/>
              <a:t>Output </a:t>
            </a:r>
            <a:r>
              <a:rPr lang="en-US" dirty="0"/>
              <a:t>devices</a:t>
            </a:r>
          </a:p>
        </p:txBody>
      </p:sp>
    </p:spTree>
    <p:extLst>
      <p:ext uri="{BB962C8B-B14F-4D97-AF65-F5344CB8AC3E}">
        <p14:creationId xmlns:p14="http://schemas.microsoft.com/office/powerpoint/2010/main" val="35953193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
          </p:nvPr>
        </p:nvPicPr>
        <p:blipFill>
          <a:blip r:embed="rId2"/>
          <a:stretch>
            <a:fillRect/>
          </a:stretch>
        </p:blipFill>
        <p:spPr>
          <a:xfrm>
            <a:off x="457200" y="457200"/>
            <a:ext cx="7848600" cy="6019800"/>
          </a:xfrm>
          <a:prstGeom prst="rect">
            <a:avLst/>
          </a:prstGeom>
        </p:spPr>
      </p:pic>
    </p:spTree>
    <p:extLst>
      <p:ext uri="{BB962C8B-B14F-4D97-AF65-F5344CB8AC3E}">
        <p14:creationId xmlns:p14="http://schemas.microsoft.com/office/powerpoint/2010/main" val="41465718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Graphics System</a:t>
            </a:r>
            <a:endParaRPr lang="en-US" dirty="0"/>
          </a:p>
        </p:txBody>
      </p:sp>
      <p:sp>
        <p:nvSpPr>
          <p:cNvPr id="3" name="Content Placeholder 2"/>
          <p:cNvSpPr>
            <a:spLocks noGrp="1"/>
          </p:cNvSpPr>
          <p:nvPr>
            <p:ph sz="quarter" idx="1"/>
          </p:nvPr>
        </p:nvSpPr>
        <p:spPr>
          <a:xfrm>
            <a:off x="457200" y="1600200"/>
            <a:ext cx="7467600" cy="4873752"/>
          </a:xfrm>
        </p:spPr>
        <p:txBody>
          <a:bodyPr/>
          <a:lstStyle/>
          <a:p>
            <a:pPr marL="0" indent="0" algn="just">
              <a:buNone/>
            </a:pPr>
            <a:r>
              <a:rPr lang="en-US" dirty="0" smtClean="0">
                <a:solidFill>
                  <a:srgbClr val="FF0000"/>
                </a:solidFill>
              </a:rPr>
              <a:t>Graphics Processor:- </a:t>
            </a:r>
            <a:r>
              <a:rPr lang="en-US" dirty="0"/>
              <a:t>A graphics processing unit (GPU) is a computer chip that renders graphics and images by performing rapid mathematical calculations. GPUs are used for both professional and personal computing</a:t>
            </a:r>
          </a:p>
        </p:txBody>
      </p:sp>
    </p:spTree>
    <p:extLst>
      <p:ext uri="{BB962C8B-B14F-4D97-AF65-F5344CB8AC3E}">
        <p14:creationId xmlns:p14="http://schemas.microsoft.com/office/powerpoint/2010/main" val="1035220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processing</a:t>
            </a:r>
            <a:endParaRPr lang="en-US" dirty="0"/>
          </a:p>
        </p:txBody>
      </p:sp>
      <p:sp>
        <p:nvSpPr>
          <p:cNvPr id="3" name="Content Placeholder 2"/>
          <p:cNvSpPr>
            <a:spLocks noGrp="1"/>
          </p:cNvSpPr>
          <p:nvPr>
            <p:ph sz="quarter" idx="1"/>
          </p:nvPr>
        </p:nvSpPr>
        <p:spPr/>
        <p:txBody>
          <a:bodyPr/>
          <a:lstStyle/>
          <a:p>
            <a:pPr marL="0" indent="0">
              <a:buNone/>
            </a:pPr>
            <a:r>
              <a:rPr lang="en-US" dirty="0" smtClean="0"/>
              <a:t>Creation/ presentation of documents.</a:t>
            </a:r>
          </a:p>
          <a:p>
            <a:pPr marL="0" indent="0">
              <a:buNone/>
            </a:pPr>
            <a:endParaRPr lang="en-US" dirty="0"/>
          </a:p>
          <a:p>
            <a:pPr marL="457200" indent="-457200">
              <a:buAutoNum type="arabicPeriod"/>
            </a:pPr>
            <a:r>
              <a:rPr lang="en-US" dirty="0" smtClean="0"/>
              <a:t>Primary components are the (alphanumeric) characters.</a:t>
            </a:r>
          </a:p>
          <a:p>
            <a:pPr marL="457200" indent="-457200">
              <a:buAutoNum type="arabicPeriod"/>
            </a:pPr>
            <a:r>
              <a:rPr lang="en-US" dirty="0" smtClean="0"/>
              <a:t>Entered using a keyboard(physical/virtual).</a:t>
            </a:r>
          </a:p>
          <a:p>
            <a:pPr marL="457200" indent="-457200">
              <a:buAutoNum type="arabicPeriod"/>
            </a:pPr>
            <a:r>
              <a:rPr lang="en-US" dirty="0" smtClean="0"/>
              <a:t>Other components- menu options, editing tools, icons on top.</a:t>
            </a:r>
            <a:endParaRPr lang="en-US" dirty="0"/>
          </a:p>
        </p:txBody>
      </p:sp>
    </p:spTree>
    <p:extLst>
      <p:ext uri="{BB962C8B-B14F-4D97-AF65-F5344CB8AC3E}">
        <p14:creationId xmlns:p14="http://schemas.microsoft.com/office/powerpoint/2010/main" val="37883278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a:xfrm>
            <a:off x="457200" y="1600200"/>
            <a:ext cx="7467600" cy="4873752"/>
          </a:xfrm>
        </p:spPr>
        <p:txBody>
          <a:bodyPr/>
          <a:lstStyle/>
          <a:p>
            <a:pPr marL="0" indent="0">
              <a:buNone/>
            </a:pPr>
            <a:r>
              <a:rPr lang="en-US" dirty="0" smtClean="0">
                <a:solidFill>
                  <a:srgbClr val="FF0000"/>
                </a:solidFill>
              </a:rPr>
              <a:t>Frame Buffer:- </a:t>
            </a:r>
            <a:r>
              <a:rPr lang="en-US" dirty="0" smtClean="0"/>
              <a:t>A </a:t>
            </a:r>
            <a:r>
              <a:rPr lang="en-US" dirty="0"/>
              <a:t>graphics processing unit (GPU) is a computer chip that renders graphics and images by performing rapid mathematical calculations. GPUs are used for both professional and personal computing</a:t>
            </a:r>
          </a:p>
        </p:txBody>
      </p:sp>
      <p:pic>
        <p:nvPicPr>
          <p:cNvPr id="4" name="Picture 3"/>
          <p:cNvPicPr>
            <a:picLocks noChangeAspect="1"/>
          </p:cNvPicPr>
          <p:nvPr/>
        </p:nvPicPr>
        <p:blipFill>
          <a:blip r:embed="rId2"/>
          <a:stretch>
            <a:fillRect/>
          </a:stretch>
        </p:blipFill>
        <p:spPr>
          <a:xfrm>
            <a:off x="152400" y="152400"/>
            <a:ext cx="8001000" cy="6321552"/>
          </a:xfrm>
          <a:prstGeom prst="rect">
            <a:avLst/>
          </a:prstGeom>
        </p:spPr>
      </p:pic>
      <p:sp>
        <p:nvSpPr>
          <p:cNvPr id="5" name="Rectangle 4"/>
          <p:cNvSpPr/>
          <p:nvPr/>
        </p:nvSpPr>
        <p:spPr>
          <a:xfrm>
            <a:off x="1447800" y="3124200"/>
            <a:ext cx="55626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20851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 buffer</a:t>
            </a:r>
            <a:endParaRPr lang="en-US" dirty="0"/>
          </a:p>
        </p:txBody>
      </p:sp>
      <p:pic>
        <p:nvPicPr>
          <p:cNvPr id="4" name="Content Placeholder 3"/>
          <p:cNvPicPr>
            <a:picLocks noGrp="1" noChangeAspect="1"/>
          </p:cNvPicPr>
          <p:nvPr>
            <p:ph sz="quarter" idx="1"/>
          </p:nvPr>
        </p:nvPicPr>
        <p:blipFill>
          <a:blip r:embed="rId2"/>
          <a:stretch>
            <a:fillRect/>
          </a:stretch>
        </p:blipFill>
        <p:spPr>
          <a:xfrm>
            <a:off x="457200" y="2514600"/>
            <a:ext cx="2285999" cy="2971800"/>
          </a:xfrm>
          <a:prstGeom prst="rect">
            <a:avLst/>
          </a:prstGeom>
        </p:spPr>
      </p:pic>
      <p:pic>
        <p:nvPicPr>
          <p:cNvPr id="5" name="Picture 4"/>
          <p:cNvPicPr>
            <a:picLocks noChangeAspect="1"/>
          </p:cNvPicPr>
          <p:nvPr/>
        </p:nvPicPr>
        <p:blipFill>
          <a:blip r:embed="rId3"/>
          <a:stretch>
            <a:fillRect/>
          </a:stretch>
        </p:blipFill>
        <p:spPr>
          <a:xfrm>
            <a:off x="3048000" y="2514600"/>
            <a:ext cx="2762250" cy="2971800"/>
          </a:xfrm>
          <a:prstGeom prst="rect">
            <a:avLst/>
          </a:prstGeom>
        </p:spPr>
      </p:pic>
      <p:pic>
        <p:nvPicPr>
          <p:cNvPr id="6" name="Picture 5"/>
          <p:cNvPicPr>
            <a:picLocks noChangeAspect="1"/>
          </p:cNvPicPr>
          <p:nvPr/>
        </p:nvPicPr>
        <p:blipFill>
          <a:blip r:embed="rId4"/>
          <a:stretch>
            <a:fillRect/>
          </a:stretch>
        </p:blipFill>
        <p:spPr>
          <a:xfrm>
            <a:off x="6086618" y="2514600"/>
            <a:ext cx="2438400" cy="2971800"/>
          </a:xfrm>
          <a:prstGeom prst="rect">
            <a:avLst/>
          </a:prstGeom>
        </p:spPr>
      </p:pic>
    </p:spTree>
    <p:extLst>
      <p:ext uri="{BB962C8B-B14F-4D97-AF65-F5344CB8AC3E}">
        <p14:creationId xmlns:p14="http://schemas.microsoft.com/office/powerpoint/2010/main" val="38313211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smtClean="0"/>
              <a:t>Display Devices(output devices)</a:t>
            </a:r>
            <a:endParaRPr lang="en-US" dirty="0"/>
          </a:p>
        </p:txBody>
      </p:sp>
      <p:sp>
        <p:nvSpPr>
          <p:cNvPr id="3" name="Content Placeholder 2"/>
          <p:cNvSpPr>
            <a:spLocks noGrp="1"/>
          </p:cNvSpPr>
          <p:nvPr>
            <p:ph idx="1"/>
          </p:nvPr>
        </p:nvSpPr>
        <p:spPr>
          <a:xfrm>
            <a:off x="381000" y="1295400"/>
            <a:ext cx="8534400" cy="4389120"/>
          </a:xfrm>
        </p:spPr>
        <p:txBody>
          <a:bodyPr>
            <a:normAutofit/>
          </a:bodyPr>
          <a:lstStyle/>
          <a:p>
            <a:pPr marL="0" indent="0" algn="just" fontAlgn="base">
              <a:buNone/>
            </a:pPr>
            <a:r>
              <a:rPr lang="en-US" dirty="0"/>
              <a:t>The display device is an output device used to represent the information in the form of images (visual form). Display systems are mostly called a </a:t>
            </a:r>
            <a:r>
              <a:rPr lang="en-US" b="1" dirty="0"/>
              <a:t>video monitor </a:t>
            </a:r>
            <a:r>
              <a:rPr lang="en-US" dirty="0"/>
              <a:t>or </a:t>
            </a:r>
            <a:r>
              <a:rPr lang="en-US" b="1" dirty="0"/>
              <a:t>Video display unit (VDU</a:t>
            </a:r>
            <a:r>
              <a:rPr lang="en-US" b="1" dirty="0" smtClean="0"/>
              <a:t>).</a:t>
            </a:r>
            <a:r>
              <a:rPr lang="en-US" dirty="0"/>
              <a:t> </a:t>
            </a:r>
            <a:r>
              <a:rPr lang="en-US" dirty="0" smtClean="0"/>
              <a:t>Display</a:t>
            </a:r>
            <a:r>
              <a:rPr lang="en-US" dirty="0"/>
              <a:t> devices are designed to model, </a:t>
            </a:r>
            <a:r>
              <a:rPr lang="en-US" dirty="0" smtClean="0"/>
              <a:t>display and view information.</a:t>
            </a:r>
            <a:endParaRPr lang="en-US" dirty="0"/>
          </a:p>
          <a:p>
            <a:pPr marL="0" indent="0" algn="just" fontAlgn="base">
              <a:buNone/>
            </a:pPr>
            <a:endParaRPr lang="en-US" dirty="0" smtClean="0"/>
          </a:p>
          <a:p>
            <a:pPr marL="0" indent="0" algn="just">
              <a:buNone/>
            </a:pPr>
            <a:endParaRPr lang="en-US" dirty="0" smtClean="0"/>
          </a:p>
        </p:txBody>
      </p:sp>
      <p:pic>
        <p:nvPicPr>
          <p:cNvPr id="4" name="Picture 15" descr="9972795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23850" y="4278313"/>
            <a:ext cx="1558925" cy="1689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12" descr="centr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584450" y="5027613"/>
            <a:ext cx="1657350" cy="1511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24"/>
          <p:cNvSpPr>
            <a:spLocks noChangeArrowheads="1"/>
          </p:cNvSpPr>
          <p:nvPr/>
        </p:nvSpPr>
        <p:spPr bwMode="auto">
          <a:xfrm>
            <a:off x="4787900" y="4076700"/>
            <a:ext cx="1728788" cy="1943100"/>
          </a:xfrm>
          <a:prstGeom prst="rect">
            <a:avLst/>
          </a:prstGeom>
          <a:noFill/>
          <a:ln w="571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7" name="Rectangle 24"/>
          <p:cNvSpPr>
            <a:spLocks noChangeArrowheads="1"/>
          </p:cNvSpPr>
          <p:nvPr/>
        </p:nvSpPr>
        <p:spPr bwMode="auto">
          <a:xfrm>
            <a:off x="4940300" y="4229100"/>
            <a:ext cx="1728788" cy="1943100"/>
          </a:xfrm>
          <a:prstGeom prst="rect">
            <a:avLst/>
          </a:prstGeom>
          <a:noFill/>
          <a:ln w="571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pic>
        <p:nvPicPr>
          <p:cNvPr id="8" name="Picture 7"/>
          <p:cNvPicPr>
            <a:picLocks noChangeAspect="1"/>
          </p:cNvPicPr>
          <p:nvPr/>
        </p:nvPicPr>
        <p:blipFill>
          <a:blip r:embed="rId4"/>
          <a:stretch>
            <a:fillRect/>
          </a:stretch>
        </p:blipFill>
        <p:spPr>
          <a:xfrm>
            <a:off x="4953948" y="4026264"/>
            <a:ext cx="1524132" cy="1658256"/>
          </a:xfrm>
          <a:prstGeom prst="rect">
            <a:avLst/>
          </a:prstGeom>
        </p:spPr>
      </p:pic>
      <p:pic>
        <p:nvPicPr>
          <p:cNvPr id="9" name="Picture 18" descr="crt-42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7121525" y="4911725"/>
            <a:ext cx="1584325" cy="15843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877247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p:cNvSpPr>
            <a:spLocks noChangeArrowheads="1"/>
          </p:cNvSpPr>
          <p:nvPr/>
        </p:nvSpPr>
        <p:spPr bwMode="auto">
          <a:xfrm>
            <a:off x="1042988" y="768350"/>
            <a:ext cx="7273925" cy="719138"/>
          </a:xfrm>
          <a:prstGeom prst="rect">
            <a:avLst/>
          </a:prstGeom>
          <a:noFill/>
          <a:ln w="381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sz="2800" dirty="0">
                <a:solidFill>
                  <a:schemeClr val="accent1"/>
                </a:solidFill>
                <a:effectLst>
                  <a:outerShdw blurRad="38100" dist="38100" dir="2700000" algn="tl">
                    <a:srgbClr val="FFFFFF"/>
                  </a:outerShdw>
                </a:effectLst>
                <a:latin typeface="Comic Sans MS" pitchFamily="66" charset="0"/>
                <a:cs typeface="Arial" charset="0"/>
              </a:rPr>
              <a:t>Types of Video Display Devices Available</a:t>
            </a:r>
            <a:endParaRPr lang="en-IN" sz="2800" dirty="0">
              <a:solidFill>
                <a:schemeClr val="accent1"/>
              </a:solidFill>
              <a:effectLst>
                <a:outerShdw blurRad="38100" dist="38100" dir="2700000" algn="tl">
                  <a:srgbClr val="FFFFFF"/>
                </a:outerShdw>
              </a:effectLst>
              <a:latin typeface="Comic Sans MS" pitchFamily="66" charset="0"/>
              <a:cs typeface="Arial" charset="0"/>
            </a:endParaRPr>
          </a:p>
        </p:txBody>
      </p:sp>
      <p:sp>
        <p:nvSpPr>
          <p:cNvPr id="4099" name="Line 5"/>
          <p:cNvSpPr>
            <a:spLocks noChangeShapeType="1"/>
          </p:cNvSpPr>
          <p:nvPr/>
        </p:nvSpPr>
        <p:spPr bwMode="auto">
          <a:xfrm>
            <a:off x="1331913" y="1484313"/>
            <a:ext cx="0" cy="4537075"/>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0" name="Line 6"/>
          <p:cNvSpPr>
            <a:spLocks noChangeShapeType="1"/>
          </p:cNvSpPr>
          <p:nvPr/>
        </p:nvSpPr>
        <p:spPr bwMode="auto">
          <a:xfrm>
            <a:off x="1331913" y="2636838"/>
            <a:ext cx="1727200"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1" name="Line 7"/>
          <p:cNvSpPr>
            <a:spLocks noChangeShapeType="1"/>
          </p:cNvSpPr>
          <p:nvPr/>
        </p:nvSpPr>
        <p:spPr bwMode="auto">
          <a:xfrm>
            <a:off x="1331913" y="3716338"/>
            <a:ext cx="1727200"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2" name="Line 8"/>
          <p:cNvSpPr>
            <a:spLocks noChangeShapeType="1"/>
          </p:cNvSpPr>
          <p:nvPr/>
        </p:nvSpPr>
        <p:spPr bwMode="auto">
          <a:xfrm>
            <a:off x="1331913" y="4868863"/>
            <a:ext cx="1727200"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3" name="Line 9"/>
          <p:cNvSpPr>
            <a:spLocks noChangeShapeType="1"/>
          </p:cNvSpPr>
          <p:nvPr/>
        </p:nvSpPr>
        <p:spPr bwMode="auto">
          <a:xfrm>
            <a:off x="1331913" y="6021388"/>
            <a:ext cx="1727200"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4" name="Rectangle 10"/>
          <p:cNvSpPr>
            <a:spLocks noChangeArrowheads="1"/>
          </p:cNvSpPr>
          <p:nvPr/>
        </p:nvSpPr>
        <p:spPr bwMode="auto">
          <a:xfrm>
            <a:off x="3200400" y="1755029"/>
            <a:ext cx="411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a:latin typeface="Comic Sans MS" panose="030F0702030302020204" pitchFamily="66" charset="0"/>
              </a:rPr>
              <a:t>Cathode Ray Tube Monitors</a:t>
            </a:r>
            <a:endParaRPr lang="en-IN" altLang="en-US" sz="2400" dirty="0">
              <a:latin typeface="Comic Sans MS" panose="030F0702030302020204" pitchFamily="66" charset="0"/>
            </a:endParaRPr>
          </a:p>
        </p:txBody>
      </p:sp>
      <p:sp>
        <p:nvSpPr>
          <p:cNvPr id="4105" name="Rectangle 11"/>
          <p:cNvSpPr>
            <a:spLocks noChangeArrowheads="1"/>
          </p:cNvSpPr>
          <p:nvPr/>
        </p:nvSpPr>
        <p:spPr bwMode="auto">
          <a:xfrm>
            <a:off x="3200400" y="2808288"/>
            <a:ext cx="2822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a:latin typeface="Comic Sans MS" panose="030F0702030302020204" pitchFamily="66" charset="0"/>
              </a:rPr>
              <a:t>Flat Panel Displays</a:t>
            </a:r>
            <a:endParaRPr lang="en-IN" altLang="en-US" sz="2400" dirty="0">
              <a:latin typeface="Comic Sans MS" panose="030F0702030302020204" pitchFamily="66" charset="0"/>
            </a:endParaRPr>
          </a:p>
        </p:txBody>
      </p:sp>
      <p:sp>
        <p:nvSpPr>
          <p:cNvPr id="4106" name="Rectangle 12"/>
          <p:cNvSpPr>
            <a:spLocks noChangeArrowheads="1"/>
          </p:cNvSpPr>
          <p:nvPr/>
        </p:nvSpPr>
        <p:spPr bwMode="auto">
          <a:xfrm>
            <a:off x="3194335" y="4077540"/>
            <a:ext cx="51419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a:latin typeface="Comic Sans MS" panose="030F0702030302020204" pitchFamily="66" charset="0"/>
              </a:rPr>
              <a:t>Three Dimensional Viewing Devices</a:t>
            </a:r>
            <a:endParaRPr lang="en-IN" altLang="en-US" sz="2400" dirty="0">
              <a:latin typeface="Comic Sans MS" panose="030F0702030302020204" pitchFamily="66" charset="0"/>
            </a:endParaRPr>
          </a:p>
        </p:txBody>
      </p:sp>
      <p:sp>
        <p:nvSpPr>
          <p:cNvPr id="4107" name="Rectangle 13"/>
          <p:cNvSpPr>
            <a:spLocks noChangeArrowheads="1"/>
          </p:cNvSpPr>
          <p:nvPr/>
        </p:nvSpPr>
        <p:spPr bwMode="auto">
          <a:xfrm>
            <a:off x="3194335" y="5203825"/>
            <a:ext cx="6084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a:latin typeface="Comic Sans MS" panose="030F0702030302020204" pitchFamily="66" charset="0"/>
              </a:rPr>
              <a:t>Stereoscopic and virtual reality systems</a:t>
            </a:r>
            <a:endParaRPr lang="en-IN" altLang="en-US" sz="2400" dirty="0">
              <a:latin typeface="Comic Sans MS" panose="030F0702030302020204" pitchFamily="66" charset="0"/>
            </a:endParaRPr>
          </a:p>
        </p:txBody>
      </p:sp>
      <p:pic>
        <p:nvPicPr>
          <p:cNvPr id="4108" name="Picture 16" descr="virtual-reality-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350" y="5013325"/>
            <a:ext cx="1511300" cy="83820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4109" name="Picture 18" descr="8f518afe8437501fad6ceb92b2665151-ori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350" y="3789363"/>
            <a:ext cx="1511300" cy="963612"/>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4110" name="Picture 20" descr="lg-l246wp-lcd-monito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2781300"/>
            <a:ext cx="1366838" cy="792163"/>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4111" name="Picture 22" descr="17%20CRT%20Monitor_5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1628775"/>
            <a:ext cx="1365250" cy="935038"/>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96882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defRPr/>
            </a:pPr>
            <a:r>
              <a:rPr lang="en-US" sz="3200" dirty="0" smtClean="0">
                <a:solidFill>
                  <a:schemeClr val="accent1"/>
                </a:solidFill>
                <a:effectLst>
                  <a:outerShdw blurRad="38100" dist="38100" dir="2700000" algn="tl">
                    <a:srgbClr val="FFFFFF"/>
                  </a:outerShdw>
                </a:effectLst>
                <a:latin typeface="Comic Sans MS" pitchFamily="66" charset="0"/>
              </a:rPr>
              <a:t>Terminology related to display devices</a:t>
            </a:r>
            <a:endParaRPr lang="en-IN" sz="3200" dirty="0" smtClean="0">
              <a:solidFill>
                <a:schemeClr val="accent1"/>
              </a:solidFill>
              <a:effectLst>
                <a:outerShdw blurRad="38100" dist="38100" dir="2700000" algn="tl">
                  <a:srgbClr val="FFFFFF"/>
                </a:outerShdw>
              </a:effectLst>
              <a:latin typeface="Comic Sans MS" pitchFamily="66" charset="0"/>
            </a:endParaRPr>
          </a:p>
        </p:txBody>
      </p:sp>
      <p:sp>
        <p:nvSpPr>
          <p:cNvPr id="15363" name="Rectangle 3"/>
          <p:cNvSpPr>
            <a:spLocks noGrp="1" noChangeArrowheads="1"/>
          </p:cNvSpPr>
          <p:nvPr>
            <p:ph type="body" sz="half" idx="1"/>
          </p:nvPr>
        </p:nvSpPr>
        <p:spPr>
          <a:xfrm>
            <a:off x="457200" y="1600200"/>
            <a:ext cx="8075613" cy="2549525"/>
          </a:xfrm>
        </p:spPr>
        <p:txBody>
          <a:bodyPr/>
          <a:lstStyle/>
          <a:p>
            <a:pPr algn="just" eaLnBrk="1" hangingPunct="1">
              <a:lnSpc>
                <a:spcPct val="115000"/>
              </a:lnSpc>
              <a:buFontTx/>
              <a:buNone/>
              <a:defRPr/>
            </a:pPr>
            <a:r>
              <a:rPr lang="en-US" sz="2400" b="1" u="sng" dirty="0" smtClean="0">
                <a:effectLst>
                  <a:outerShdw blurRad="38100" dist="38100" dir="2700000" algn="tl">
                    <a:srgbClr val="808080"/>
                  </a:outerShdw>
                </a:effectLst>
                <a:latin typeface="Comic Sans MS" pitchFamily="66" charset="0"/>
              </a:rPr>
              <a:t>Pixel</a:t>
            </a:r>
            <a:r>
              <a:rPr lang="en-US" sz="2400" dirty="0" smtClean="0">
                <a:latin typeface="Comic Sans MS" pitchFamily="66" charset="0"/>
              </a:rPr>
              <a:t> : A pixel or the picture element is the smallest item of   information in an image. Graphic monitors display pictures by dividing the display screen into thousands of pixels arranged in rows and columns. Each image is made up of thousands of small pixels.</a:t>
            </a:r>
          </a:p>
          <a:p>
            <a:pPr algn="just" eaLnBrk="1" hangingPunct="1">
              <a:lnSpc>
                <a:spcPct val="115000"/>
              </a:lnSpc>
              <a:buFontTx/>
              <a:buNone/>
              <a:defRPr/>
            </a:pPr>
            <a:endParaRPr lang="en-IN" sz="2000" dirty="0" smtClean="0">
              <a:latin typeface="Comic Sans MS" pitchFamily="66" charset="0"/>
            </a:endParaRPr>
          </a:p>
        </p:txBody>
      </p:sp>
      <p:graphicFrame>
        <p:nvGraphicFramePr>
          <p:cNvPr id="5124" name="Object 14"/>
          <p:cNvGraphicFramePr>
            <a:graphicFrameLocks noGrp="1" noChangeAspect="1"/>
          </p:cNvGraphicFramePr>
          <p:nvPr>
            <p:ph sz="quarter" idx="2"/>
          </p:nvPr>
        </p:nvGraphicFramePr>
        <p:xfrm>
          <a:off x="684213" y="4249738"/>
          <a:ext cx="3598862" cy="2274887"/>
        </p:xfrm>
        <a:graphic>
          <a:graphicData uri="http://schemas.openxmlformats.org/presentationml/2006/ole">
            <mc:AlternateContent xmlns:mc="http://schemas.openxmlformats.org/markup-compatibility/2006">
              <mc:Choice xmlns:v="urn:schemas-microsoft-com:vml" Requires="v">
                <p:oleObj spid="_x0000_s1096" name="Bitmap Image" r:id="rId3" imgW="4361905" imgH="2980952" progId="Paint.Picture">
                  <p:embed/>
                </p:oleObj>
              </mc:Choice>
              <mc:Fallback>
                <p:oleObj name="Bitmap Image" r:id="rId3" imgW="4361905" imgH="2980952"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4249738"/>
                        <a:ext cx="3598862" cy="2274887"/>
                      </a:xfrm>
                      <a:prstGeom prst="rect">
                        <a:avLst/>
                      </a:prstGeom>
                      <a:noFill/>
                      <a:ln w="571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125" name="Group 17"/>
          <p:cNvGrpSpPr>
            <a:grpSpLocks/>
          </p:cNvGrpSpPr>
          <p:nvPr/>
        </p:nvGrpSpPr>
        <p:grpSpPr bwMode="auto">
          <a:xfrm>
            <a:off x="4716463" y="4221163"/>
            <a:ext cx="3887787" cy="2303462"/>
            <a:chOff x="2653" y="2614"/>
            <a:chExt cx="2540" cy="1496"/>
          </a:xfrm>
        </p:grpSpPr>
        <p:pic>
          <p:nvPicPr>
            <p:cNvPr id="5126" name="Picture 11" descr="pixel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4" y="2708"/>
              <a:ext cx="2359" cy="1267"/>
            </a:xfrm>
            <a:prstGeom prst="rect">
              <a:avLst/>
            </a:prstGeom>
            <a:noFill/>
            <a:ln w="57150">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7" name="Rectangle 16"/>
            <p:cNvSpPr>
              <a:spLocks noChangeArrowheads="1"/>
            </p:cNvSpPr>
            <p:nvPr/>
          </p:nvSpPr>
          <p:spPr bwMode="auto">
            <a:xfrm>
              <a:off x="2653" y="2614"/>
              <a:ext cx="2540" cy="1496"/>
            </a:xfrm>
            <a:prstGeom prst="rect">
              <a:avLst/>
            </a:prstGeom>
            <a:noFill/>
            <a:ln w="5715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spTree>
    <p:extLst>
      <p:ext uri="{BB962C8B-B14F-4D97-AF65-F5344CB8AC3E}">
        <p14:creationId xmlns:p14="http://schemas.microsoft.com/office/powerpoint/2010/main" val="1736630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pixel</a:t>
            </a:r>
            <a:endParaRPr lang="en-US" dirty="0"/>
          </a:p>
        </p:txBody>
      </p:sp>
      <p:pic>
        <p:nvPicPr>
          <p:cNvPr id="6" name="Picture 5"/>
          <p:cNvPicPr>
            <a:picLocks noChangeAspect="1"/>
          </p:cNvPicPr>
          <p:nvPr/>
        </p:nvPicPr>
        <p:blipFill>
          <a:blip r:embed="rId2"/>
          <a:stretch>
            <a:fillRect/>
          </a:stretch>
        </p:blipFill>
        <p:spPr>
          <a:xfrm>
            <a:off x="838200" y="1676400"/>
            <a:ext cx="6781800" cy="4648200"/>
          </a:xfrm>
          <a:prstGeom prst="rect">
            <a:avLst/>
          </a:prstGeom>
        </p:spPr>
      </p:pic>
    </p:spTree>
    <p:extLst>
      <p:ext uri="{BB962C8B-B14F-4D97-AF65-F5344CB8AC3E}">
        <p14:creationId xmlns:p14="http://schemas.microsoft.com/office/powerpoint/2010/main" val="1288173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pixel</a:t>
            </a:r>
            <a:endParaRPr lang="en-US" dirty="0"/>
          </a:p>
        </p:txBody>
      </p:sp>
      <p:pic>
        <p:nvPicPr>
          <p:cNvPr id="6" name="Picture 5"/>
          <p:cNvPicPr>
            <a:picLocks noChangeAspect="1"/>
          </p:cNvPicPr>
          <p:nvPr/>
        </p:nvPicPr>
        <p:blipFill>
          <a:blip r:embed="rId2"/>
          <a:stretch>
            <a:fillRect/>
          </a:stretch>
        </p:blipFill>
        <p:spPr>
          <a:xfrm>
            <a:off x="762000" y="2514600"/>
            <a:ext cx="2761727" cy="2969009"/>
          </a:xfrm>
          <a:prstGeom prst="rect">
            <a:avLst/>
          </a:prstGeom>
        </p:spPr>
      </p:pic>
      <p:pic>
        <p:nvPicPr>
          <p:cNvPr id="7" name="Picture 6"/>
          <p:cNvPicPr>
            <a:picLocks noChangeAspect="1"/>
          </p:cNvPicPr>
          <p:nvPr/>
        </p:nvPicPr>
        <p:blipFill>
          <a:blip r:embed="rId3"/>
          <a:stretch>
            <a:fillRect/>
          </a:stretch>
        </p:blipFill>
        <p:spPr>
          <a:xfrm>
            <a:off x="4724400" y="2514600"/>
            <a:ext cx="3200400" cy="2971800"/>
          </a:xfrm>
          <a:prstGeom prst="rect">
            <a:avLst/>
          </a:prstGeom>
        </p:spPr>
      </p:pic>
    </p:spTree>
    <p:extLst>
      <p:ext uri="{BB962C8B-B14F-4D97-AF65-F5344CB8AC3E}">
        <p14:creationId xmlns:p14="http://schemas.microsoft.com/office/powerpoint/2010/main" val="36064092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u="sng" dirty="0">
                <a:effectLst>
                  <a:outerShdw blurRad="38100" dist="38100" dir="2700000" algn="tl">
                    <a:srgbClr val="808080"/>
                  </a:outerShdw>
                </a:effectLst>
                <a:latin typeface="Comic Sans MS" pitchFamily="66" charset="0"/>
              </a:rPr>
              <a:t>Pixel</a:t>
            </a:r>
            <a:endParaRPr lang="en-US" dirty="0"/>
          </a:p>
        </p:txBody>
      </p:sp>
      <p:sp>
        <p:nvSpPr>
          <p:cNvPr id="3" name="Text Placeholder 2"/>
          <p:cNvSpPr>
            <a:spLocks noGrp="1"/>
          </p:cNvSpPr>
          <p:nvPr>
            <p:ph type="body" sz="half" idx="1"/>
          </p:nvPr>
        </p:nvSpPr>
        <p:spPr>
          <a:xfrm>
            <a:off x="457200" y="1600201"/>
            <a:ext cx="8229600" cy="990599"/>
          </a:xfrm>
        </p:spPr>
        <p:txBody>
          <a:bodyPr/>
          <a:lstStyle/>
          <a:p>
            <a:pPr marL="0" indent="0">
              <a:buNone/>
            </a:pPr>
            <a:r>
              <a:rPr lang="en-US" dirty="0"/>
              <a:t>A pixel is also known as a picture </a:t>
            </a:r>
            <a:r>
              <a:rPr lang="en-US" dirty="0" smtClean="0"/>
              <a:t>element</a:t>
            </a:r>
          </a:p>
          <a:p>
            <a:pPr marL="0" indent="0">
              <a:buNone/>
            </a:pPr>
            <a:r>
              <a:rPr lang="en-US" dirty="0" smtClean="0"/>
              <a:t> </a:t>
            </a:r>
            <a:r>
              <a:rPr lang="en-US" dirty="0"/>
              <a:t>(</a:t>
            </a:r>
            <a:r>
              <a:rPr lang="en-US" dirty="0">
                <a:solidFill>
                  <a:schemeClr val="accent1"/>
                </a:solidFill>
              </a:rPr>
              <a:t>pix = picture, el = element</a:t>
            </a:r>
            <a:r>
              <a:rPr lang="en-US" dirty="0"/>
              <a:t>)</a:t>
            </a:r>
          </a:p>
          <a:p>
            <a:pPr marL="0" indent="0">
              <a:buNone/>
            </a:pPr>
            <a:endParaRPr lang="en-US" dirty="0"/>
          </a:p>
        </p:txBody>
      </p:sp>
      <p:pic>
        <p:nvPicPr>
          <p:cNvPr id="6" name="Content Placeholder 5"/>
          <p:cNvPicPr>
            <a:picLocks noGrp="1" noChangeAspect="1"/>
          </p:cNvPicPr>
          <p:nvPr>
            <p:ph sz="quarter" idx="2"/>
          </p:nvPr>
        </p:nvPicPr>
        <p:blipFill>
          <a:blip r:embed="rId2"/>
          <a:stretch>
            <a:fillRect/>
          </a:stretch>
        </p:blipFill>
        <p:spPr>
          <a:xfrm>
            <a:off x="457200" y="3276600"/>
            <a:ext cx="7467600" cy="3733800"/>
          </a:xfrm>
          <a:prstGeom prst="rect">
            <a:avLst/>
          </a:prstGeom>
        </p:spPr>
      </p:pic>
    </p:spTree>
    <p:extLst>
      <p:ext uri="{BB962C8B-B14F-4D97-AF65-F5344CB8AC3E}">
        <p14:creationId xmlns:p14="http://schemas.microsoft.com/office/powerpoint/2010/main" val="39243090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defRPr/>
            </a:pPr>
            <a:r>
              <a:rPr lang="en-US" sz="3200" dirty="0" smtClean="0">
                <a:solidFill>
                  <a:schemeClr val="accent1"/>
                </a:solidFill>
                <a:effectLst>
                  <a:outerShdw blurRad="38100" dist="38100" dir="2700000" algn="tl">
                    <a:srgbClr val="FFFFFF"/>
                  </a:outerShdw>
                </a:effectLst>
                <a:latin typeface="Comic Sans MS" pitchFamily="66" charset="0"/>
              </a:rPr>
              <a:t>Terminology related to display devices</a:t>
            </a:r>
            <a:endParaRPr lang="en-IN" sz="3200" dirty="0" smtClean="0">
              <a:solidFill>
                <a:schemeClr val="accent1"/>
              </a:solidFill>
              <a:effectLst>
                <a:outerShdw blurRad="38100" dist="38100" dir="2700000" algn="tl">
                  <a:srgbClr val="FFFFFF"/>
                </a:outerShdw>
              </a:effectLst>
              <a:latin typeface="Comic Sans MS" pitchFamily="66" charset="0"/>
            </a:endParaRPr>
          </a:p>
        </p:txBody>
      </p:sp>
      <p:sp>
        <p:nvSpPr>
          <p:cNvPr id="19459" name="Rectangle 3"/>
          <p:cNvSpPr>
            <a:spLocks noGrp="1" noChangeArrowheads="1"/>
          </p:cNvSpPr>
          <p:nvPr>
            <p:ph type="body" sz="half" idx="1"/>
          </p:nvPr>
        </p:nvSpPr>
        <p:spPr>
          <a:xfrm>
            <a:off x="719931" y="1600200"/>
            <a:ext cx="7704137" cy="2305050"/>
          </a:xfrm>
        </p:spPr>
        <p:txBody>
          <a:bodyPr>
            <a:normAutofit fontScale="92500" lnSpcReduction="10000"/>
          </a:bodyPr>
          <a:lstStyle/>
          <a:p>
            <a:pPr algn="just" eaLnBrk="1" hangingPunct="1">
              <a:lnSpc>
                <a:spcPct val="115000"/>
              </a:lnSpc>
              <a:buFontTx/>
              <a:buNone/>
              <a:defRPr/>
            </a:pPr>
            <a:r>
              <a:rPr lang="en-US" sz="2400" b="1" u="sng" dirty="0" smtClean="0">
                <a:effectLst>
                  <a:outerShdw blurRad="38100" dist="38100" dir="2700000" algn="tl">
                    <a:srgbClr val="808080"/>
                  </a:outerShdw>
                </a:effectLst>
                <a:latin typeface="Comic Sans MS" pitchFamily="66" charset="0"/>
              </a:rPr>
              <a:t>Resolution</a:t>
            </a:r>
            <a:r>
              <a:rPr lang="en-US" sz="2400" dirty="0" smtClean="0">
                <a:latin typeface="Comic Sans MS" pitchFamily="66" charset="0"/>
              </a:rPr>
              <a:t> : (No of pixels on the screen).Resolution is the number of distinct pixels in each dimension that can be displayed. More the resolution more clear is the image .</a:t>
            </a:r>
          </a:p>
          <a:p>
            <a:pPr algn="just">
              <a:lnSpc>
                <a:spcPct val="115000"/>
              </a:lnSpc>
              <a:buNone/>
              <a:defRPr/>
            </a:pPr>
            <a:r>
              <a:rPr lang="en-US" dirty="0" smtClean="0">
                <a:latin typeface="Comic Sans MS" panose="030F0702030302020204" pitchFamily="66" charset="0"/>
              </a:rPr>
              <a:t>Example:- screen </a:t>
            </a:r>
            <a:r>
              <a:rPr lang="en-US" dirty="0">
                <a:latin typeface="Comic Sans MS" panose="030F0702030302020204" pitchFamily="66" charset="0"/>
              </a:rPr>
              <a:t>that has a resolution of 3840 x 2160 </a:t>
            </a:r>
            <a:r>
              <a:rPr lang="en-US" dirty="0" smtClean="0">
                <a:latin typeface="Comic Sans MS" panose="030F0702030302020204" pitchFamily="66" charset="0"/>
              </a:rPr>
              <a:t>it </a:t>
            </a:r>
            <a:r>
              <a:rPr lang="en-US" dirty="0">
                <a:latin typeface="Comic Sans MS" panose="030F0702030302020204" pitchFamily="66" charset="0"/>
              </a:rPr>
              <a:t>can display 2160 pixels vertically, and 3840 pixels horizontally.</a:t>
            </a:r>
            <a:endParaRPr lang="en-US" sz="2400" dirty="0" smtClean="0">
              <a:latin typeface="Comic Sans MS" pitchFamily="66" charset="0"/>
            </a:endParaRPr>
          </a:p>
          <a:p>
            <a:pPr algn="just" eaLnBrk="1" hangingPunct="1">
              <a:lnSpc>
                <a:spcPct val="115000"/>
              </a:lnSpc>
              <a:buFontTx/>
              <a:buNone/>
              <a:defRPr/>
            </a:pPr>
            <a:endParaRPr lang="en-IN" sz="2400" dirty="0" smtClean="0">
              <a:latin typeface="Comic Sans MS" pitchFamily="66" charset="0"/>
            </a:endParaRPr>
          </a:p>
        </p:txBody>
      </p:sp>
      <p:pic>
        <p:nvPicPr>
          <p:cNvPr id="2" name="Picture 1"/>
          <p:cNvPicPr>
            <a:picLocks noChangeAspect="1"/>
          </p:cNvPicPr>
          <p:nvPr/>
        </p:nvPicPr>
        <p:blipFill>
          <a:blip r:embed="rId2"/>
          <a:stretch>
            <a:fillRect/>
          </a:stretch>
        </p:blipFill>
        <p:spPr>
          <a:xfrm>
            <a:off x="1066800" y="3875680"/>
            <a:ext cx="6629400" cy="3076007"/>
          </a:xfrm>
          <a:prstGeom prst="rect">
            <a:avLst/>
          </a:prstGeom>
        </p:spPr>
      </p:pic>
    </p:spTree>
    <p:extLst>
      <p:ext uri="{BB962C8B-B14F-4D97-AF65-F5344CB8AC3E}">
        <p14:creationId xmlns:p14="http://schemas.microsoft.com/office/powerpoint/2010/main" val="154016726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resolution</a:t>
            </a:r>
            <a:endParaRPr lang="en-US" dirty="0"/>
          </a:p>
        </p:txBody>
      </p:sp>
      <p:sp>
        <p:nvSpPr>
          <p:cNvPr id="3" name="Text Placeholder 2"/>
          <p:cNvSpPr>
            <a:spLocks noGrp="1"/>
          </p:cNvSpPr>
          <p:nvPr>
            <p:ph type="body" sz="half" idx="1"/>
          </p:nvPr>
        </p:nvSpPr>
        <p:spPr>
          <a:xfrm>
            <a:off x="457200" y="1600200"/>
            <a:ext cx="7696200" cy="4525963"/>
          </a:xfrm>
        </p:spPr>
        <p:txBody>
          <a:bodyPr/>
          <a:lstStyle/>
          <a:p>
            <a:pPr marL="457200" indent="-457200">
              <a:buAutoNum type="arabicPeriod"/>
            </a:pPr>
            <a:r>
              <a:rPr lang="en-US" dirty="0" smtClean="0"/>
              <a:t>1280 </a:t>
            </a:r>
            <a:r>
              <a:rPr lang="en-US" dirty="0"/>
              <a:t>x 720 - HD / </a:t>
            </a:r>
            <a:r>
              <a:rPr lang="en-US" dirty="0" smtClean="0"/>
              <a:t>720p.</a:t>
            </a:r>
          </a:p>
          <a:p>
            <a:pPr marL="457200" indent="-457200">
              <a:buAutoNum type="arabicPeriod"/>
            </a:pPr>
            <a:r>
              <a:rPr lang="en-US" dirty="0" smtClean="0"/>
              <a:t>1920 </a:t>
            </a:r>
            <a:r>
              <a:rPr lang="en-US" dirty="0"/>
              <a:t>x 1080 - FHD (Full HD) / </a:t>
            </a:r>
            <a:r>
              <a:rPr lang="en-US" dirty="0" smtClean="0"/>
              <a:t>1080p.</a:t>
            </a:r>
          </a:p>
          <a:p>
            <a:pPr marL="457200" indent="-457200">
              <a:buAutoNum type="arabicPeriod"/>
            </a:pPr>
            <a:r>
              <a:rPr lang="en-US" dirty="0" smtClean="0"/>
              <a:t>2560 </a:t>
            </a:r>
            <a:r>
              <a:rPr lang="en-US" dirty="0"/>
              <a:t>x 1440 - QHD/WQHD (Quad HD) / </a:t>
            </a:r>
            <a:r>
              <a:rPr lang="en-US" dirty="0" smtClean="0"/>
              <a:t>1440p.</a:t>
            </a:r>
          </a:p>
          <a:p>
            <a:pPr marL="457200" indent="-457200">
              <a:buAutoNum type="arabicPeriod"/>
            </a:pPr>
            <a:r>
              <a:rPr lang="en-US" dirty="0" smtClean="0"/>
              <a:t>3840 </a:t>
            </a:r>
            <a:r>
              <a:rPr lang="en-US" dirty="0"/>
              <a:t>x 2160 - UHD (Ultra HD) / 4K </a:t>
            </a:r>
            <a:r>
              <a:rPr lang="en-US" dirty="0" smtClean="0"/>
              <a:t>2160p.</a:t>
            </a:r>
          </a:p>
          <a:p>
            <a:pPr marL="457200" indent="-457200">
              <a:buAutoNum type="arabicPeriod"/>
            </a:pPr>
            <a:r>
              <a:rPr lang="en-US" dirty="0" smtClean="0"/>
              <a:t>7680×4320 </a:t>
            </a:r>
            <a:r>
              <a:rPr lang="en-US" dirty="0"/>
              <a:t>- FUHD (Full Ultra HD) / 8K 4320p.</a:t>
            </a:r>
          </a:p>
          <a:p>
            <a:endParaRPr lang="en-US" dirty="0"/>
          </a:p>
        </p:txBody>
      </p:sp>
    </p:spTree>
    <p:extLst>
      <p:ext uri="{BB962C8B-B14F-4D97-AF65-F5344CB8AC3E}">
        <p14:creationId xmlns:p14="http://schemas.microsoft.com/office/powerpoint/2010/main" val="18906065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3715</TotalTime>
  <Words>6831</Words>
  <Application>Microsoft Office PowerPoint</Application>
  <PresentationFormat>On-screen Show (4:3)</PresentationFormat>
  <Paragraphs>1754</Paragraphs>
  <Slides>284</Slides>
  <Notes>10</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2</vt:i4>
      </vt:variant>
      <vt:variant>
        <vt:lpstr>Slide Titles</vt:lpstr>
      </vt:variant>
      <vt:variant>
        <vt:i4>284</vt:i4>
      </vt:variant>
    </vt:vector>
  </HeadingPairs>
  <TitlesOfParts>
    <vt:vector size="303" baseType="lpstr">
      <vt:lpstr>굴림</vt:lpstr>
      <vt:lpstr>SimSun</vt:lpstr>
      <vt:lpstr>Arial</vt:lpstr>
      <vt:lpstr>Arial Narrow</vt:lpstr>
      <vt:lpstr>Calibri</vt:lpstr>
      <vt:lpstr>Cambria Math</vt:lpstr>
      <vt:lpstr>Century Schoolbook</vt:lpstr>
      <vt:lpstr>Comic Sans MS</vt:lpstr>
      <vt:lpstr>DejaVu LGC Sans</vt:lpstr>
      <vt:lpstr>Georgia</vt:lpstr>
      <vt:lpstr>inter-regular</vt:lpstr>
      <vt:lpstr>Symbol</vt:lpstr>
      <vt:lpstr>times new roman</vt:lpstr>
      <vt:lpstr>times new roman</vt:lpstr>
      <vt:lpstr>Wingdings</vt:lpstr>
      <vt:lpstr>Wingdings 2</vt:lpstr>
      <vt:lpstr>Oriel</vt:lpstr>
      <vt:lpstr>Bitmap Image</vt:lpstr>
      <vt:lpstr>수식</vt:lpstr>
      <vt:lpstr>COMPUTER GRAPHICS AND MULTIMEDIA</vt:lpstr>
      <vt:lpstr>PowerPoint Presentation</vt:lpstr>
      <vt:lpstr>PowerPoint Presentation</vt:lpstr>
      <vt:lpstr>PowerPoint Presentation</vt:lpstr>
      <vt:lpstr>What’s this course all about?</vt:lpstr>
      <vt:lpstr>UNIT 1</vt:lpstr>
      <vt:lpstr> starting with a simple question</vt:lpstr>
      <vt:lpstr>Document processing</vt:lpstr>
      <vt:lpstr>Document processing</vt:lpstr>
      <vt:lpstr>There is mix of characters and images</vt:lpstr>
      <vt:lpstr>Cad(computer aided design) Interface</vt:lpstr>
      <vt:lpstr>Cad(computer aided design) Interface</vt:lpstr>
      <vt:lpstr>In above examples</vt:lpstr>
      <vt:lpstr>What is common</vt:lpstr>
      <vt:lpstr>What is common</vt:lpstr>
      <vt:lpstr>There are two questions</vt:lpstr>
      <vt:lpstr>We have four questions</vt:lpstr>
      <vt:lpstr>Computer graphics gives solution</vt:lpstr>
      <vt:lpstr>Introduction</vt:lpstr>
      <vt:lpstr>PowerPoint Presentation</vt:lpstr>
      <vt:lpstr>Introduction Cont..</vt:lpstr>
      <vt:lpstr>Definition</vt:lpstr>
      <vt:lpstr>History</vt:lpstr>
      <vt:lpstr>Importance </vt:lpstr>
      <vt:lpstr>Types of Computer Graphics </vt:lpstr>
      <vt:lpstr>Types Cont..</vt:lpstr>
      <vt:lpstr>Interactive cg</vt:lpstr>
      <vt:lpstr>Types Cont…</vt:lpstr>
      <vt:lpstr>Non-interactive cg</vt:lpstr>
      <vt:lpstr>advantages of cg</vt:lpstr>
      <vt:lpstr>Advantages of Computer graphics </vt:lpstr>
      <vt:lpstr>Disadvantages of Computer graphics:</vt:lpstr>
      <vt:lpstr>PowerPoint Presentation</vt:lpstr>
      <vt:lpstr>PowerPoint Presentation</vt:lpstr>
      <vt:lpstr>PowerPoint Presentation</vt:lpstr>
      <vt:lpstr>PowerPoint Presentation</vt:lpstr>
      <vt:lpstr>Computer Art</vt:lpstr>
      <vt:lpstr>PowerPoint Presentation</vt:lpstr>
      <vt:lpstr>PowerPoint Presentation</vt:lpstr>
      <vt:lpstr>PowerPoint Presentation</vt:lpstr>
      <vt:lpstr>Computer Graphics is about animation (films)‏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and augmented reality</vt:lpstr>
      <vt:lpstr>PowerPoint Presentation</vt:lpstr>
      <vt:lpstr>PowerPoint Presentation</vt:lpstr>
      <vt:lpstr>PowerPoint Presentation</vt:lpstr>
      <vt:lpstr>Hardware devices</vt:lpstr>
      <vt:lpstr>INPUT OUTPUT DEVICES</vt:lpstr>
      <vt:lpstr>Input Devices cont..</vt:lpstr>
      <vt:lpstr>Input Devices cont..</vt:lpstr>
      <vt:lpstr>Keyboard </vt:lpstr>
      <vt:lpstr>Input Devices cont..</vt:lpstr>
      <vt:lpstr>Input Devices cont..</vt:lpstr>
      <vt:lpstr>Input Devices cont..</vt:lpstr>
      <vt:lpstr>Input Devices cont..</vt:lpstr>
      <vt:lpstr>Input Devices cont..</vt:lpstr>
      <vt:lpstr>Input Devices cont..</vt:lpstr>
      <vt:lpstr>Input Devices cont..</vt:lpstr>
      <vt:lpstr>Input Devices cont..</vt:lpstr>
      <vt:lpstr>Input Devices cont..</vt:lpstr>
      <vt:lpstr>Input Devices cont..</vt:lpstr>
      <vt:lpstr>Input Devices cont..</vt:lpstr>
      <vt:lpstr>Input Devices cont..</vt:lpstr>
      <vt:lpstr>Input Devices cont..</vt:lpstr>
      <vt:lpstr>Input Devices cont..</vt:lpstr>
      <vt:lpstr>Input Devices cont..</vt:lpstr>
      <vt:lpstr>Input Devices cont..</vt:lpstr>
      <vt:lpstr>Input Devices cont..</vt:lpstr>
      <vt:lpstr>Output Devices</vt:lpstr>
      <vt:lpstr>Output Devices Cont…</vt:lpstr>
      <vt:lpstr>Output Devices Cont…</vt:lpstr>
      <vt:lpstr>Output Devices Cont…</vt:lpstr>
      <vt:lpstr>Output Devices Cont…</vt:lpstr>
      <vt:lpstr>Output Devices Cont…</vt:lpstr>
      <vt:lpstr>Output Devices Cont…</vt:lpstr>
      <vt:lpstr>Output Devices Cont…</vt:lpstr>
      <vt:lpstr>Output Devices Cont…</vt:lpstr>
      <vt:lpstr>Output Devices Cont…</vt:lpstr>
      <vt:lpstr>Output Devices Cont…</vt:lpstr>
      <vt:lpstr>Output Devices Cont…</vt:lpstr>
      <vt:lpstr>Graphics System</vt:lpstr>
      <vt:lpstr>PowerPoint Presentation</vt:lpstr>
      <vt:lpstr>Graphics System</vt:lpstr>
      <vt:lpstr>PowerPoint Presentation</vt:lpstr>
      <vt:lpstr>Frame buffer</vt:lpstr>
      <vt:lpstr>Display Devices(output devices)</vt:lpstr>
      <vt:lpstr>PowerPoint Presentation</vt:lpstr>
      <vt:lpstr>Terminology related to display devices</vt:lpstr>
      <vt:lpstr>pixel</vt:lpstr>
      <vt:lpstr>pixel</vt:lpstr>
      <vt:lpstr>Pixel</vt:lpstr>
      <vt:lpstr>Terminology related to display devices</vt:lpstr>
      <vt:lpstr>Maximum resolution</vt:lpstr>
      <vt:lpstr>Terminology related to display devices</vt:lpstr>
      <vt:lpstr>Terminology related to display devices</vt:lpstr>
      <vt:lpstr>Display Devices(output devices)</vt:lpstr>
      <vt:lpstr>Cathode Ray Tube</vt:lpstr>
      <vt:lpstr>PowerPoint Presentation</vt:lpstr>
      <vt:lpstr>Working of a Cathode Ray Tube</vt:lpstr>
      <vt:lpstr>PowerPoint Presentation</vt:lpstr>
      <vt:lpstr>Principle behind Basic Working</vt:lpstr>
      <vt:lpstr>Color CRT</vt:lpstr>
      <vt:lpstr>Beam Penetration Method</vt:lpstr>
      <vt:lpstr>PowerPoint Presentation</vt:lpstr>
      <vt:lpstr>Beam Penetration Method</vt:lpstr>
      <vt:lpstr>Shadow Mask Method</vt:lpstr>
      <vt:lpstr>Shadow Mask Method</vt:lpstr>
      <vt:lpstr>Shadow-Mask Method:</vt:lpstr>
      <vt:lpstr>PowerPoint Presentation</vt:lpstr>
      <vt:lpstr>Raster Scan Display(Character)</vt:lpstr>
      <vt:lpstr>Raster Scan Display</vt:lpstr>
      <vt:lpstr>Raster Scan Display</vt:lpstr>
      <vt:lpstr>Random Scan Displays (also known as Stroke-writing, Vector Or Calligraphic Displays)</vt:lpstr>
      <vt:lpstr>Random scan display</vt:lpstr>
      <vt:lpstr>Random Scan Vs. Raster Scan</vt:lpstr>
      <vt:lpstr>CRT Display : Advantages</vt:lpstr>
      <vt:lpstr>CRT Display : Advantages</vt:lpstr>
      <vt:lpstr>CRT Display : Disadvantages</vt:lpstr>
      <vt:lpstr>Direct View Storage Tube</vt:lpstr>
      <vt:lpstr>Direct View Storage Tube</vt:lpstr>
      <vt:lpstr>Direct View Storage Tube (DVST): </vt:lpstr>
      <vt:lpstr>Direct-view storage tubes (DVST)</vt:lpstr>
      <vt:lpstr>PowerPoint Presentation</vt:lpstr>
      <vt:lpstr>DVST</vt:lpstr>
      <vt:lpstr>DVST Vs Refresh CRT </vt:lpstr>
      <vt:lpstr>PowerPoint Presentation</vt:lpstr>
      <vt:lpstr>Flat Panel Display </vt:lpstr>
      <vt:lpstr>Flat panel display</vt:lpstr>
      <vt:lpstr>Flat panel display</vt:lpstr>
      <vt:lpstr>Flat panel display</vt:lpstr>
      <vt:lpstr>advantages</vt:lpstr>
      <vt:lpstr>PowerPoint Presentation</vt:lpstr>
      <vt:lpstr>Advantages</vt:lpstr>
      <vt:lpstr>Disadvantages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1</vt:lpstr>
      <vt:lpstr>Scan Conversion Techniques</vt:lpstr>
      <vt:lpstr>Scan Conversion Algorithms</vt:lpstr>
      <vt:lpstr>Scan Converting a Point</vt:lpstr>
      <vt:lpstr>Scan Conversion Algorithms</vt:lpstr>
      <vt:lpstr>Line Drawing Algorithms</vt:lpstr>
      <vt:lpstr>Scan Converting a Line</vt:lpstr>
      <vt:lpstr>Line Drawing Algorithms</vt:lpstr>
      <vt:lpstr>Properties of a Line Drawing Algorithm </vt:lpstr>
      <vt:lpstr>Line drawing</vt:lpstr>
      <vt:lpstr>Line drawing Cont…</vt:lpstr>
      <vt:lpstr>Line drawing Cont…</vt:lpstr>
      <vt:lpstr>DDA Algorithm</vt:lpstr>
      <vt:lpstr>DDA Line Drawing Algorithm</vt:lpstr>
      <vt:lpstr>Dda algorithm cont..</vt:lpstr>
      <vt:lpstr>Dda algorithm cont..</vt:lpstr>
      <vt:lpstr>Dda algorithm cont..</vt:lpstr>
      <vt:lpstr>Dda algorithm cont..</vt:lpstr>
      <vt:lpstr>Algorithm of DDA Line Drawing</vt:lpstr>
      <vt:lpstr>Dda algorithm example</vt:lpstr>
      <vt:lpstr>DDA algorithm example</vt:lpstr>
      <vt:lpstr>Dda algorithm example</vt:lpstr>
      <vt:lpstr>Dda algorithm example</vt:lpstr>
      <vt:lpstr>Dda algorithm example</vt:lpstr>
      <vt:lpstr>Dda algorithm example</vt:lpstr>
      <vt:lpstr>Dda algorithm example</vt:lpstr>
      <vt:lpstr>Dda algorithm example</vt:lpstr>
      <vt:lpstr>Dda algorithm cont..</vt:lpstr>
      <vt:lpstr>Dda algorithm cont..</vt:lpstr>
      <vt:lpstr>Exercise</vt:lpstr>
      <vt:lpstr>Bresenham’s Line Algorithm</vt:lpstr>
      <vt:lpstr>Bresenham’s Line Algorithm</vt:lpstr>
      <vt:lpstr>Bresenham’s line drawing algorithm</vt:lpstr>
      <vt:lpstr>Bresenham’s line drawing algorithm</vt:lpstr>
      <vt:lpstr>Bresenham’s line drawing algorithm</vt:lpstr>
      <vt:lpstr>Bresenham’s line drawing algorithm</vt:lpstr>
      <vt:lpstr>Bresenham’s line drawing algorithm</vt:lpstr>
      <vt:lpstr>Bresenham’s line drawing algorithm</vt:lpstr>
      <vt:lpstr>Bresenham’s line drawing algorithm</vt:lpstr>
      <vt:lpstr>Bresenham’s line drawing algorithm</vt:lpstr>
      <vt:lpstr>Bresenham’s line drawing algorithm</vt:lpstr>
      <vt:lpstr>Bresenham’s line drawing algorithm</vt:lpstr>
      <vt:lpstr>Bresenham’s line drawing algorithm</vt:lpstr>
      <vt:lpstr>Bresenham’s line drawing algorithm</vt:lpstr>
      <vt:lpstr>Bresenham’s line drawing algorithm</vt:lpstr>
      <vt:lpstr>Bresenham’s line drawing algorithm</vt:lpstr>
      <vt:lpstr>Bresenham’s Line Algorithm</vt:lpstr>
      <vt:lpstr>PowerPoint Presentation</vt:lpstr>
      <vt:lpstr>PowerPoint Presentation</vt:lpstr>
      <vt:lpstr>Bresenham’s Line Algorithm</vt:lpstr>
      <vt:lpstr>Bresenham’s Line Algorithm</vt:lpstr>
      <vt:lpstr>Bresenham’s line drawing algorithm</vt:lpstr>
      <vt:lpstr>Bresenham’s line drawing algorithm</vt:lpstr>
      <vt:lpstr>Difference between DDA and Bresenham’s algorithm</vt:lpstr>
      <vt:lpstr>Circle Drawing Algorithms</vt:lpstr>
      <vt:lpstr>Circle Drawing Algorithms</vt:lpstr>
      <vt:lpstr>Mid Point Circle Drawing Algorithm-</vt:lpstr>
      <vt:lpstr>Mid Point Circle Drawing Algorithm-</vt:lpstr>
      <vt:lpstr>Mid Point Circle Drawing Algorithm-</vt:lpstr>
      <vt:lpstr>Mid Point Circle Drawing Algorithm-   </vt:lpstr>
      <vt:lpstr>Mid Point Circle Drawing Algorithm-</vt:lpstr>
      <vt:lpstr>Mid Point Circle Drawing Algorithm-</vt:lpstr>
      <vt:lpstr>Mid Point Circle Drawing Algorithm-</vt:lpstr>
      <vt:lpstr>Mid Point Circle Drawing Algorithm-</vt:lpstr>
      <vt:lpstr>Mid Point Circle Drawing Algorithm-</vt:lpstr>
      <vt:lpstr>example</vt:lpstr>
      <vt:lpstr>example</vt:lpstr>
      <vt:lpstr>example</vt:lpstr>
      <vt:lpstr>example</vt:lpstr>
      <vt:lpstr>example</vt:lpstr>
      <vt:lpstr>example</vt:lpstr>
      <vt:lpstr>example</vt:lpstr>
      <vt:lpstr>example</vt:lpstr>
      <vt:lpstr>example</vt:lpstr>
      <vt:lpstr>example</vt:lpstr>
      <vt:lpstr>Advantages </vt:lpstr>
      <vt:lpstr>disadvantages </vt:lpstr>
      <vt:lpstr>Example 2</vt:lpstr>
      <vt:lpstr>Example 2</vt:lpstr>
      <vt:lpstr>example</vt:lpstr>
      <vt:lpstr>example</vt:lpstr>
      <vt:lpstr>example</vt:lpstr>
      <vt:lpstr>Example 2</vt:lpstr>
      <vt:lpstr>Bresenham Circle Drawing Algorithm-   </vt:lpstr>
      <vt:lpstr>PowerPoint Presentation</vt:lpstr>
      <vt:lpstr>PowerPoint Presentation</vt:lpstr>
      <vt:lpstr>Bresenham’s circle drawing algo</vt:lpstr>
      <vt:lpstr>Bresenham’s circle drawing algo</vt:lpstr>
      <vt:lpstr>Bresenham’s circle drawing algo</vt:lpstr>
      <vt:lpstr>Bresenham’s circle drawing algo</vt:lpstr>
      <vt:lpstr>example</vt:lpstr>
      <vt:lpstr>example</vt:lpstr>
      <vt:lpstr>example</vt:lpstr>
      <vt:lpstr>example</vt:lpstr>
      <vt:lpstr>example</vt:lpstr>
      <vt:lpstr>example</vt:lpstr>
      <vt:lpstr>example</vt:lpstr>
      <vt:lpstr>example</vt:lpstr>
      <vt:lpstr>advantages</vt:lpstr>
      <vt:lpstr>disadvantage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dell</cp:lastModifiedBy>
  <cp:revision>235</cp:revision>
  <dcterms:created xsi:type="dcterms:W3CDTF">2021-08-27T03:34:54Z</dcterms:created>
  <dcterms:modified xsi:type="dcterms:W3CDTF">2022-09-09T04:18:11Z</dcterms:modified>
</cp:coreProperties>
</file>